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370" r:id="rId3"/>
    <p:sldId id="405" r:id="rId4"/>
    <p:sldId id="441" r:id="rId5"/>
    <p:sldId id="440" r:id="rId6"/>
    <p:sldId id="442" r:id="rId7"/>
    <p:sldId id="443" r:id="rId8"/>
    <p:sldId id="444" r:id="rId9"/>
    <p:sldId id="465" r:id="rId10"/>
    <p:sldId id="473" r:id="rId11"/>
    <p:sldId id="474" r:id="rId12"/>
    <p:sldId id="475" r:id="rId13"/>
    <p:sldId id="445" r:id="rId14"/>
    <p:sldId id="446" r:id="rId15"/>
    <p:sldId id="447" r:id="rId16"/>
    <p:sldId id="450" r:id="rId17"/>
    <p:sldId id="466" r:id="rId18"/>
    <p:sldId id="467" r:id="rId19"/>
    <p:sldId id="454" r:id="rId20"/>
    <p:sldId id="464" r:id="rId21"/>
    <p:sldId id="471" r:id="rId22"/>
    <p:sldId id="462" r:id="rId23"/>
    <p:sldId id="470" r:id="rId24"/>
    <p:sldId id="469" r:id="rId25"/>
    <p:sldId id="472" r:id="rId26"/>
    <p:sldId id="456" r:id="rId27"/>
    <p:sldId id="457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666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8CF97E-58F4-4630-9DBB-DE5D654374D5}" type="datetimeFigureOut">
              <a:rPr lang="en-US" smtClean="0"/>
              <a:pPr/>
              <a:t>5/25/2018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B503-FE58-479B-945E-92EE283C62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5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DE52AC8-FADE-401C-BCCA-3896A07FE7F3}" type="slidenum">
              <a:rPr lang="en-US" altLang="en-US"/>
              <a:pPr eaLnBrk="1" hangingPunct="1"/>
              <a:t>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l-GR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known as white noise because it is delta correlated.</a:t>
            </a:r>
          </a:p>
          <a:p>
            <a:pPr eaLnBrk="1" hangingPunct="1"/>
            <a:r>
              <a:rPr lang="en-US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l-GR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32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Simga^r</a:t>
            </a:r>
            <a:r>
              <a:rPr lang="en-US" dirty="0" smtClean="0"/>
              <a:t> and </a:t>
            </a:r>
            <a:r>
              <a:rPr lang="en-US" dirty="0" err="1" smtClean="0"/>
              <a:t>Simga</a:t>
            </a:r>
            <a:r>
              <a:rPr lang="en-US" dirty="0" smtClean="0"/>
              <a:t> bar are related by the fluctuation-dissipation theorem.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86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https://commons.wikimedia.org/wiki/File:Planck_law_radiation.PNG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E07618-96FA-4F30-995E-D0DAF871AD8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5113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B503-FE58-479B-945E-92EE283C628E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75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209E9-D240-4879-979B-4FA58C0CAB3E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97E5D-2FE7-4CE0-AB28-EEC53CA85A1F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8A12-55C1-4C3B-9219-CE386EF83423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91160" y="228768"/>
            <a:ext cx="6623688" cy="1139981"/>
          </a:xfrm>
          <a:prstGeom prst="rect">
            <a:avLst/>
          </a:prstGeom>
        </p:spPr>
        <p:txBody>
          <a:bodyPr/>
          <a:lstStyle>
            <a:lvl1pPr algn="l">
              <a:defRPr sz="4000" b="0" i="0" cap="all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91160" y="2000916"/>
            <a:ext cx="8229600" cy="4023394"/>
          </a:xfrm>
          <a:prstGeom prst="rect">
            <a:avLst/>
          </a:prstGeom>
        </p:spPr>
        <p:txBody>
          <a:bodyPr/>
          <a:lstStyle>
            <a:lvl1pPr algn="l">
              <a:defRPr sz="2800" b="0" i="0" cap="none">
                <a:solidFill>
                  <a:srgbClr val="404040"/>
                </a:solidFill>
                <a:latin typeface="Frutiger LT 55 Roman"/>
                <a:cs typeface="Frutiger LT 55 Roman"/>
              </a:defRPr>
            </a:lvl1pPr>
            <a:lvl2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2pPr>
            <a:lvl3pPr algn="l">
              <a:defRPr b="0" i="0">
                <a:solidFill>
                  <a:srgbClr val="404040"/>
                </a:solidFill>
                <a:latin typeface="Frutiger LT 55 Roman"/>
                <a:cs typeface="Frutiger LT 55 Roman"/>
              </a:defRPr>
            </a:lvl3pPr>
            <a:lvl4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4pPr>
            <a:lvl5pPr algn="l">
              <a:defRPr b="0" i="0">
                <a:solidFill>
                  <a:srgbClr val="FFFFFF"/>
                </a:solidFill>
                <a:latin typeface="Frutiger LT 55 Roman"/>
                <a:cs typeface="Frutiger LT 55 Roman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0"/>
          </p:nvPr>
        </p:nvSpPr>
        <p:spPr>
          <a:xfrm>
            <a:off x="498173" y="6139765"/>
            <a:ext cx="7772400" cy="392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00" cap="all">
                <a:solidFill>
                  <a:srgbClr val="023E7C"/>
                </a:solidFill>
                <a:latin typeface="Frutiger LT 55 Roman"/>
                <a:cs typeface="Frutiger LT 55 Roman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742113" y="6624638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46832C5-B942-46A7-8625-17731B3365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89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C070-3D3C-4663-BCE7-E2C5AAC0150C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4B6A6-3A3A-44A1-AFA4-91A0AFFC7BB1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CB5EC-853C-440B-94A3-0943598EDBB1}" type="datetime1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B2B-D51E-45A5-9F75-1F17EE932A2A}" type="datetime1">
              <a:rPr lang="en-US" smtClean="0"/>
              <a:t>5/25/2018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57090-7651-406A-991A-FD40200E3FFF}" type="datetime1">
              <a:rPr lang="en-US" smtClean="0"/>
              <a:t>5/25/2018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F2D9-ABE6-4794-BE61-FE4C02C59FFE}" type="datetime1">
              <a:rPr lang="en-US" smtClean="0"/>
              <a:t>5/25/2018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F01A8-8D24-4FF8-A5CF-ECB3F33D842E}" type="datetime1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DB8B6-893F-4201-8BB4-2ECC16774659}" type="datetime1">
              <a:rPr lang="en-US" smtClean="0"/>
              <a:t>5/25/2018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17E86-78A3-4030-A4C7-96FC14E27FD7}" type="datetime1">
              <a:rPr lang="en-US" smtClean="0"/>
              <a:t>5/25/2018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1153-6649-4551-B5D2-CF9E4672F17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6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1"/>
            <a:ext cx="7772400" cy="215265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Ultra-near-field radiative heat transfer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114800"/>
            <a:ext cx="6400800" cy="1752600"/>
          </a:xfrm>
        </p:spPr>
        <p:txBody>
          <a:bodyPr/>
          <a:lstStyle/>
          <a:p>
            <a:r>
              <a:rPr lang="en-US" dirty="0" smtClean="0"/>
              <a:t>Jian-Sheng WANG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 descr="nus_logo_full_co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839177"/>
            <a:ext cx="3581400" cy="21712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5340350" y="2222500"/>
          <a:ext cx="2882900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4" name="Equation" r:id="rId3" imgW="1562040" imgH="1981080" progId="Equation.DSMT4">
                  <p:embed/>
                </p:oleObj>
              </mc:Choice>
              <mc:Fallback>
                <p:oleObj name="Equation" r:id="rId3" imgW="1562040" imgH="198108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340350" y="2222500"/>
                        <a:ext cx="2882900" cy="3657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Fluctuational</a:t>
            </a:r>
            <a:r>
              <a:rPr lang="en-US" dirty="0" smtClean="0"/>
              <a:t> electrodynamics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914400" y="2209800"/>
          <a:ext cx="2743200" cy="438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75" name="Equation" r:id="rId5" imgW="1485720" imgH="2374560" progId="Equation.DSMT4">
                  <p:embed/>
                </p:oleObj>
              </mc:Choice>
              <mc:Fallback>
                <p:oleObj name="Equation" r:id="rId5" imgW="1485720" imgH="237456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4400" y="2209800"/>
                        <a:ext cx="2743200" cy="438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14400" y="1417638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Rytov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1953:                              Polder &amp; van Hove 1971: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2057400" y="5334000"/>
            <a:ext cx="896112" cy="649224"/>
          </a:xfrm>
          <a:custGeom>
            <a:avLst/>
            <a:gdLst>
              <a:gd name="connsiteX0" fmla="*/ 64008 w 896112"/>
              <a:gd name="connsiteY0" fmla="*/ 18288 h 649224"/>
              <a:gd name="connsiteX1" fmla="*/ 18288 w 896112"/>
              <a:gd name="connsiteY1" fmla="*/ 100584 h 649224"/>
              <a:gd name="connsiteX2" fmla="*/ 0 w 896112"/>
              <a:gd name="connsiteY2" fmla="*/ 246888 h 649224"/>
              <a:gd name="connsiteX3" fmla="*/ 9144 w 896112"/>
              <a:gd name="connsiteY3" fmla="*/ 374904 h 649224"/>
              <a:gd name="connsiteX4" fmla="*/ 18288 w 896112"/>
              <a:gd name="connsiteY4" fmla="*/ 457200 h 649224"/>
              <a:gd name="connsiteX5" fmla="*/ 82296 w 896112"/>
              <a:gd name="connsiteY5" fmla="*/ 530352 h 649224"/>
              <a:gd name="connsiteX6" fmla="*/ 109728 w 896112"/>
              <a:gd name="connsiteY6" fmla="*/ 557784 h 649224"/>
              <a:gd name="connsiteX7" fmla="*/ 237744 w 896112"/>
              <a:gd name="connsiteY7" fmla="*/ 612648 h 649224"/>
              <a:gd name="connsiteX8" fmla="*/ 274320 w 896112"/>
              <a:gd name="connsiteY8" fmla="*/ 621792 h 649224"/>
              <a:gd name="connsiteX9" fmla="*/ 365760 w 896112"/>
              <a:gd name="connsiteY9" fmla="*/ 649224 h 649224"/>
              <a:gd name="connsiteX10" fmla="*/ 576072 w 896112"/>
              <a:gd name="connsiteY10" fmla="*/ 640080 h 649224"/>
              <a:gd name="connsiteX11" fmla="*/ 621792 w 896112"/>
              <a:gd name="connsiteY11" fmla="*/ 630936 h 649224"/>
              <a:gd name="connsiteX12" fmla="*/ 713232 w 896112"/>
              <a:gd name="connsiteY12" fmla="*/ 585216 h 649224"/>
              <a:gd name="connsiteX13" fmla="*/ 786384 w 896112"/>
              <a:gd name="connsiteY13" fmla="*/ 548640 h 649224"/>
              <a:gd name="connsiteX14" fmla="*/ 850392 w 896112"/>
              <a:gd name="connsiteY14" fmla="*/ 512064 h 649224"/>
              <a:gd name="connsiteX15" fmla="*/ 896112 w 896112"/>
              <a:gd name="connsiteY15" fmla="*/ 393192 h 649224"/>
              <a:gd name="connsiteX16" fmla="*/ 886968 w 896112"/>
              <a:gd name="connsiteY16" fmla="*/ 219456 h 649224"/>
              <a:gd name="connsiteX17" fmla="*/ 850392 w 896112"/>
              <a:gd name="connsiteY17" fmla="*/ 118872 h 649224"/>
              <a:gd name="connsiteX18" fmla="*/ 841248 w 896112"/>
              <a:gd name="connsiteY18" fmla="*/ 91440 h 649224"/>
              <a:gd name="connsiteX19" fmla="*/ 786384 w 896112"/>
              <a:gd name="connsiteY19" fmla="*/ 64008 h 649224"/>
              <a:gd name="connsiteX20" fmla="*/ 758952 w 896112"/>
              <a:gd name="connsiteY20" fmla="*/ 45720 h 649224"/>
              <a:gd name="connsiteX21" fmla="*/ 676656 w 896112"/>
              <a:gd name="connsiteY21" fmla="*/ 27432 h 649224"/>
              <a:gd name="connsiteX22" fmla="*/ 576072 w 896112"/>
              <a:gd name="connsiteY22" fmla="*/ 0 h 649224"/>
              <a:gd name="connsiteX23" fmla="*/ 420624 w 896112"/>
              <a:gd name="connsiteY23" fmla="*/ 9144 h 649224"/>
              <a:gd name="connsiteX24" fmla="*/ 356616 w 896112"/>
              <a:gd name="connsiteY24" fmla="*/ 27432 h 649224"/>
              <a:gd name="connsiteX25" fmla="*/ 310896 w 896112"/>
              <a:gd name="connsiteY25" fmla="*/ 73152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96112" h="649224">
                <a:moveTo>
                  <a:pt x="64008" y="18288"/>
                </a:moveTo>
                <a:cubicBezTo>
                  <a:pt x="50317" y="38824"/>
                  <a:pt x="22002" y="70871"/>
                  <a:pt x="18288" y="100584"/>
                </a:cubicBezTo>
                <a:cubicBezTo>
                  <a:pt x="-1478" y="258716"/>
                  <a:pt x="24108" y="174563"/>
                  <a:pt x="0" y="246888"/>
                </a:cubicBezTo>
                <a:cubicBezTo>
                  <a:pt x="3048" y="289560"/>
                  <a:pt x="5438" y="332284"/>
                  <a:pt x="9144" y="374904"/>
                </a:cubicBezTo>
                <a:cubicBezTo>
                  <a:pt x="11535" y="402401"/>
                  <a:pt x="9560" y="431016"/>
                  <a:pt x="18288" y="457200"/>
                </a:cubicBezTo>
                <a:cubicBezTo>
                  <a:pt x="38452" y="517691"/>
                  <a:pt x="47830" y="501630"/>
                  <a:pt x="82296" y="530352"/>
                </a:cubicBezTo>
                <a:cubicBezTo>
                  <a:pt x="92230" y="538631"/>
                  <a:pt x="98818" y="550841"/>
                  <a:pt x="109728" y="557784"/>
                </a:cubicBezTo>
                <a:cubicBezTo>
                  <a:pt x="143594" y="579335"/>
                  <a:pt x="196988" y="602459"/>
                  <a:pt x="237744" y="612648"/>
                </a:cubicBezTo>
                <a:cubicBezTo>
                  <a:pt x="249936" y="615696"/>
                  <a:pt x="262398" y="617818"/>
                  <a:pt x="274320" y="621792"/>
                </a:cubicBezTo>
                <a:cubicBezTo>
                  <a:pt x="364545" y="651867"/>
                  <a:pt x="275468" y="631166"/>
                  <a:pt x="365760" y="649224"/>
                </a:cubicBezTo>
                <a:cubicBezTo>
                  <a:pt x="435864" y="646176"/>
                  <a:pt x="506080" y="645079"/>
                  <a:pt x="576072" y="640080"/>
                </a:cubicBezTo>
                <a:cubicBezTo>
                  <a:pt x="591574" y="638973"/>
                  <a:pt x="607643" y="637367"/>
                  <a:pt x="621792" y="630936"/>
                </a:cubicBezTo>
                <a:cubicBezTo>
                  <a:pt x="754852" y="570454"/>
                  <a:pt x="616601" y="609374"/>
                  <a:pt x="713232" y="585216"/>
                </a:cubicBezTo>
                <a:cubicBezTo>
                  <a:pt x="761810" y="552831"/>
                  <a:pt x="719276" y="578466"/>
                  <a:pt x="786384" y="548640"/>
                </a:cubicBezTo>
                <a:cubicBezTo>
                  <a:pt x="821188" y="533171"/>
                  <a:pt x="820972" y="531678"/>
                  <a:pt x="850392" y="512064"/>
                </a:cubicBezTo>
                <a:cubicBezTo>
                  <a:pt x="893919" y="425011"/>
                  <a:pt x="881621" y="465645"/>
                  <a:pt x="896112" y="393192"/>
                </a:cubicBezTo>
                <a:cubicBezTo>
                  <a:pt x="893064" y="335280"/>
                  <a:pt x="893372" y="277093"/>
                  <a:pt x="886968" y="219456"/>
                </a:cubicBezTo>
                <a:cubicBezTo>
                  <a:pt x="875716" y="118189"/>
                  <a:pt x="878380" y="174848"/>
                  <a:pt x="850392" y="118872"/>
                </a:cubicBezTo>
                <a:cubicBezTo>
                  <a:pt x="846081" y="110251"/>
                  <a:pt x="847269" y="98966"/>
                  <a:pt x="841248" y="91440"/>
                </a:cubicBezTo>
                <a:cubicBezTo>
                  <a:pt x="823778" y="69602"/>
                  <a:pt x="808471" y="75051"/>
                  <a:pt x="786384" y="64008"/>
                </a:cubicBezTo>
                <a:cubicBezTo>
                  <a:pt x="776554" y="59093"/>
                  <a:pt x="769053" y="50049"/>
                  <a:pt x="758952" y="45720"/>
                </a:cubicBezTo>
                <a:cubicBezTo>
                  <a:pt x="744582" y="39562"/>
                  <a:pt x="688590" y="30687"/>
                  <a:pt x="676656" y="27432"/>
                </a:cubicBezTo>
                <a:cubicBezTo>
                  <a:pt x="549041" y="-7372"/>
                  <a:pt x="687462" y="22278"/>
                  <a:pt x="576072" y="0"/>
                </a:cubicBezTo>
                <a:cubicBezTo>
                  <a:pt x="524256" y="3048"/>
                  <a:pt x="472296" y="4223"/>
                  <a:pt x="420624" y="9144"/>
                </a:cubicBezTo>
                <a:cubicBezTo>
                  <a:pt x="404550" y="10675"/>
                  <a:pt x="373075" y="21946"/>
                  <a:pt x="356616" y="27432"/>
                </a:cubicBezTo>
                <a:lnTo>
                  <a:pt x="310896" y="73152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6400800" y="3913632"/>
            <a:ext cx="448056" cy="649224"/>
          </a:xfrm>
          <a:custGeom>
            <a:avLst/>
            <a:gdLst>
              <a:gd name="connsiteX0" fmla="*/ 45720 w 448056"/>
              <a:gd name="connsiteY0" fmla="*/ 64008 h 649224"/>
              <a:gd name="connsiteX1" fmla="*/ 36576 w 448056"/>
              <a:gd name="connsiteY1" fmla="*/ 109728 h 649224"/>
              <a:gd name="connsiteX2" fmla="*/ 18288 w 448056"/>
              <a:gd name="connsiteY2" fmla="*/ 137160 h 649224"/>
              <a:gd name="connsiteX3" fmla="*/ 0 w 448056"/>
              <a:gd name="connsiteY3" fmla="*/ 265176 h 649224"/>
              <a:gd name="connsiteX4" fmla="*/ 9144 w 448056"/>
              <a:gd name="connsiteY4" fmla="*/ 493776 h 649224"/>
              <a:gd name="connsiteX5" fmla="*/ 18288 w 448056"/>
              <a:gd name="connsiteY5" fmla="*/ 530352 h 649224"/>
              <a:gd name="connsiteX6" fmla="*/ 36576 w 448056"/>
              <a:gd name="connsiteY6" fmla="*/ 557784 h 649224"/>
              <a:gd name="connsiteX7" fmla="*/ 73152 w 448056"/>
              <a:gd name="connsiteY7" fmla="*/ 630936 h 649224"/>
              <a:gd name="connsiteX8" fmla="*/ 128016 w 448056"/>
              <a:gd name="connsiteY8" fmla="*/ 649224 h 649224"/>
              <a:gd name="connsiteX9" fmla="*/ 329184 w 448056"/>
              <a:gd name="connsiteY9" fmla="*/ 640080 h 649224"/>
              <a:gd name="connsiteX10" fmla="*/ 384048 w 448056"/>
              <a:gd name="connsiteY10" fmla="*/ 612648 h 649224"/>
              <a:gd name="connsiteX11" fmla="*/ 411480 w 448056"/>
              <a:gd name="connsiteY11" fmla="*/ 603504 h 649224"/>
              <a:gd name="connsiteX12" fmla="*/ 429768 w 448056"/>
              <a:gd name="connsiteY12" fmla="*/ 576072 h 649224"/>
              <a:gd name="connsiteX13" fmla="*/ 448056 w 448056"/>
              <a:gd name="connsiteY13" fmla="*/ 521208 h 649224"/>
              <a:gd name="connsiteX14" fmla="*/ 438912 w 448056"/>
              <a:gd name="connsiteY14" fmla="*/ 237744 h 649224"/>
              <a:gd name="connsiteX15" fmla="*/ 411480 w 448056"/>
              <a:gd name="connsiteY15" fmla="*/ 128016 h 649224"/>
              <a:gd name="connsiteX16" fmla="*/ 402336 w 448056"/>
              <a:gd name="connsiteY16" fmla="*/ 91440 h 649224"/>
              <a:gd name="connsiteX17" fmla="*/ 393192 w 448056"/>
              <a:gd name="connsiteY17" fmla="*/ 45720 h 649224"/>
              <a:gd name="connsiteX18" fmla="*/ 365760 w 448056"/>
              <a:gd name="connsiteY18" fmla="*/ 36576 h 649224"/>
              <a:gd name="connsiteX19" fmla="*/ 338328 w 448056"/>
              <a:gd name="connsiteY19" fmla="*/ 18288 h 649224"/>
              <a:gd name="connsiteX20" fmla="*/ 283464 w 448056"/>
              <a:gd name="connsiteY20" fmla="*/ 0 h 649224"/>
              <a:gd name="connsiteX21" fmla="*/ 164592 w 448056"/>
              <a:gd name="connsiteY21" fmla="*/ 36576 h 649224"/>
              <a:gd name="connsiteX22" fmla="*/ 137160 w 448056"/>
              <a:gd name="connsiteY22" fmla="*/ 73152 h 649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48056" h="649224">
                <a:moveTo>
                  <a:pt x="45720" y="64008"/>
                </a:moveTo>
                <a:cubicBezTo>
                  <a:pt x="42672" y="79248"/>
                  <a:pt x="42033" y="95176"/>
                  <a:pt x="36576" y="109728"/>
                </a:cubicBezTo>
                <a:cubicBezTo>
                  <a:pt x="32717" y="120018"/>
                  <a:pt x="20805" y="126462"/>
                  <a:pt x="18288" y="137160"/>
                </a:cubicBezTo>
                <a:cubicBezTo>
                  <a:pt x="8415" y="179119"/>
                  <a:pt x="0" y="265176"/>
                  <a:pt x="0" y="265176"/>
                </a:cubicBezTo>
                <a:cubicBezTo>
                  <a:pt x="3048" y="341376"/>
                  <a:pt x="3897" y="417696"/>
                  <a:pt x="9144" y="493776"/>
                </a:cubicBezTo>
                <a:cubicBezTo>
                  <a:pt x="10009" y="506313"/>
                  <a:pt x="13338" y="518801"/>
                  <a:pt x="18288" y="530352"/>
                </a:cubicBezTo>
                <a:cubicBezTo>
                  <a:pt x="22617" y="540453"/>
                  <a:pt x="30480" y="548640"/>
                  <a:pt x="36576" y="557784"/>
                </a:cubicBezTo>
                <a:cubicBezTo>
                  <a:pt x="43648" y="586074"/>
                  <a:pt x="45174" y="612284"/>
                  <a:pt x="73152" y="630936"/>
                </a:cubicBezTo>
                <a:cubicBezTo>
                  <a:pt x="89192" y="641629"/>
                  <a:pt x="128016" y="649224"/>
                  <a:pt x="128016" y="649224"/>
                </a:cubicBezTo>
                <a:cubicBezTo>
                  <a:pt x="195072" y="646176"/>
                  <a:pt x="262273" y="645433"/>
                  <a:pt x="329184" y="640080"/>
                </a:cubicBezTo>
                <a:cubicBezTo>
                  <a:pt x="356546" y="637891"/>
                  <a:pt x="360564" y="624390"/>
                  <a:pt x="384048" y="612648"/>
                </a:cubicBezTo>
                <a:cubicBezTo>
                  <a:pt x="392669" y="608337"/>
                  <a:pt x="402336" y="606552"/>
                  <a:pt x="411480" y="603504"/>
                </a:cubicBezTo>
                <a:cubicBezTo>
                  <a:pt x="417576" y="594360"/>
                  <a:pt x="425305" y="586115"/>
                  <a:pt x="429768" y="576072"/>
                </a:cubicBezTo>
                <a:cubicBezTo>
                  <a:pt x="437597" y="558456"/>
                  <a:pt x="448056" y="521208"/>
                  <a:pt x="448056" y="521208"/>
                </a:cubicBezTo>
                <a:cubicBezTo>
                  <a:pt x="445008" y="426720"/>
                  <a:pt x="444156" y="332136"/>
                  <a:pt x="438912" y="237744"/>
                </a:cubicBezTo>
                <a:cubicBezTo>
                  <a:pt x="437473" y="211840"/>
                  <a:pt x="416824" y="147610"/>
                  <a:pt x="411480" y="128016"/>
                </a:cubicBezTo>
                <a:cubicBezTo>
                  <a:pt x="408173" y="115892"/>
                  <a:pt x="405062" y="103708"/>
                  <a:pt x="402336" y="91440"/>
                </a:cubicBezTo>
                <a:cubicBezTo>
                  <a:pt x="398965" y="76268"/>
                  <a:pt x="401813" y="58652"/>
                  <a:pt x="393192" y="45720"/>
                </a:cubicBezTo>
                <a:cubicBezTo>
                  <a:pt x="387845" y="37700"/>
                  <a:pt x="374381" y="40887"/>
                  <a:pt x="365760" y="36576"/>
                </a:cubicBezTo>
                <a:cubicBezTo>
                  <a:pt x="355930" y="31661"/>
                  <a:pt x="348371" y="22751"/>
                  <a:pt x="338328" y="18288"/>
                </a:cubicBezTo>
                <a:cubicBezTo>
                  <a:pt x="320712" y="10459"/>
                  <a:pt x="283464" y="0"/>
                  <a:pt x="283464" y="0"/>
                </a:cubicBezTo>
                <a:cubicBezTo>
                  <a:pt x="141307" y="12923"/>
                  <a:pt x="211553" y="-19777"/>
                  <a:pt x="164592" y="36576"/>
                </a:cubicBezTo>
                <a:cubicBezTo>
                  <a:pt x="135005" y="72081"/>
                  <a:pt x="137160" y="49682"/>
                  <a:pt x="137160" y="7315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733800" y="464820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andom variables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048000" y="5105400"/>
            <a:ext cx="609600" cy="228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105400" y="4495800"/>
            <a:ext cx="129540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0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Rytov</a:t>
            </a:r>
            <a:r>
              <a:rPr lang="en-US" dirty="0" smtClean="0"/>
              <a:t> </a:t>
            </a:r>
            <a:r>
              <a:rPr lang="en-US" dirty="0" err="1" smtClean="0"/>
              <a:t>fluctuational</a:t>
            </a:r>
            <a:r>
              <a:rPr lang="en-US" dirty="0" smtClean="0"/>
              <a:t> electrodynamics revised, separating into longitudinal &amp; transverse fields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11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8984304"/>
              </p:ext>
            </p:extLst>
          </p:nvPr>
        </p:nvGraphicFramePr>
        <p:xfrm>
          <a:off x="1639888" y="2046288"/>
          <a:ext cx="5945187" cy="465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84" name="Equation" r:id="rId3" imgW="1993680" imgH="1562040" progId="Equation.DSMT4">
                  <p:embed/>
                </p:oleObj>
              </mc:Choice>
              <mc:Fallback>
                <p:oleObj name="Equation" r:id="rId3" imgW="1993680" imgH="156204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2046288"/>
                        <a:ext cx="5945187" cy="4659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659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length scale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12</a:t>
            </a:fld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828800" y="5105400"/>
            <a:ext cx="5791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828800" y="1828800"/>
            <a:ext cx="0" cy="3200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5257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72200" y="5257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438400" y="52578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010400" y="5334000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log scale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81200" y="1219200"/>
            <a:ext cx="129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Energy flux (W/m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1949450" y="2494490"/>
            <a:ext cx="6019800" cy="1823884"/>
          </a:xfrm>
          <a:custGeom>
            <a:avLst/>
            <a:gdLst>
              <a:gd name="connsiteX0" fmla="*/ 0 w 6019800"/>
              <a:gd name="connsiteY0" fmla="*/ 7410 h 1823884"/>
              <a:gd name="connsiteX1" fmla="*/ 419100 w 6019800"/>
              <a:gd name="connsiteY1" fmla="*/ 13760 h 1823884"/>
              <a:gd name="connsiteX2" fmla="*/ 482600 w 6019800"/>
              <a:gd name="connsiteY2" fmla="*/ 26460 h 1823884"/>
              <a:gd name="connsiteX3" fmla="*/ 533400 w 6019800"/>
              <a:gd name="connsiteY3" fmla="*/ 32810 h 1823884"/>
              <a:gd name="connsiteX4" fmla="*/ 571500 w 6019800"/>
              <a:gd name="connsiteY4" fmla="*/ 39160 h 1823884"/>
              <a:gd name="connsiteX5" fmla="*/ 615950 w 6019800"/>
              <a:gd name="connsiteY5" fmla="*/ 45510 h 1823884"/>
              <a:gd name="connsiteX6" fmla="*/ 635000 w 6019800"/>
              <a:gd name="connsiteY6" fmla="*/ 51860 h 1823884"/>
              <a:gd name="connsiteX7" fmla="*/ 685800 w 6019800"/>
              <a:gd name="connsiteY7" fmla="*/ 64560 h 1823884"/>
              <a:gd name="connsiteX8" fmla="*/ 717550 w 6019800"/>
              <a:gd name="connsiteY8" fmla="*/ 77260 h 1823884"/>
              <a:gd name="connsiteX9" fmla="*/ 762000 w 6019800"/>
              <a:gd name="connsiteY9" fmla="*/ 83610 h 1823884"/>
              <a:gd name="connsiteX10" fmla="*/ 787400 w 6019800"/>
              <a:gd name="connsiteY10" fmla="*/ 89960 h 1823884"/>
              <a:gd name="connsiteX11" fmla="*/ 825500 w 6019800"/>
              <a:gd name="connsiteY11" fmla="*/ 96310 h 1823884"/>
              <a:gd name="connsiteX12" fmla="*/ 920750 w 6019800"/>
              <a:gd name="connsiteY12" fmla="*/ 115360 h 1823884"/>
              <a:gd name="connsiteX13" fmla="*/ 1155700 w 6019800"/>
              <a:gd name="connsiteY13" fmla="*/ 121710 h 1823884"/>
              <a:gd name="connsiteX14" fmla="*/ 1206500 w 6019800"/>
              <a:gd name="connsiteY14" fmla="*/ 134410 h 1823884"/>
              <a:gd name="connsiteX15" fmla="*/ 1257300 w 6019800"/>
              <a:gd name="connsiteY15" fmla="*/ 140760 h 1823884"/>
              <a:gd name="connsiteX16" fmla="*/ 1327150 w 6019800"/>
              <a:gd name="connsiteY16" fmla="*/ 153460 h 1823884"/>
              <a:gd name="connsiteX17" fmla="*/ 1358900 w 6019800"/>
              <a:gd name="connsiteY17" fmla="*/ 159810 h 1823884"/>
              <a:gd name="connsiteX18" fmla="*/ 1397000 w 6019800"/>
              <a:gd name="connsiteY18" fmla="*/ 172510 h 1823884"/>
              <a:gd name="connsiteX19" fmla="*/ 1441450 w 6019800"/>
              <a:gd name="connsiteY19" fmla="*/ 185210 h 1823884"/>
              <a:gd name="connsiteX20" fmla="*/ 1479550 w 6019800"/>
              <a:gd name="connsiteY20" fmla="*/ 197910 h 1823884"/>
              <a:gd name="connsiteX21" fmla="*/ 1549400 w 6019800"/>
              <a:gd name="connsiteY21" fmla="*/ 210610 h 1823884"/>
              <a:gd name="connsiteX22" fmla="*/ 1593850 w 6019800"/>
              <a:gd name="connsiteY22" fmla="*/ 223310 h 1823884"/>
              <a:gd name="connsiteX23" fmla="*/ 1625600 w 6019800"/>
              <a:gd name="connsiteY23" fmla="*/ 229660 h 1823884"/>
              <a:gd name="connsiteX24" fmla="*/ 1682750 w 6019800"/>
              <a:gd name="connsiteY24" fmla="*/ 248710 h 1823884"/>
              <a:gd name="connsiteX25" fmla="*/ 1720850 w 6019800"/>
              <a:gd name="connsiteY25" fmla="*/ 274110 h 1823884"/>
              <a:gd name="connsiteX26" fmla="*/ 1739900 w 6019800"/>
              <a:gd name="connsiteY26" fmla="*/ 286810 h 1823884"/>
              <a:gd name="connsiteX27" fmla="*/ 1758950 w 6019800"/>
              <a:gd name="connsiteY27" fmla="*/ 299510 h 1823884"/>
              <a:gd name="connsiteX28" fmla="*/ 1797050 w 6019800"/>
              <a:gd name="connsiteY28" fmla="*/ 331260 h 1823884"/>
              <a:gd name="connsiteX29" fmla="*/ 1847850 w 6019800"/>
              <a:gd name="connsiteY29" fmla="*/ 382060 h 1823884"/>
              <a:gd name="connsiteX30" fmla="*/ 1885950 w 6019800"/>
              <a:gd name="connsiteY30" fmla="*/ 407460 h 1823884"/>
              <a:gd name="connsiteX31" fmla="*/ 1905000 w 6019800"/>
              <a:gd name="connsiteY31" fmla="*/ 426510 h 1823884"/>
              <a:gd name="connsiteX32" fmla="*/ 1949450 w 6019800"/>
              <a:gd name="connsiteY32" fmla="*/ 451910 h 1823884"/>
              <a:gd name="connsiteX33" fmla="*/ 1968500 w 6019800"/>
              <a:gd name="connsiteY33" fmla="*/ 470960 h 1823884"/>
              <a:gd name="connsiteX34" fmla="*/ 2000250 w 6019800"/>
              <a:gd name="connsiteY34" fmla="*/ 496360 h 1823884"/>
              <a:gd name="connsiteX35" fmla="*/ 2019300 w 6019800"/>
              <a:gd name="connsiteY35" fmla="*/ 515410 h 1823884"/>
              <a:gd name="connsiteX36" fmla="*/ 2038350 w 6019800"/>
              <a:gd name="connsiteY36" fmla="*/ 521760 h 1823884"/>
              <a:gd name="connsiteX37" fmla="*/ 2063750 w 6019800"/>
              <a:gd name="connsiteY37" fmla="*/ 534460 h 1823884"/>
              <a:gd name="connsiteX38" fmla="*/ 2082800 w 6019800"/>
              <a:gd name="connsiteY38" fmla="*/ 553510 h 1823884"/>
              <a:gd name="connsiteX39" fmla="*/ 2133600 w 6019800"/>
              <a:gd name="connsiteY39" fmla="*/ 585260 h 1823884"/>
              <a:gd name="connsiteX40" fmla="*/ 2152650 w 6019800"/>
              <a:gd name="connsiteY40" fmla="*/ 610660 h 1823884"/>
              <a:gd name="connsiteX41" fmla="*/ 2178050 w 6019800"/>
              <a:gd name="connsiteY41" fmla="*/ 623360 h 1823884"/>
              <a:gd name="connsiteX42" fmla="*/ 2203450 w 6019800"/>
              <a:gd name="connsiteY42" fmla="*/ 648760 h 1823884"/>
              <a:gd name="connsiteX43" fmla="*/ 2222500 w 6019800"/>
              <a:gd name="connsiteY43" fmla="*/ 661460 h 1823884"/>
              <a:gd name="connsiteX44" fmla="*/ 2247900 w 6019800"/>
              <a:gd name="connsiteY44" fmla="*/ 699560 h 1823884"/>
              <a:gd name="connsiteX45" fmla="*/ 2286000 w 6019800"/>
              <a:gd name="connsiteY45" fmla="*/ 731310 h 1823884"/>
              <a:gd name="connsiteX46" fmla="*/ 2298700 w 6019800"/>
              <a:gd name="connsiteY46" fmla="*/ 756710 h 1823884"/>
              <a:gd name="connsiteX47" fmla="*/ 2343150 w 6019800"/>
              <a:gd name="connsiteY47" fmla="*/ 782110 h 1823884"/>
              <a:gd name="connsiteX48" fmla="*/ 2432050 w 6019800"/>
              <a:gd name="connsiteY48" fmla="*/ 845610 h 1823884"/>
              <a:gd name="connsiteX49" fmla="*/ 2470150 w 6019800"/>
              <a:gd name="connsiteY49" fmla="*/ 871010 h 1823884"/>
              <a:gd name="connsiteX50" fmla="*/ 2501900 w 6019800"/>
              <a:gd name="connsiteY50" fmla="*/ 890060 h 1823884"/>
              <a:gd name="connsiteX51" fmla="*/ 2609850 w 6019800"/>
              <a:gd name="connsiteY51" fmla="*/ 966260 h 1823884"/>
              <a:gd name="connsiteX52" fmla="*/ 2641600 w 6019800"/>
              <a:gd name="connsiteY52" fmla="*/ 985310 h 1823884"/>
              <a:gd name="connsiteX53" fmla="*/ 2673350 w 6019800"/>
              <a:gd name="connsiteY53" fmla="*/ 1004360 h 1823884"/>
              <a:gd name="connsiteX54" fmla="*/ 2698750 w 6019800"/>
              <a:gd name="connsiteY54" fmla="*/ 1023410 h 1823884"/>
              <a:gd name="connsiteX55" fmla="*/ 2724150 w 6019800"/>
              <a:gd name="connsiteY55" fmla="*/ 1048810 h 1823884"/>
              <a:gd name="connsiteX56" fmla="*/ 2762250 w 6019800"/>
              <a:gd name="connsiteY56" fmla="*/ 1074210 h 1823884"/>
              <a:gd name="connsiteX57" fmla="*/ 2781300 w 6019800"/>
              <a:gd name="connsiteY57" fmla="*/ 1086910 h 1823884"/>
              <a:gd name="connsiteX58" fmla="*/ 2838450 w 6019800"/>
              <a:gd name="connsiteY58" fmla="*/ 1137710 h 1823884"/>
              <a:gd name="connsiteX59" fmla="*/ 2889250 w 6019800"/>
              <a:gd name="connsiteY59" fmla="*/ 1163110 h 1823884"/>
              <a:gd name="connsiteX60" fmla="*/ 2914650 w 6019800"/>
              <a:gd name="connsiteY60" fmla="*/ 1175810 h 1823884"/>
              <a:gd name="connsiteX61" fmla="*/ 2984500 w 6019800"/>
              <a:gd name="connsiteY61" fmla="*/ 1213910 h 1823884"/>
              <a:gd name="connsiteX62" fmla="*/ 3054350 w 6019800"/>
              <a:gd name="connsiteY62" fmla="*/ 1245660 h 1823884"/>
              <a:gd name="connsiteX63" fmla="*/ 3092450 w 6019800"/>
              <a:gd name="connsiteY63" fmla="*/ 1271060 h 1823884"/>
              <a:gd name="connsiteX64" fmla="*/ 3111500 w 6019800"/>
              <a:gd name="connsiteY64" fmla="*/ 1277410 h 1823884"/>
              <a:gd name="connsiteX65" fmla="*/ 3143250 w 6019800"/>
              <a:gd name="connsiteY65" fmla="*/ 1296460 h 1823884"/>
              <a:gd name="connsiteX66" fmla="*/ 3168650 w 6019800"/>
              <a:gd name="connsiteY66" fmla="*/ 1315510 h 1823884"/>
              <a:gd name="connsiteX67" fmla="*/ 3206750 w 6019800"/>
              <a:gd name="connsiteY67" fmla="*/ 1321860 h 1823884"/>
              <a:gd name="connsiteX68" fmla="*/ 3263900 w 6019800"/>
              <a:gd name="connsiteY68" fmla="*/ 1353610 h 1823884"/>
              <a:gd name="connsiteX69" fmla="*/ 3308350 w 6019800"/>
              <a:gd name="connsiteY69" fmla="*/ 1379010 h 1823884"/>
              <a:gd name="connsiteX70" fmla="*/ 3340100 w 6019800"/>
              <a:gd name="connsiteY70" fmla="*/ 1391710 h 1823884"/>
              <a:gd name="connsiteX71" fmla="*/ 3384550 w 6019800"/>
              <a:gd name="connsiteY71" fmla="*/ 1436160 h 1823884"/>
              <a:gd name="connsiteX72" fmla="*/ 3403600 w 6019800"/>
              <a:gd name="connsiteY72" fmla="*/ 1442510 h 1823884"/>
              <a:gd name="connsiteX73" fmla="*/ 3435350 w 6019800"/>
              <a:gd name="connsiteY73" fmla="*/ 1467910 h 1823884"/>
              <a:gd name="connsiteX74" fmla="*/ 3479800 w 6019800"/>
              <a:gd name="connsiteY74" fmla="*/ 1499660 h 1823884"/>
              <a:gd name="connsiteX75" fmla="*/ 3498850 w 6019800"/>
              <a:gd name="connsiteY75" fmla="*/ 1512360 h 1823884"/>
              <a:gd name="connsiteX76" fmla="*/ 3556000 w 6019800"/>
              <a:gd name="connsiteY76" fmla="*/ 1556810 h 1823884"/>
              <a:gd name="connsiteX77" fmla="*/ 3594100 w 6019800"/>
              <a:gd name="connsiteY77" fmla="*/ 1575860 h 1823884"/>
              <a:gd name="connsiteX78" fmla="*/ 3644900 w 6019800"/>
              <a:gd name="connsiteY78" fmla="*/ 1601260 h 1823884"/>
              <a:gd name="connsiteX79" fmla="*/ 3663950 w 6019800"/>
              <a:gd name="connsiteY79" fmla="*/ 1607610 h 1823884"/>
              <a:gd name="connsiteX80" fmla="*/ 3708400 w 6019800"/>
              <a:gd name="connsiteY80" fmla="*/ 1639360 h 1823884"/>
              <a:gd name="connsiteX81" fmla="*/ 3740150 w 6019800"/>
              <a:gd name="connsiteY81" fmla="*/ 1652060 h 1823884"/>
              <a:gd name="connsiteX82" fmla="*/ 3778250 w 6019800"/>
              <a:gd name="connsiteY82" fmla="*/ 1677460 h 1823884"/>
              <a:gd name="connsiteX83" fmla="*/ 3879850 w 6019800"/>
              <a:gd name="connsiteY83" fmla="*/ 1690160 h 1823884"/>
              <a:gd name="connsiteX84" fmla="*/ 3898900 w 6019800"/>
              <a:gd name="connsiteY84" fmla="*/ 1702860 h 1823884"/>
              <a:gd name="connsiteX85" fmla="*/ 3987800 w 6019800"/>
              <a:gd name="connsiteY85" fmla="*/ 1734610 h 1823884"/>
              <a:gd name="connsiteX86" fmla="*/ 4006850 w 6019800"/>
              <a:gd name="connsiteY86" fmla="*/ 1740960 h 1823884"/>
              <a:gd name="connsiteX87" fmla="*/ 4318000 w 6019800"/>
              <a:gd name="connsiteY87" fmla="*/ 1766360 h 1823884"/>
              <a:gd name="connsiteX88" fmla="*/ 4959350 w 6019800"/>
              <a:gd name="connsiteY88" fmla="*/ 1766360 h 1823884"/>
              <a:gd name="connsiteX89" fmla="*/ 5410200 w 6019800"/>
              <a:gd name="connsiteY89" fmla="*/ 1772710 h 1823884"/>
              <a:gd name="connsiteX90" fmla="*/ 5664200 w 6019800"/>
              <a:gd name="connsiteY90" fmla="*/ 1791760 h 1823884"/>
              <a:gd name="connsiteX91" fmla="*/ 5746750 w 6019800"/>
              <a:gd name="connsiteY91" fmla="*/ 1798110 h 1823884"/>
              <a:gd name="connsiteX92" fmla="*/ 5924550 w 6019800"/>
              <a:gd name="connsiteY92" fmla="*/ 1810810 h 1823884"/>
              <a:gd name="connsiteX93" fmla="*/ 5994400 w 6019800"/>
              <a:gd name="connsiteY93" fmla="*/ 1823510 h 1823884"/>
              <a:gd name="connsiteX94" fmla="*/ 6019800 w 6019800"/>
              <a:gd name="connsiteY94" fmla="*/ 1823510 h 1823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6019800" h="1823884">
                <a:moveTo>
                  <a:pt x="0" y="7410"/>
                </a:moveTo>
                <a:cubicBezTo>
                  <a:pt x="199746" y="-3687"/>
                  <a:pt x="119040" y="-2910"/>
                  <a:pt x="419100" y="13760"/>
                </a:cubicBezTo>
                <a:cubicBezTo>
                  <a:pt x="461025" y="16089"/>
                  <a:pt x="447952" y="20685"/>
                  <a:pt x="482600" y="26460"/>
                </a:cubicBezTo>
                <a:cubicBezTo>
                  <a:pt x="499433" y="29265"/>
                  <a:pt x="516506" y="30397"/>
                  <a:pt x="533400" y="32810"/>
                </a:cubicBezTo>
                <a:cubicBezTo>
                  <a:pt x="546146" y="34631"/>
                  <a:pt x="558775" y="37202"/>
                  <a:pt x="571500" y="39160"/>
                </a:cubicBezTo>
                <a:cubicBezTo>
                  <a:pt x="586293" y="41436"/>
                  <a:pt x="601133" y="43393"/>
                  <a:pt x="615950" y="45510"/>
                </a:cubicBezTo>
                <a:cubicBezTo>
                  <a:pt x="622300" y="47627"/>
                  <a:pt x="628542" y="50099"/>
                  <a:pt x="635000" y="51860"/>
                </a:cubicBezTo>
                <a:cubicBezTo>
                  <a:pt x="651839" y="56453"/>
                  <a:pt x="669594" y="58078"/>
                  <a:pt x="685800" y="64560"/>
                </a:cubicBezTo>
                <a:cubicBezTo>
                  <a:pt x="696383" y="68793"/>
                  <a:pt x="706492" y="74495"/>
                  <a:pt x="717550" y="77260"/>
                </a:cubicBezTo>
                <a:cubicBezTo>
                  <a:pt x="732070" y="80890"/>
                  <a:pt x="747274" y="80933"/>
                  <a:pt x="762000" y="83610"/>
                </a:cubicBezTo>
                <a:cubicBezTo>
                  <a:pt x="770586" y="85171"/>
                  <a:pt x="778842" y="88248"/>
                  <a:pt x="787400" y="89960"/>
                </a:cubicBezTo>
                <a:cubicBezTo>
                  <a:pt x="800025" y="92485"/>
                  <a:pt x="812955" y="93415"/>
                  <a:pt x="825500" y="96310"/>
                </a:cubicBezTo>
                <a:cubicBezTo>
                  <a:pt x="878503" y="108542"/>
                  <a:pt x="863358" y="112809"/>
                  <a:pt x="920750" y="115360"/>
                </a:cubicBezTo>
                <a:cubicBezTo>
                  <a:pt x="999018" y="118839"/>
                  <a:pt x="1077383" y="119593"/>
                  <a:pt x="1155700" y="121710"/>
                </a:cubicBezTo>
                <a:cubicBezTo>
                  <a:pt x="1172633" y="125943"/>
                  <a:pt x="1189344" y="131193"/>
                  <a:pt x="1206500" y="134410"/>
                </a:cubicBezTo>
                <a:cubicBezTo>
                  <a:pt x="1223273" y="137555"/>
                  <a:pt x="1240385" y="138505"/>
                  <a:pt x="1257300" y="140760"/>
                </a:cubicBezTo>
                <a:cubicBezTo>
                  <a:pt x="1326096" y="149933"/>
                  <a:pt x="1278071" y="142554"/>
                  <a:pt x="1327150" y="153460"/>
                </a:cubicBezTo>
                <a:cubicBezTo>
                  <a:pt x="1337686" y="155801"/>
                  <a:pt x="1348487" y="156970"/>
                  <a:pt x="1358900" y="159810"/>
                </a:cubicBezTo>
                <a:cubicBezTo>
                  <a:pt x="1371815" y="163332"/>
                  <a:pt x="1384128" y="168832"/>
                  <a:pt x="1397000" y="172510"/>
                </a:cubicBezTo>
                <a:cubicBezTo>
                  <a:pt x="1411817" y="176743"/>
                  <a:pt x="1426722" y="180678"/>
                  <a:pt x="1441450" y="185210"/>
                </a:cubicBezTo>
                <a:cubicBezTo>
                  <a:pt x="1454245" y="189147"/>
                  <a:pt x="1466379" y="195515"/>
                  <a:pt x="1479550" y="197910"/>
                </a:cubicBezTo>
                <a:lnTo>
                  <a:pt x="1549400" y="210610"/>
                </a:lnTo>
                <a:cubicBezTo>
                  <a:pt x="1608789" y="222488"/>
                  <a:pt x="1545433" y="211206"/>
                  <a:pt x="1593850" y="223310"/>
                </a:cubicBezTo>
                <a:cubicBezTo>
                  <a:pt x="1604321" y="225928"/>
                  <a:pt x="1615017" y="227543"/>
                  <a:pt x="1625600" y="229660"/>
                </a:cubicBezTo>
                <a:cubicBezTo>
                  <a:pt x="1682409" y="267532"/>
                  <a:pt x="1591494" y="210687"/>
                  <a:pt x="1682750" y="248710"/>
                </a:cubicBezTo>
                <a:cubicBezTo>
                  <a:pt x="1696839" y="254581"/>
                  <a:pt x="1708150" y="265643"/>
                  <a:pt x="1720850" y="274110"/>
                </a:cubicBezTo>
                <a:lnTo>
                  <a:pt x="1739900" y="286810"/>
                </a:lnTo>
                <a:lnTo>
                  <a:pt x="1758950" y="299510"/>
                </a:lnTo>
                <a:cubicBezTo>
                  <a:pt x="1789892" y="345922"/>
                  <a:pt x="1748711" y="290977"/>
                  <a:pt x="1797050" y="331260"/>
                </a:cubicBezTo>
                <a:cubicBezTo>
                  <a:pt x="1815447" y="346591"/>
                  <a:pt x="1827925" y="368776"/>
                  <a:pt x="1847850" y="382060"/>
                </a:cubicBezTo>
                <a:cubicBezTo>
                  <a:pt x="1860550" y="390527"/>
                  <a:pt x="1875157" y="396667"/>
                  <a:pt x="1885950" y="407460"/>
                </a:cubicBezTo>
                <a:cubicBezTo>
                  <a:pt x="1892300" y="413810"/>
                  <a:pt x="1897692" y="421290"/>
                  <a:pt x="1905000" y="426510"/>
                </a:cubicBezTo>
                <a:cubicBezTo>
                  <a:pt x="1948476" y="457564"/>
                  <a:pt x="1913454" y="421913"/>
                  <a:pt x="1949450" y="451910"/>
                </a:cubicBezTo>
                <a:cubicBezTo>
                  <a:pt x="1956349" y="457659"/>
                  <a:pt x="1961742" y="465046"/>
                  <a:pt x="1968500" y="470960"/>
                </a:cubicBezTo>
                <a:cubicBezTo>
                  <a:pt x="1978700" y="479885"/>
                  <a:pt x="1990050" y="487435"/>
                  <a:pt x="2000250" y="496360"/>
                </a:cubicBezTo>
                <a:cubicBezTo>
                  <a:pt x="2007008" y="502274"/>
                  <a:pt x="2011828" y="510429"/>
                  <a:pt x="2019300" y="515410"/>
                </a:cubicBezTo>
                <a:cubicBezTo>
                  <a:pt x="2024869" y="519123"/>
                  <a:pt x="2032198" y="519123"/>
                  <a:pt x="2038350" y="521760"/>
                </a:cubicBezTo>
                <a:cubicBezTo>
                  <a:pt x="2047051" y="525489"/>
                  <a:pt x="2056047" y="528958"/>
                  <a:pt x="2063750" y="534460"/>
                </a:cubicBezTo>
                <a:cubicBezTo>
                  <a:pt x="2071058" y="539680"/>
                  <a:pt x="2075492" y="548290"/>
                  <a:pt x="2082800" y="553510"/>
                </a:cubicBezTo>
                <a:cubicBezTo>
                  <a:pt x="2118010" y="578660"/>
                  <a:pt x="2100242" y="551902"/>
                  <a:pt x="2133600" y="585260"/>
                </a:cubicBezTo>
                <a:cubicBezTo>
                  <a:pt x="2141084" y="592744"/>
                  <a:pt x="2144615" y="603772"/>
                  <a:pt x="2152650" y="610660"/>
                </a:cubicBezTo>
                <a:cubicBezTo>
                  <a:pt x="2159837" y="616820"/>
                  <a:pt x="2170477" y="617680"/>
                  <a:pt x="2178050" y="623360"/>
                </a:cubicBezTo>
                <a:cubicBezTo>
                  <a:pt x="2187629" y="630544"/>
                  <a:pt x="2194359" y="640968"/>
                  <a:pt x="2203450" y="648760"/>
                </a:cubicBezTo>
                <a:cubicBezTo>
                  <a:pt x="2209244" y="653727"/>
                  <a:pt x="2216150" y="657227"/>
                  <a:pt x="2222500" y="661460"/>
                </a:cubicBezTo>
                <a:cubicBezTo>
                  <a:pt x="2230967" y="674160"/>
                  <a:pt x="2235200" y="691093"/>
                  <a:pt x="2247900" y="699560"/>
                </a:cubicBezTo>
                <a:cubicBezTo>
                  <a:pt x="2263090" y="709687"/>
                  <a:pt x="2274888" y="715753"/>
                  <a:pt x="2286000" y="731310"/>
                </a:cubicBezTo>
                <a:cubicBezTo>
                  <a:pt x="2291502" y="739013"/>
                  <a:pt x="2292540" y="749523"/>
                  <a:pt x="2298700" y="756710"/>
                </a:cubicBezTo>
                <a:cubicBezTo>
                  <a:pt x="2314077" y="774650"/>
                  <a:pt x="2323785" y="775655"/>
                  <a:pt x="2343150" y="782110"/>
                </a:cubicBezTo>
                <a:cubicBezTo>
                  <a:pt x="2382478" y="821438"/>
                  <a:pt x="2352277" y="793992"/>
                  <a:pt x="2432050" y="845610"/>
                </a:cubicBezTo>
                <a:cubicBezTo>
                  <a:pt x="2444865" y="853902"/>
                  <a:pt x="2457273" y="862815"/>
                  <a:pt x="2470150" y="871010"/>
                </a:cubicBezTo>
                <a:cubicBezTo>
                  <a:pt x="2480563" y="877636"/>
                  <a:pt x="2491918" y="882801"/>
                  <a:pt x="2501900" y="890060"/>
                </a:cubicBezTo>
                <a:cubicBezTo>
                  <a:pt x="2545079" y="921463"/>
                  <a:pt x="2568480" y="939934"/>
                  <a:pt x="2609850" y="966260"/>
                </a:cubicBezTo>
                <a:cubicBezTo>
                  <a:pt x="2620263" y="972886"/>
                  <a:pt x="2631017" y="978960"/>
                  <a:pt x="2641600" y="985310"/>
                </a:cubicBezTo>
                <a:cubicBezTo>
                  <a:pt x="2652183" y="991660"/>
                  <a:pt x="2663476" y="996955"/>
                  <a:pt x="2673350" y="1004360"/>
                </a:cubicBezTo>
                <a:cubicBezTo>
                  <a:pt x="2681817" y="1010710"/>
                  <a:pt x="2690785" y="1016441"/>
                  <a:pt x="2698750" y="1023410"/>
                </a:cubicBezTo>
                <a:cubicBezTo>
                  <a:pt x="2707761" y="1031295"/>
                  <a:pt x="2714800" y="1041330"/>
                  <a:pt x="2724150" y="1048810"/>
                </a:cubicBezTo>
                <a:cubicBezTo>
                  <a:pt x="2736069" y="1058345"/>
                  <a:pt x="2749550" y="1065743"/>
                  <a:pt x="2762250" y="1074210"/>
                </a:cubicBezTo>
                <a:cubicBezTo>
                  <a:pt x="2768600" y="1078443"/>
                  <a:pt x="2775904" y="1081514"/>
                  <a:pt x="2781300" y="1086910"/>
                </a:cubicBezTo>
                <a:cubicBezTo>
                  <a:pt x="2803463" y="1109073"/>
                  <a:pt x="2813521" y="1124112"/>
                  <a:pt x="2838450" y="1137710"/>
                </a:cubicBezTo>
                <a:cubicBezTo>
                  <a:pt x="2855070" y="1146776"/>
                  <a:pt x="2872317" y="1154643"/>
                  <a:pt x="2889250" y="1163110"/>
                </a:cubicBezTo>
                <a:cubicBezTo>
                  <a:pt x="2897717" y="1167343"/>
                  <a:pt x="2906774" y="1170559"/>
                  <a:pt x="2914650" y="1175810"/>
                </a:cubicBezTo>
                <a:cubicBezTo>
                  <a:pt x="2937838" y="1191268"/>
                  <a:pt x="2955687" y="1204306"/>
                  <a:pt x="2984500" y="1213910"/>
                </a:cubicBezTo>
                <a:cubicBezTo>
                  <a:pt x="3011472" y="1222901"/>
                  <a:pt x="3025957" y="1226731"/>
                  <a:pt x="3054350" y="1245660"/>
                </a:cubicBezTo>
                <a:cubicBezTo>
                  <a:pt x="3067050" y="1254127"/>
                  <a:pt x="3077970" y="1266233"/>
                  <a:pt x="3092450" y="1271060"/>
                </a:cubicBezTo>
                <a:cubicBezTo>
                  <a:pt x="3098800" y="1273177"/>
                  <a:pt x="3105513" y="1274417"/>
                  <a:pt x="3111500" y="1277410"/>
                </a:cubicBezTo>
                <a:cubicBezTo>
                  <a:pt x="3122539" y="1282930"/>
                  <a:pt x="3132981" y="1289614"/>
                  <a:pt x="3143250" y="1296460"/>
                </a:cubicBezTo>
                <a:cubicBezTo>
                  <a:pt x="3152056" y="1302331"/>
                  <a:pt x="3158824" y="1311579"/>
                  <a:pt x="3168650" y="1315510"/>
                </a:cubicBezTo>
                <a:cubicBezTo>
                  <a:pt x="3180604" y="1320292"/>
                  <a:pt x="3194050" y="1319743"/>
                  <a:pt x="3206750" y="1321860"/>
                </a:cubicBezTo>
                <a:cubicBezTo>
                  <a:pt x="3280761" y="1381069"/>
                  <a:pt x="3202527" y="1325713"/>
                  <a:pt x="3263900" y="1353610"/>
                </a:cubicBezTo>
                <a:cubicBezTo>
                  <a:pt x="3279436" y="1360672"/>
                  <a:pt x="3293086" y="1371378"/>
                  <a:pt x="3308350" y="1379010"/>
                </a:cubicBezTo>
                <a:cubicBezTo>
                  <a:pt x="3318545" y="1384108"/>
                  <a:pt x="3329517" y="1387477"/>
                  <a:pt x="3340100" y="1391710"/>
                </a:cubicBezTo>
                <a:cubicBezTo>
                  <a:pt x="3357562" y="1414993"/>
                  <a:pt x="3358621" y="1421343"/>
                  <a:pt x="3384550" y="1436160"/>
                </a:cubicBezTo>
                <a:cubicBezTo>
                  <a:pt x="3390362" y="1439481"/>
                  <a:pt x="3397250" y="1440393"/>
                  <a:pt x="3403600" y="1442510"/>
                </a:cubicBezTo>
                <a:cubicBezTo>
                  <a:pt x="3425009" y="1474623"/>
                  <a:pt x="3404678" y="1452574"/>
                  <a:pt x="3435350" y="1467910"/>
                </a:cubicBezTo>
                <a:cubicBezTo>
                  <a:pt x="3445327" y="1472898"/>
                  <a:pt x="3473089" y="1494866"/>
                  <a:pt x="3479800" y="1499660"/>
                </a:cubicBezTo>
                <a:cubicBezTo>
                  <a:pt x="3486010" y="1504096"/>
                  <a:pt x="3492987" y="1507474"/>
                  <a:pt x="3498850" y="1512360"/>
                </a:cubicBezTo>
                <a:cubicBezTo>
                  <a:pt x="3520766" y="1530623"/>
                  <a:pt x="3523902" y="1546111"/>
                  <a:pt x="3556000" y="1556810"/>
                </a:cubicBezTo>
                <a:cubicBezTo>
                  <a:pt x="3594629" y="1569686"/>
                  <a:pt x="3555412" y="1554758"/>
                  <a:pt x="3594100" y="1575860"/>
                </a:cubicBezTo>
                <a:cubicBezTo>
                  <a:pt x="3610720" y="1584926"/>
                  <a:pt x="3626939" y="1595273"/>
                  <a:pt x="3644900" y="1601260"/>
                </a:cubicBezTo>
                <a:cubicBezTo>
                  <a:pt x="3651250" y="1603377"/>
                  <a:pt x="3657963" y="1604617"/>
                  <a:pt x="3663950" y="1607610"/>
                </a:cubicBezTo>
                <a:cubicBezTo>
                  <a:pt x="3687754" y="1619512"/>
                  <a:pt x="3682513" y="1624978"/>
                  <a:pt x="3708400" y="1639360"/>
                </a:cubicBezTo>
                <a:cubicBezTo>
                  <a:pt x="3718364" y="1644896"/>
                  <a:pt x="3730143" y="1646602"/>
                  <a:pt x="3740150" y="1652060"/>
                </a:cubicBezTo>
                <a:cubicBezTo>
                  <a:pt x="3753550" y="1659369"/>
                  <a:pt x="3763442" y="1673758"/>
                  <a:pt x="3778250" y="1677460"/>
                </a:cubicBezTo>
                <a:cubicBezTo>
                  <a:pt x="3828377" y="1689992"/>
                  <a:pt x="3794953" y="1683085"/>
                  <a:pt x="3879850" y="1690160"/>
                </a:cubicBezTo>
                <a:cubicBezTo>
                  <a:pt x="3886200" y="1694393"/>
                  <a:pt x="3892074" y="1699447"/>
                  <a:pt x="3898900" y="1702860"/>
                </a:cubicBezTo>
                <a:cubicBezTo>
                  <a:pt x="3919058" y="1712939"/>
                  <a:pt x="3973103" y="1729711"/>
                  <a:pt x="3987800" y="1734610"/>
                </a:cubicBezTo>
                <a:cubicBezTo>
                  <a:pt x="3994150" y="1736727"/>
                  <a:pt x="4000286" y="1739647"/>
                  <a:pt x="4006850" y="1740960"/>
                </a:cubicBezTo>
                <a:cubicBezTo>
                  <a:pt x="4151403" y="1769871"/>
                  <a:pt x="4048792" y="1752554"/>
                  <a:pt x="4318000" y="1766360"/>
                </a:cubicBezTo>
                <a:cubicBezTo>
                  <a:pt x="4574513" y="1794861"/>
                  <a:pt x="4296959" y="1766360"/>
                  <a:pt x="4959350" y="1766360"/>
                </a:cubicBezTo>
                <a:cubicBezTo>
                  <a:pt x="5109648" y="1766360"/>
                  <a:pt x="5259917" y="1770593"/>
                  <a:pt x="5410200" y="1772710"/>
                </a:cubicBezTo>
                <a:lnTo>
                  <a:pt x="5664200" y="1791760"/>
                </a:lnTo>
                <a:cubicBezTo>
                  <a:pt x="5691720" y="1793837"/>
                  <a:pt x="5719321" y="1795062"/>
                  <a:pt x="5746750" y="1798110"/>
                </a:cubicBezTo>
                <a:cubicBezTo>
                  <a:pt x="5843926" y="1808907"/>
                  <a:pt x="5784759" y="1803453"/>
                  <a:pt x="5924550" y="1810810"/>
                </a:cubicBezTo>
                <a:cubicBezTo>
                  <a:pt x="5941683" y="1814237"/>
                  <a:pt x="5978151" y="1821885"/>
                  <a:pt x="5994400" y="1823510"/>
                </a:cubicBezTo>
                <a:cubicBezTo>
                  <a:pt x="6002825" y="1824352"/>
                  <a:pt x="6011333" y="1823510"/>
                  <a:pt x="6019800" y="182351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724400" y="28956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1/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867399" y="5638800"/>
                <a:ext cx="87471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1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𝜇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itchFamily="18" charset="0"/>
                  </a:rPr>
                  <a:t>m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399" y="5638800"/>
                <a:ext cx="874713" cy="461665"/>
              </a:xfrm>
              <a:prstGeom prst="rect">
                <a:avLst/>
              </a:prstGeom>
              <a:blipFill>
                <a:blip r:embed="rId2"/>
                <a:stretch>
                  <a:fillRect l="-1389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3962400" y="5638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 nm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09800" y="5708330"/>
                <a:ext cx="506549" cy="3876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1 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itchFamily="18" charset="0"/>
                        </a:rPr>
                        <m:t>Å</m:t>
                      </m:r>
                    </m:oMath>
                  </m:oMathPara>
                </a14:m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5708330"/>
                <a:ext cx="506549" cy="3876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1142999" y="2209800"/>
            <a:ext cx="80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en-US" sz="2400" baseline="30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43000" y="3957935"/>
            <a:ext cx="8064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400" baseline="300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096000" y="4343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 i="1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6200" y="1524000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Q</a:t>
            </a:r>
            <a:r>
              <a:rPr lang="en-US" sz="2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/(2</a:t>
            </a:r>
            <a:r>
              <a:rPr lang="en-US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)? capacitor physics?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approach, EPL </a:t>
            </a:r>
            <a:r>
              <a:rPr lang="en-US" dirty="0"/>
              <a:t>118, 24001 (2017), arXiv:1703.07113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525963"/>
          </a:xfrm>
        </p:spPr>
        <p:txBody>
          <a:bodyPr/>
          <a:lstStyle/>
          <a:p>
            <a:r>
              <a:rPr lang="en-US" dirty="0" smtClean="0"/>
              <a:t>Electrons </a:t>
            </a:r>
            <a:r>
              <a:rPr lang="en-US" dirty="0"/>
              <a:t>→</a:t>
            </a:r>
            <a:r>
              <a:rPr lang="en-US" dirty="0" smtClean="0"/>
              <a:t> tight-binding model (discrete)</a:t>
            </a:r>
          </a:p>
          <a:p>
            <a:endParaRPr lang="en-US" dirty="0" smtClean="0"/>
          </a:p>
          <a:p>
            <a:r>
              <a:rPr lang="en-US" dirty="0" smtClean="0"/>
              <a:t>Field </a:t>
            </a:r>
            <a:r>
              <a:rPr lang="en-US" dirty="0"/>
              <a:t>→</a:t>
            </a:r>
            <a:r>
              <a:rPr lang="en-US" dirty="0" smtClean="0"/>
              <a:t> continuum (continuous)</a:t>
            </a:r>
          </a:p>
          <a:p>
            <a:endParaRPr lang="en-US" dirty="0" smtClean="0"/>
          </a:p>
          <a:p>
            <a:r>
              <a:rPr lang="en-US" dirty="0" smtClean="0"/>
              <a:t>NEGF formulation → electron </a:t>
            </a:r>
            <a:r>
              <a:rPr lang="en-US" i="1" dirty="0" smtClean="0"/>
              <a:t>G</a:t>
            </a:r>
            <a:r>
              <a:rPr lang="en-US" dirty="0" smtClean="0"/>
              <a:t> and photon </a:t>
            </a:r>
            <a:r>
              <a:rPr lang="en-US" i="1" dirty="0" smtClean="0"/>
              <a:t>D</a:t>
            </a:r>
            <a:r>
              <a:rPr lang="en-US" dirty="0" smtClean="0"/>
              <a:t> and self energies </a:t>
            </a:r>
            <a:r>
              <a:rPr lang="en-US" dirty="0" smtClean="0">
                <a:sym typeface="Symbol" panose="05050102010706020507" pitchFamily="18" charset="2"/>
              </a:rPr>
              <a:t>, .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67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Two quantum-dot 1D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14</a:t>
            </a:fld>
            <a:endParaRPr lang="en-US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80460" y="2290529"/>
            <a:ext cx="7403462" cy="27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3014805" y="2109456"/>
            <a:ext cx="325925" cy="329184"/>
          </a:xfrm>
          <a:prstGeom prst="ellipse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02999" y="2126055"/>
            <a:ext cx="325925" cy="32918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239636" y="2553074"/>
            <a:ext cx="2390115" cy="905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530848" y="2716048"/>
            <a:ext cx="22890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istance </a:t>
            </a:r>
            <a:r>
              <a:rPr lang="en-US" i="1" dirty="0" smtClean="0"/>
              <a:t>d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2678" y="1575303"/>
            <a:ext cx="1113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l</a:t>
            </a:r>
            <a:r>
              <a:rPr lang="en-US" sz="1400" dirty="0" smtClean="0"/>
              <a:t>eft photon bath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7848600" y="1591904"/>
            <a:ext cx="11135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right photon bath</a:t>
            </a:r>
            <a:endParaRPr lang="en-US" sz="1400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0695095"/>
              </p:ext>
            </p:extLst>
          </p:nvPr>
        </p:nvGraphicFramePr>
        <p:xfrm>
          <a:off x="388938" y="3292475"/>
          <a:ext cx="8561387" cy="274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8" name="Equation" r:id="rId3" imgW="4597200" imgH="1473120" progId="Equation.DSMT4">
                  <p:embed/>
                </p:oleObj>
              </mc:Choice>
              <mc:Fallback>
                <p:oleObj name="Equation" r:id="rId3" imgW="4597200" imgH="14731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938" y="3292475"/>
                        <a:ext cx="8561387" cy="2744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32908" y="2534972"/>
            <a:ext cx="3060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0                                             1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595042" y="5160475"/>
            <a:ext cx="3103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Dots or parallel plates?</a:t>
            </a:r>
            <a:endParaRPr lang="en-US" dirty="0"/>
          </a:p>
        </p:txBody>
      </p:sp>
      <p:sp>
        <p:nvSpPr>
          <p:cNvPr id="8" name="Up-Down Arrow 7"/>
          <p:cNvSpPr/>
          <p:nvPr/>
        </p:nvSpPr>
        <p:spPr>
          <a:xfrm>
            <a:off x="3078173" y="1158844"/>
            <a:ext cx="206728" cy="760491"/>
          </a:xfrm>
          <a:prstGeom prst="upDownArrow">
            <a:avLst/>
          </a:prstGeom>
          <a:gradFill>
            <a:gsLst>
              <a:gs pos="0">
                <a:schemeClr val="accent2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-Down Arrow 9"/>
          <p:cNvSpPr/>
          <p:nvPr/>
        </p:nvSpPr>
        <p:spPr>
          <a:xfrm>
            <a:off x="5557327" y="1186003"/>
            <a:ext cx="190118" cy="760491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93481" y="1086416"/>
            <a:ext cx="1511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e</a:t>
            </a:r>
            <a:r>
              <a:rPr lang="en-US" sz="1600" dirty="0" smtClean="0"/>
              <a:t>lectron </a:t>
            </a:r>
            <a:r>
              <a:rPr lang="en-US" sz="1600" dirty="0"/>
              <a:t>b</a:t>
            </a:r>
            <a:r>
              <a:rPr lang="en-US" sz="1600" dirty="0" smtClean="0"/>
              <a:t>aths</a:t>
            </a:r>
            <a:endParaRPr lang="en-US" sz="1600" dirty="0"/>
          </a:p>
        </p:txBody>
      </p:sp>
      <p:cxnSp>
        <p:nvCxnSpPr>
          <p:cNvPr id="21" name="Curved Connector 20"/>
          <p:cNvCxnSpPr/>
          <p:nvPr/>
        </p:nvCxnSpPr>
        <p:spPr>
          <a:xfrm rot="1800000" flipV="1">
            <a:off x="4264731" y="2082295"/>
            <a:ext cx="298765" cy="162962"/>
          </a:xfrm>
          <a:prstGeom prst="curvedConnector3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800000" flipV="1">
            <a:off x="1737303" y="2080789"/>
            <a:ext cx="298765" cy="162962"/>
          </a:xfrm>
          <a:prstGeom prst="curvedConnector3">
            <a:avLst/>
          </a:prstGeom>
          <a:ln>
            <a:solidFill>
              <a:srgbClr val="FFC000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800000" flipV="1">
            <a:off x="6734819" y="2098900"/>
            <a:ext cx="298765" cy="162962"/>
          </a:xfrm>
          <a:prstGeom prst="curvedConnector3">
            <a:avLst/>
          </a:prstGeom>
          <a:ln>
            <a:solidFill>
              <a:srgbClr val="FFC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Anti-Normal ordered radiative heat current operator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15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5019520"/>
              </p:ext>
            </p:extLst>
          </p:nvPr>
        </p:nvGraphicFramePr>
        <p:xfrm>
          <a:off x="2133600" y="2122488"/>
          <a:ext cx="4973637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72" name="Equation" r:id="rId3" imgW="2476440" imgH="1143000" progId="Equation.DSMT4">
                  <p:embed/>
                </p:oleObj>
              </mc:Choice>
              <mc:Fallback>
                <p:oleObj name="Equation" r:id="rId3" imgW="2476440" imgH="11430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33600" y="2122488"/>
                        <a:ext cx="4973637" cy="2297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676400" y="502920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We solve the electron-scalar photon coupled problem with self-consistent Born approximation (SCBA).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5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Radiative heat current (wrong!)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39" y="2024641"/>
            <a:ext cx="6270281" cy="32173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77687" y="1966267"/>
            <a:ext cx="227618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400" dirty="0" smtClean="0"/>
              <a:t>Temperatures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=1000 K, 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=300 K</a:t>
            </a:r>
            <a:r>
              <a:rPr lang="en-US" sz="1400" dirty="0"/>
              <a:t>,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=100 K</a:t>
            </a:r>
            <a:r>
              <a:rPr lang="en-US" sz="1400" dirty="0"/>
              <a:t>,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=30 K</a:t>
            </a:r>
            <a:r>
              <a:rPr lang="en-US" sz="1400" dirty="0"/>
              <a:t>, chemical potentials </a:t>
            </a:r>
            <a:r>
              <a:rPr lang="en-US" sz="1400" dirty="0">
                <a:sym typeface="Symbol" panose="05050102010706020507" pitchFamily="18" charset="2"/>
              </a:rPr>
              <a:t>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 eV</a:t>
            </a:r>
            <a:r>
              <a:rPr lang="en-US" sz="1400" dirty="0"/>
              <a:t>, </a:t>
            </a:r>
            <a:r>
              <a:rPr lang="en-US" sz="1400" dirty="0">
                <a:sym typeface="Symbol" panose="05050102010706020507" pitchFamily="18" charset="2"/>
              </a:rPr>
              <a:t>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=0.02 eV</a:t>
            </a:r>
            <a:r>
              <a:rPr lang="en-US" sz="1400" dirty="0"/>
              <a:t>, and </a:t>
            </a:r>
            <a:r>
              <a:rPr lang="en-US" sz="1400" dirty="0" smtClean="0"/>
              <a:t>onsite v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=0, v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=0.01eV</a:t>
            </a:r>
            <a:r>
              <a:rPr lang="en-US" sz="1400" dirty="0"/>
              <a:t>. Area </a:t>
            </a:r>
            <a:r>
              <a:rPr lang="en-US" sz="1400" dirty="0" smtClean="0"/>
              <a:t>A=389.4 (nm)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</a:t>
            </a:r>
            <a:endParaRPr lang="en-US" sz="1400" baseline="30000" dirty="0" smtClean="0"/>
          </a:p>
          <a:p>
            <a:pPr marL="342900" indent="-342900">
              <a:buAutoNum type="alphaLcParenBoth"/>
            </a:pPr>
            <a:r>
              <a:rPr lang="en-US" sz="1400" dirty="0" smtClean="0"/>
              <a:t>The </a:t>
            </a:r>
            <a:r>
              <a:rPr lang="en-US" sz="1400" dirty="0"/>
              <a:t>temperature dependence of radiative heat current density.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=300 K </a:t>
            </a:r>
            <a:r>
              <a:rPr lang="en-US" sz="1400" dirty="0"/>
              <a:t>and </a:t>
            </a:r>
            <a:r>
              <a:rPr lang="en-US" sz="1400" dirty="0" smtClean="0"/>
              <a:t>varying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.  Wang and Peng, arxiv:1607.02840</a:t>
            </a:r>
          </a:p>
          <a:p>
            <a:pPr marL="342900" indent="-342900">
              <a:buAutoNum type="alphaLcParenBoth"/>
            </a:pPr>
            <a:endParaRPr lang="en-US" sz="1400" baseline="-25000" dirty="0"/>
          </a:p>
        </p:txBody>
      </p:sp>
    </p:spTree>
    <p:extLst>
      <p:ext uri="{BB962C8B-B14F-4D97-AF65-F5344CB8AC3E}">
        <p14:creationId xmlns:p14="http://schemas.microsoft.com/office/powerpoint/2010/main" val="33569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Near-field heat current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7" name="TextBox 6"/>
          <p:cNvSpPr txBox="1"/>
          <p:nvPr/>
        </p:nvSpPr>
        <p:spPr>
          <a:xfrm>
            <a:off x="6677687" y="1966267"/>
            <a:ext cx="2276188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sz="1400" dirty="0" smtClean="0"/>
              <a:t>Temperatures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=1000 K, 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=300 K</a:t>
            </a:r>
            <a:r>
              <a:rPr lang="en-US" sz="1400" dirty="0"/>
              <a:t>,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L</a:t>
            </a:r>
            <a:r>
              <a:rPr lang="en-US" sz="1400" dirty="0" smtClean="0"/>
              <a:t>=100 K</a:t>
            </a:r>
            <a:r>
              <a:rPr lang="en-US" sz="1400" dirty="0"/>
              <a:t>,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R</a:t>
            </a:r>
            <a:r>
              <a:rPr lang="en-US" sz="1400" dirty="0" smtClean="0"/>
              <a:t>=30 K</a:t>
            </a:r>
            <a:r>
              <a:rPr lang="en-US" sz="1400" dirty="0"/>
              <a:t>, chemical potentials </a:t>
            </a:r>
            <a:r>
              <a:rPr lang="en-US" sz="1400" dirty="0">
                <a:sym typeface="Symbol" panose="05050102010706020507" pitchFamily="18" charset="2"/>
              </a:rPr>
              <a:t>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 eV</a:t>
            </a:r>
            <a:r>
              <a:rPr lang="en-US" sz="1400" dirty="0"/>
              <a:t>, </a:t>
            </a:r>
            <a:r>
              <a:rPr lang="en-US" sz="1400" dirty="0">
                <a:sym typeface="Symbol" panose="05050102010706020507" pitchFamily="18" charset="2"/>
              </a:rPr>
              <a:t>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=0.02 eV</a:t>
            </a:r>
            <a:r>
              <a:rPr lang="en-US" sz="1400" dirty="0"/>
              <a:t>, and </a:t>
            </a:r>
            <a:r>
              <a:rPr lang="en-US" sz="1400" dirty="0" smtClean="0"/>
              <a:t>onsite v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=0, v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=0.01eV</a:t>
            </a:r>
            <a:r>
              <a:rPr lang="en-US" sz="1400" dirty="0"/>
              <a:t>. Area </a:t>
            </a:r>
            <a:r>
              <a:rPr lang="en-US" sz="1400" dirty="0" smtClean="0"/>
              <a:t>A=389.4 (nm)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.</a:t>
            </a:r>
            <a:endParaRPr lang="en-US" sz="1400" baseline="30000" dirty="0" smtClean="0"/>
          </a:p>
          <a:p>
            <a:pPr marL="342900" indent="-342900">
              <a:buAutoNum type="alphaLcParenBoth"/>
            </a:pPr>
            <a:r>
              <a:rPr lang="en-US" sz="1400" dirty="0" smtClean="0"/>
              <a:t>The </a:t>
            </a:r>
            <a:r>
              <a:rPr lang="en-US" sz="1400" dirty="0"/>
              <a:t>temperature dependence of radiative heat current density. </a:t>
            </a:r>
            <a:r>
              <a:rPr lang="en-US" sz="1400" dirty="0" smtClean="0"/>
              <a:t>T</a:t>
            </a:r>
            <a:r>
              <a:rPr lang="en-US" sz="1400" baseline="-25000" dirty="0" smtClean="0"/>
              <a:t>1</a:t>
            </a:r>
            <a:r>
              <a:rPr lang="en-US" sz="1400" dirty="0" smtClean="0"/>
              <a:t>=300 K </a:t>
            </a:r>
            <a:r>
              <a:rPr lang="en-US" sz="1400" dirty="0"/>
              <a:t>and </a:t>
            </a:r>
            <a:r>
              <a:rPr lang="en-US" sz="1400" dirty="0" smtClean="0"/>
              <a:t>varying T</a:t>
            </a:r>
            <a:r>
              <a:rPr lang="en-US" sz="1400" baseline="-25000" dirty="0" smtClean="0"/>
              <a:t>0</a:t>
            </a:r>
            <a:r>
              <a:rPr lang="en-US" sz="1400" dirty="0" smtClean="0"/>
              <a:t>.  Wang and Peng, EPL 118, 24001 (2017).</a:t>
            </a:r>
          </a:p>
          <a:p>
            <a:pPr marL="342900" indent="-342900">
              <a:buAutoNum type="alphaLcParenBoth"/>
            </a:pPr>
            <a:endParaRPr lang="en-US" sz="1400" baseline="-25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92" y="1981200"/>
            <a:ext cx="6316508" cy="3586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1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Negative definition vs positive definition Hamiltonian for the field </a:t>
            </a:r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18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5334000"/>
            <a:ext cx="51054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4114800" y="2209800"/>
            <a:ext cx="0" cy="3124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81800" y="5562601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Distance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62400" y="5486400"/>
            <a:ext cx="22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Freeform 11"/>
          <p:cNvSpPr/>
          <p:nvPr/>
        </p:nvSpPr>
        <p:spPr>
          <a:xfrm>
            <a:off x="2209800" y="2882900"/>
            <a:ext cx="4203700" cy="2344289"/>
          </a:xfrm>
          <a:custGeom>
            <a:avLst/>
            <a:gdLst>
              <a:gd name="connsiteX0" fmla="*/ 0 w 4203700"/>
              <a:gd name="connsiteY0" fmla="*/ 1543050 h 2344289"/>
              <a:gd name="connsiteX1" fmla="*/ 44450 w 4203700"/>
              <a:gd name="connsiteY1" fmla="*/ 1524000 h 2344289"/>
              <a:gd name="connsiteX2" fmla="*/ 57150 w 4203700"/>
              <a:gd name="connsiteY2" fmla="*/ 1504950 h 2344289"/>
              <a:gd name="connsiteX3" fmla="*/ 107950 w 4203700"/>
              <a:gd name="connsiteY3" fmla="*/ 1492250 h 2344289"/>
              <a:gd name="connsiteX4" fmla="*/ 127000 w 4203700"/>
              <a:gd name="connsiteY4" fmla="*/ 1479550 h 2344289"/>
              <a:gd name="connsiteX5" fmla="*/ 171450 w 4203700"/>
              <a:gd name="connsiteY5" fmla="*/ 1460500 h 2344289"/>
              <a:gd name="connsiteX6" fmla="*/ 196850 w 4203700"/>
              <a:gd name="connsiteY6" fmla="*/ 1435100 h 2344289"/>
              <a:gd name="connsiteX7" fmla="*/ 222250 w 4203700"/>
              <a:gd name="connsiteY7" fmla="*/ 1416050 h 2344289"/>
              <a:gd name="connsiteX8" fmla="*/ 260350 w 4203700"/>
              <a:gd name="connsiteY8" fmla="*/ 1384300 h 2344289"/>
              <a:gd name="connsiteX9" fmla="*/ 279400 w 4203700"/>
              <a:gd name="connsiteY9" fmla="*/ 1352550 h 2344289"/>
              <a:gd name="connsiteX10" fmla="*/ 323850 w 4203700"/>
              <a:gd name="connsiteY10" fmla="*/ 1308100 h 2344289"/>
              <a:gd name="connsiteX11" fmla="*/ 336550 w 4203700"/>
              <a:gd name="connsiteY11" fmla="*/ 1270000 h 2344289"/>
              <a:gd name="connsiteX12" fmla="*/ 381000 w 4203700"/>
              <a:gd name="connsiteY12" fmla="*/ 1225550 h 2344289"/>
              <a:gd name="connsiteX13" fmla="*/ 393700 w 4203700"/>
              <a:gd name="connsiteY13" fmla="*/ 1200150 h 2344289"/>
              <a:gd name="connsiteX14" fmla="*/ 425450 w 4203700"/>
              <a:gd name="connsiteY14" fmla="*/ 1111250 h 2344289"/>
              <a:gd name="connsiteX15" fmla="*/ 450850 w 4203700"/>
              <a:gd name="connsiteY15" fmla="*/ 1085850 h 2344289"/>
              <a:gd name="connsiteX16" fmla="*/ 482600 w 4203700"/>
              <a:gd name="connsiteY16" fmla="*/ 1016000 h 2344289"/>
              <a:gd name="connsiteX17" fmla="*/ 488950 w 4203700"/>
              <a:gd name="connsiteY17" fmla="*/ 996950 h 2344289"/>
              <a:gd name="connsiteX18" fmla="*/ 539750 w 4203700"/>
              <a:gd name="connsiteY18" fmla="*/ 908050 h 2344289"/>
              <a:gd name="connsiteX19" fmla="*/ 558800 w 4203700"/>
              <a:gd name="connsiteY19" fmla="*/ 844550 h 2344289"/>
              <a:gd name="connsiteX20" fmla="*/ 571500 w 4203700"/>
              <a:gd name="connsiteY20" fmla="*/ 819150 h 2344289"/>
              <a:gd name="connsiteX21" fmla="*/ 584200 w 4203700"/>
              <a:gd name="connsiteY21" fmla="*/ 787400 h 2344289"/>
              <a:gd name="connsiteX22" fmla="*/ 615950 w 4203700"/>
              <a:gd name="connsiteY22" fmla="*/ 723900 h 2344289"/>
              <a:gd name="connsiteX23" fmla="*/ 622300 w 4203700"/>
              <a:gd name="connsiteY23" fmla="*/ 698500 h 2344289"/>
              <a:gd name="connsiteX24" fmla="*/ 660400 w 4203700"/>
              <a:gd name="connsiteY24" fmla="*/ 615950 h 2344289"/>
              <a:gd name="connsiteX25" fmla="*/ 673100 w 4203700"/>
              <a:gd name="connsiteY25" fmla="*/ 558800 h 2344289"/>
              <a:gd name="connsiteX26" fmla="*/ 679450 w 4203700"/>
              <a:gd name="connsiteY26" fmla="*/ 533400 h 2344289"/>
              <a:gd name="connsiteX27" fmla="*/ 704850 w 4203700"/>
              <a:gd name="connsiteY27" fmla="*/ 476250 h 2344289"/>
              <a:gd name="connsiteX28" fmla="*/ 711200 w 4203700"/>
              <a:gd name="connsiteY28" fmla="*/ 444500 h 2344289"/>
              <a:gd name="connsiteX29" fmla="*/ 717550 w 4203700"/>
              <a:gd name="connsiteY29" fmla="*/ 425450 h 2344289"/>
              <a:gd name="connsiteX30" fmla="*/ 723900 w 4203700"/>
              <a:gd name="connsiteY30" fmla="*/ 400050 h 2344289"/>
              <a:gd name="connsiteX31" fmla="*/ 730250 w 4203700"/>
              <a:gd name="connsiteY31" fmla="*/ 381000 h 2344289"/>
              <a:gd name="connsiteX32" fmla="*/ 749300 w 4203700"/>
              <a:gd name="connsiteY32" fmla="*/ 304800 h 2344289"/>
              <a:gd name="connsiteX33" fmla="*/ 755650 w 4203700"/>
              <a:gd name="connsiteY33" fmla="*/ 285750 h 2344289"/>
              <a:gd name="connsiteX34" fmla="*/ 762000 w 4203700"/>
              <a:gd name="connsiteY34" fmla="*/ 254000 h 2344289"/>
              <a:gd name="connsiteX35" fmla="*/ 768350 w 4203700"/>
              <a:gd name="connsiteY35" fmla="*/ 209550 h 2344289"/>
              <a:gd name="connsiteX36" fmla="*/ 781050 w 4203700"/>
              <a:gd name="connsiteY36" fmla="*/ 190500 h 2344289"/>
              <a:gd name="connsiteX37" fmla="*/ 787400 w 4203700"/>
              <a:gd name="connsiteY37" fmla="*/ 158750 h 2344289"/>
              <a:gd name="connsiteX38" fmla="*/ 793750 w 4203700"/>
              <a:gd name="connsiteY38" fmla="*/ 120650 h 2344289"/>
              <a:gd name="connsiteX39" fmla="*/ 812800 w 4203700"/>
              <a:gd name="connsiteY39" fmla="*/ 76200 h 2344289"/>
              <a:gd name="connsiteX40" fmla="*/ 838200 w 4203700"/>
              <a:gd name="connsiteY40" fmla="*/ 38100 h 2344289"/>
              <a:gd name="connsiteX41" fmla="*/ 857250 w 4203700"/>
              <a:gd name="connsiteY41" fmla="*/ 19050 h 2344289"/>
              <a:gd name="connsiteX42" fmla="*/ 876300 w 4203700"/>
              <a:gd name="connsiteY42" fmla="*/ 12700 h 2344289"/>
              <a:gd name="connsiteX43" fmla="*/ 901700 w 4203700"/>
              <a:gd name="connsiteY43" fmla="*/ 0 h 2344289"/>
              <a:gd name="connsiteX44" fmla="*/ 1130300 w 4203700"/>
              <a:gd name="connsiteY44" fmla="*/ 6350 h 2344289"/>
              <a:gd name="connsiteX45" fmla="*/ 1181100 w 4203700"/>
              <a:gd name="connsiteY45" fmla="*/ 19050 h 2344289"/>
              <a:gd name="connsiteX46" fmla="*/ 1200150 w 4203700"/>
              <a:gd name="connsiteY46" fmla="*/ 31750 h 2344289"/>
              <a:gd name="connsiteX47" fmla="*/ 1238250 w 4203700"/>
              <a:gd name="connsiteY47" fmla="*/ 69850 h 2344289"/>
              <a:gd name="connsiteX48" fmla="*/ 1276350 w 4203700"/>
              <a:gd name="connsiteY48" fmla="*/ 101600 h 2344289"/>
              <a:gd name="connsiteX49" fmla="*/ 1308100 w 4203700"/>
              <a:gd name="connsiteY49" fmla="*/ 127000 h 2344289"/>
              <a:gd name="connsiteX50" fmla="*/ 1339850 w 4203700"/>
              <a:gd name="connsiteY50" fmla="*/ 158750 h 2344289"/>
              <a:gd name="connsiteX51" fmla="*/ 1390650 w 4203700"/>
              <a:gd name="connsiteY51" fmla="*/ 196850 h 2344289"/>
              <a:gd name="connsiteX52" fmla="*/ 1403350 w 4203700"/>
              <a:gd name="connsiteY52" fmla="*/ 215900 h 2344289"/>
              <a:gd name="connsiteX53" fmla="*/ 1422400 w 4203700"/>
              <a:gd name="connsiteY53" fmla="*/ 228600 h 2344289"/>
              <a:gd name="connsiteX54" fmla="*/ 1454150 w 4203700"/>
              <a:gd name="connsiteY54" fmla="*/ 254000 h 2344289"/>
              <a:gd name="connsiteX55" fmla="*/ 1466850 w 4203700"/>
              <a:gd name="connsiteY55" fmla="*/ 273050 h 2344289"/>
              <a:gd name="connsiteX56" fmla="*/ 1504950 w 4203700"/>
              <a:gd name="connsiteY56" fmla="*/ 311150 h 2344289"/>
              <a:gd name="connsiteX57" fmla="*/ 1536700 w 4203700"/>
              <a:gd name="connsiteY57" fmla="*/ 355600 h 2344289"/>
              <a:gd name="connsiteX58" fmla="*/ 1555750 w 4203700"/>
              <a:gd name="connsiteY58" fmla="*/ 368300 h 2344289"/>
              <a:gd name="connsiteX59" fmla="*/ 1574800 w 4203700"/>
              <a:gd name="connsiteY59" fmla="*/ 400050 h 2344289"/>
              <a:gd name="connsiteX60" fmla="*/ 1593850 w 4203700"/>
              <a:gd name="connsiteY60" fmla="*/ 419100 h 2344289"/>
              <a:gd name="connsiteX61" fmla="*/ 1600200 w 4203700"/>
              <a:gd name="connsiteY61" fmla="*/ 444500 h 2344289"/>
              <a:gd name="connsiteX62" fmla="*/ 1619250 w 4203700"/>
              <a:gd name="connsiteY62" fmla="*/ 457200 h 2344289"/>
              <a:gd name="connsiteX63" fmla="*/ 1644650 w 4203700"/>
              <a:gd name="connsiteY63" fmla="*/ 488950 h 2344289"/>
              <a:gd name="connsiteX64" fmla="*/ 1663700 w 4203700"/>
              <a:gd name="connsiteY64" fmla="*/ 527050 h 2344289"/>
              <a:gd name="connsiteX65" fmla="*/ 1714500 w 4203700"/>
              <a:gd name="connsiteY65" fmla="*/ 577850 h 2344289"/>
              <a:gd name="connsiteX66" fmla="*/ 1727200 w 4203700"/>
              <a:gd name="connsiteY66" fmla="*/ 596900 h 2344289"/>
              <a:gd name="connsiteX67" fmla="*/ 1752600 w 4203700"/>
              <a:gd name="connsiteY67" fmla="*/ 647700 h 2344289"/>
              <a:gd name="connsiteX68" fmla="*/ 1803400 w 4203700"/>
              <a:gd name="connsiteY68" fmla="*/ 723900 h 2344289"/>
              <a:gd name="connsiteX69" fmla="*/ 1816100 w 4203700"/>
              <a:gd name="connsiteY69" fmla="*/ 742950 h 2344289"/>
              <a:gd name="connsiteX70" fmla="*/ 1835150 w 4203700"/>
              <a:gd name="connsiteY70" fmla="*/ 768350 h 2344289"/>
              <a:gd name="connsiteX71" fmla="*/ 1854200 w 4203700"/>
              <a:gd name="connsiteY71" fmla="*/ 812800 h 2344289"/>
              <a:gd name="connsiteX72" fmla="*/ 1866900 w 4203700"/>
              <a:gd name="connsiteY72" fmla="*/ 831850 h 2344289"/>
              <a:gd name="connsiteX73" fmla="*/ 1873250 w 4203700"/>
              <a:gd name="connsiteY73" fmla="*/ 850900 h 2344289"/>
              <a:gd name="connsiteX74" fmla="*/ 1898650 w 4203700"/>
              <a:gd name="connsiteY74" fmla="*/ 882650 h 2344289"/>
              <a:gd name="connsiteX75" fmla="*/ 1930400 w 4203700"/>
              <a:gd name="connsiteY75" fmla="*/ 946150 h 2344289"/>
              <a:gd name="connsiteX76" fmla="*/ 1943100 w 4203700"/>
              <a:gd name="connsiteY76" fmla="*/ 984250 h 2344289"/>
              <a:gd name="connsiteX77" fmla="*/ 2006600 w 4203700"/>
              <a:gd name="connsiteY77" fmla="*/ 1060450 h 2344289"/>
              <a:gd name="connsiteX78" fmla="*/ 2051050 w 4203700"/>
              <a:gd name="connsiteY78" fmla="*/ 1111250 h 2344289"/>
              <a:gd name="connsiteX79" fmla="*/ 2082800 w 4203700"/>
              <a:gd name="connsiteY79" fmla="*/ 1162050 h 2344289"/>
              <a:gd name="connsiteX80" fmla="*/ 2139950 w 4203700"/>
              <a:gd name="connsiteY80" fmla="*/ 1238250 h 2344289"/>
              <a:gd name="connsiteX81" fmla="*/ 2159000 w 4203700"/>
              <a:gd name="connsiteY81" fmla="*/ 1276350 h 2344289"/>
              <a:gd name="connsiteX82" fmla="*/ 2228850 w 4203700"/>
              <a:gd name="connsiteY82" fmla="*/ 1365250 h 2344289"/>
              <a:gd name="connsiteX83" fmla="*/ 2266950 w 4203700"/>
              <a:gd name="connsiteY83" fmla="*/ 1422400 h 2344289"/>
              <a:gd name="connsiteX84" fmla="*/ 2362200 w 4203700"/>
              <a:gd name="connsiteY84" fmla="*/ 1524000 h 2344289"/>
              <a:gd name="connsiteX85" fmla="*/ 2432050 w 4203700"/>
              <a:gd name="connsiteY85" fmla="*/ 1606550 h 2344289"/>
              <a:gd name="connsiteX86" fmla="*/ 2470150 w 4203700"/>
              <a:gd name="connsiteY86" fmla="*/ 1651000 h 2344289"/>
              <a:gd name="connsiteX87" fmla="*/ 2489200 w 4203700"/>
              <a:gd name="connsiteY87" fmla="*/ 1670050 h 2344289"/>
              <a:gd name="connsiteX88" fmla="*/ 2520950 w 4203700"/>
              <a:gd name="connsiteY88" fmla="*/ 1714500 h 2344289"/>
              <a:gd name="connsiteX89" fmla="*/ 2540000 w 4203700"/>
              <a:gd name="connsiteY89" fmla="*/ 1727200 h 2344289"/>
              <a:gd name="connsiteX90" fmla="*/ 2571750 w 4203700"/>
              <a:gd name="connsiteY90" fmla="*/ 1752600 h 2344289"/>
              <a:gd name="connsiteX91" fmla="*/ 2609850 w 4203700"/>
              <a:gd name="connsiteY91" fmla="*/ 1778000 h 2344289"/>
              <a:gd name="connsiteX92" fmla="*/ 2635250 w 4203700"/>
              <a:gd name="connsiteY92" fmla="*/ 1797050 h 2344289"/>
              <a:gd name="connsiteX93" fmla="*/ 2654300 w 4203700"/>
              <a:gd name="connsiteY93" fmla="*/ 1809750 h 2344289"/>
              <a:gd name="connsiteX94" fmla="*/ 2705100 w 4203700"/>
              <a:gd name="connsiteY94" fmla="*/ 1841500 h 2344289"/>
              <a:gd name="connsiteX95" fmla="*/ 2717800 w 4203700"/>
              <a:gd name="connsiteY95" fmla="*/ 1860550 h 2344289"/>
              <a:gd name="connsiteX96" fmla="*/ 2781300 w 4203700"/>
              <a:gd name="connsiteY96" fmla="*/ 1885950 h 2344289"/>
              <a:gd name="connsiteX97" fmla="*/ 2825750 w 4203700"/>
              <a:gd name="connsiteY97" fmla="*/ 1924050 h 2344289"/>
              <a:gd name="connsiteX98" fmla="*/ 2844800 w 4203700"/>
              <a:gd name="connsiteY98" fmla="*/ 1930400 h 2344289"/>
              <a:gd name="connsiteX99" fmla="*/ 2882900 w 4203700"/>
              <a:gd name="connsiteY99" fmla="*/ 1955800 h 2344289"/>
              <a:gd name="connsiteX100" fmla="*/ 2933700 w 4203700"/>
              <a:gd name="connsiteY100" fmla="*/ 1968500 h 2344289"/>
              <a:gd name="connsiteX101" fmla="*/ 2997200 w 4203700"/>
              <a:gd name="connsiteY101" fmla="*/ 1993900 h 2344289"/>
              <a:gd name="connsiteX102" fmla="*/ 3016250 w 4203700"/>
              <a:gd name="connsiteY102" fmla="*/ 2000250 h 2344289"/>
              <a:gd name="connsiteX103" fmla="*/ 3035300 w 4203700"/>
              <a:gd name="connsiteY103" fmla="*/ 2012950 h 2344289"/>
              <a:gd name="connsiteX104" fmla="*/ 3067050 w 4203700"/>
              <a:gd name="connsiteY104" fmla="*/ 2019300 h 2344289"/>
              <a:gd name="connsiteX105" fmla="*/ 3092450 w 4203700"/>
              <a:gd name="connsiteY105" fmla="*/ 2025650 h 2344289"/>
              <a:gd name="connsiteX106" fmla="*/ 3149600 w 4203700"/>
              <a:gd name="connsiteY106" fmla="*/ 2051050 h 2344289"/>
              <a:gd name="connsiteX107" fmla="*/ 3175000 w 4203700"/>
              <a:gd name="connsiteY107" fmla="*/ 2057400 h 2344289"/>
              <a:gd name="connsiteX108" fmla="*/ 3225800 w 4203700"/>
              <a:gd name="connsiteY108" fmla="*/ 2076450 h 2344289"/>
              <a:gd name="connsiteX109" fmla="*/ 3263900 w 4203700"/>
              <a:gd name="connsiteY109" fmla="*/ 2082800 h 2344289"/>
              <a:gd name="connsiteX110" fmla="*/ 3295650 w 4203700"/>
              <a:gd name="connsiteY110" fmla="*/ 2101850 h 2344289"/>
              <a:gd name="connsiteX111" fmla="*/ 3321050 w 4203700"/>
              <a:gd name="connsiteY111" fmla="*/ 2114550 h 2344289"/>
              <a:gd name="connsiteX112" fmla="*/ 3346450 w 4203700"/>
              <a:gd name="connsiteY112" fmla="*/ 2133600 h 2344289"/>
              <a:gd name="connsiteX113" fmla="*/ 3409950 w 4203700"/>
              <a:gd name="connsiteY113" fmla="*/ 2152650 h 2344289"/>
              <a:gd name="connsiteX114" fmla="*/ 3435350 w 4203700"/>
              <a:gd name="connsiteY114" fmla="*/ 2165350 h 2344289"/>
              <a:gd name="connsiteX115" fmla="*/ 3460750 w 4203700"/>
              <a:gd name="connsiteY115" fmla="*/ 2171700 h 2344289"/>
              <a:gd name="connsiteX116" fmla="*/ 3492500 w 4203700"/>
              <a:gd name="connsiteY116" fmla="*/ 2184400 h 2344289"/>
              <a:gd name="connsiteX117" fmla="*/ 3511550 w 4203700"/>
              <a:gd name="connsiteY117" fmla="*/ 2190750 h 2344289"/>
              <a:gd name="connsiteX118" fmla="*/ 3549650 w 4203700"/>
              <a:gd name="connsiteY118" fmla="*/ 2216150 h 2344289"/>
              <a:gd name="connsiteX119" fmla="*/ 3568700 w 4203700"/>
              <a:gd name="connsiteY119" fmla="*/ 2222500 h 2344289"/>
              <a:gd name="connsiteX120" fmla="*/ 3606800 w 4203700"/>
              <a:gd name="connsiteY120" fmla="*/ 2241550 h 2344289"/>
              <a:gd name="connsiteX121" fmla="*/ 3644900 w 4203700"/>
              <a:gd name="connsiteY121" fmla="*/ 2247900 h 2344289"/>
              <a:gd name="connsiteX122" fmla="*/ 3670300 w 4203700"/>
              <a:gd name="connsiteY122" fmla="*/ 2254250 h 2344289"/>
              <a:gd name="connsiteX123" fmla="*/ 3727450 w 4203700"/>
              <a:gd name="connsiteY123" fmla="*/ 2266950 h 2344289"/>
              <a:gd name="connsiteX124" fmla="*/ 3752850 w 4203700"/>
              <a:gd name="connsiteY124" fmla="*/ 2273300 h 2344289"/>
              <a:gd name="connsiteX125" fmla="*/ 3797300 w 4203700"/>
              <a:gd name="connsiteY125" fmla="*/ 2279650 h 2344289"/>
              <a:gd name="connsiteX126" fmla="*/ 3854450 w 4203700"/>
              <a:gd name="connsiteY126" fmla="*/ 2292350 h 2344289"/>
              <a:gd name="connsiteX127" fmla="*/ 3879850 w 4203700"/>
              <a:gd name="connsiteY127" fmla="*/ 2298700 h 2344289"/>
              <a:gd name="connsiteX128" fmla="*/ 3975100 w 4203700"/>
              <a:gd name="connsiteY128" fmla="*/ 2311400 h 2344289"/>
              <a:gd name="connsiteX129" fmla="*/ 4000500 w 4203700"/>
              <a:gd name="connsiteY129" fmla="*/ 2324100 h 2344289"/>
              <a:gd name="connsiteX130" fmla="*/ 4025900 w 4203700"/>
              <a:gd name="connsiteY130" fmla="*/ 2330450 h 2344289"/>
              <a:gd name="connsiteX131" fmla="*/ 4095750 w 4203700"/>
              <a:gd name="connsiteY131" fmla="*/ 2343150 h 2344289"/>
              <a:gd name="connsiteX132" fmla="*/ 4203700 w 4203700"/>
              <a:gd name="connsiteY132" fmla="*/ 2343150 h 234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</a:cxnLst>
            <a:rect l="l" t="t" r="r" b="b"/>
            <a:pathLst>
              <a:path w="4203700" h="2344289">
                <a:moveTo>
                  <a:pt x="0" y="1543050"/>
                </a:moveTo>
                <a:cubicBezTo>
                  <a:pt x="14817" y="1536700"/>
                  <a:pt x="31037" y="1532942"/>
                  <a:pt x="44450" y="1524000"/>
                </a:cubicBezTo>
                <a:cubicBezTo>
                  <a:pt x="50800" y="1519767"/>
                  <a:pt x="50324" y="1508363"/>
                  <a:pt x="57150" y="1504950"/>
                </a:cubicBezTo>
                <a:cubicBezTo>
                  <a:pt x="72762" y="1497144"/>
                  <a:pt x="107950" y="1492250"/>
                  <a:pt x="107950" y="1492250"/>
                </a:cubicBezTo>
                <a:cubicBezTo>
                  <a:pt x="114300" y="1488017"/>
                  <a:pt x="120174" y="1482963"/>
                  <a:pt x="127000" y="1479550"/>
                </a:cubicBezTo>
                <a:cubicBezTo>
                  <a:pt x="151523" y="1467288"/>
                  <a:pt x="145023" y="1480320"/>
                  <a:pt x="171450" y="1460500"/>
                </a:cubicBezTo>
                <a:cubicBezTo>
                  <a:pt x="181029" y="1453316"/>
                  <a:pt x="187839" y="1442985"/>
                  <a:pt x="196850" y="1435100"/>
                </a:cubicBezTo>
                <a:cubicBezTo>
                  <a:pt x="204815" y="1428131"/>
                  <a:pt x="214215" y="1422938"/>
                  <a:pt x="222250" y="1416050"/>
                </a:cubicBezTo>
                <a:cubicBezTo>
                  <a:pt x="265031" y="1379380"/>
                  <a:pt x="218246" y="1412369"/>
                  <a:pt x="260350" y="1384300"/>
                </a:cubicBezTo>
                <a:cubicBezTo>
                  <a:pt x="266700" y="1373717"/>
                  <a:pt x="271499" y="1362032"/>
                  <a:pt x="279400" y="1352550"/>
                </a:cubicBezTo>
                <a:cubicBezTo>
                  <a:pt x="292814" y="1336453"/>
                  <a:pt x="323850" y="1308100"/>
                  <a:pt x="323850" y="1308100"/>
                </a:cubicBezTo>
                <a:cubicBezTo>
                  <a:pt x="328083" y="1295400"/>
                  <a:pt x="328930" y="1281007"/>
                  <a:pt x="336550" y="1270000"/>
                </a:cubicBezTo>
                <a:cubicBezTo>
                  <a:pt x="348477" y="1252772"/>
                  <a:pt x="371629" y="1244292"/>
                  <a:pt x="381000" y="1225550"/>
                </a:cubicBezTo>
                <a:lnTo>
                  <a:pt x="393700" y="1200150"/>
                </a:lnTo>
                <a:cubicBezTo>
                  <a:pt x="400808" y="1157502"/>
                  <a:pt x="397754" y="1152794"/>
                  <a:pt x="425450" y="1111250"/>
                </a:cubicBezTo>
                <a:cubicBezTo>
                  <a:pt x="432092" y="1101287"/>
                  <a:pt x="442383" y="1094317"/>
                  <a:pt x="450850" y="1085850"/>
                </a:cubicBezTo>
                <a:cubicBezTo>
                  <a:pt x="476831" y="1007908"/>
                  <a:pt x="448017" y="1085167"/>
                  <a:pt x="482600" y="1016000"/>
                </a:cubicBezTo>
                <a:cubicBezTo>
                  <a:pt x="485593" y="1010013"/>
                  <a:pt x="486145" y="1003027"/>
                  <a:pt x="488950" y="996950"/>
                </a:cubicBezTo>
                <a:cubicBezTo>
                  <a:pt x="518136" y="933713"/>
                  <a:pt x="509764" y="948031"/>
                  <a:pt x="539750" y="908050"/>
                </a:cubicBezTo>
                <a:cubicBezTo>
                  <a:pt x="545987" y="883101"/>
                  <a:pt x="548493" y="870316"/>
                  <a:pt x="558800" y="844550"/>
                </a:cubicBezTo>
                <a:cubicBezTo>
                  <a:pt x="562316" y="835761"/>
                  <a:pt x="567655" y="827800"/>
                  <a:pt x="571500" y="819150"/>
                </a:cubicBezTo>
                <a:cubicBezTo>
                  <a:pt x="576129" y="808734"/>
                  <a:pt x="579380" y="797729"/>
                  <a:pt x="584200" y="787400"/>
                </a:cubicBezTo>
                <a:cubicBezTo>
                  <a:pt x="594208" y="765955"/>
                  <a:pt x="610210" y="746858"/>
                  <a:pt x="615950" y="723900"/>
                </a:cubicBezTo>
                <a:cubicBezTo>
                  <a:pt x="618067" y="715433"/>
                  <a:pt x="618943" y="706556"/>
                  <a:pt x="622300" y="698500"/>
                </a:cubicBezTo>
                <a:cubicBezTo>
                  <a:pt x="645820" y="642053"/>
                  <a:pt x="644870" y="662540"/>
                  <a:pt x="660400" y="615950"/>
                </a:cubicBezTo>
                <a:cubicBezTo>
                  <a:pt x="665562" y="600464"/>
                  <a:pt x="669745" y="573899"/>
                  <a:pt x="673100" y="558800"/>
                </a:cubicBezTo>
                <a:cubicBezTo>
                  <a:pt x="674993" y="550281"/>
                  <a:pt x="676386" y="541572"/>
                  <a:pt x="679450" y="533400"/>
                </a:cubicBezTo>
                <a:cubicBezTo>
                  <a:pt x="698212" y="483367"/>
                  <a:pt x="687473" y="534174"/>
                  <a:pt x="704850" y="476250"/>
                </a:cubicBezTo>
                <a:cubicBezTo>
                  <a:pt x="707951" y="465912"/>
                  <a:pt x="708582" y="454971"/>
                  <a:pt x="711200" y="444500"/>
                </a:cubicBezTo>
                <a:cubicBezTo>
                  <a:pt x="712823" y="438006"/>
                  <a:pt x="715711" y="431886"/>
                  <a:pt x="717550" y="425450"/>
                </a:cubicBezTo>
                <a:cubicBezTo>
                  <a:pt x="719948" y="417059"/>
                  <a:pt x="721502" y="408441"/>
                  <a:pt x="723900" y="400050"/>
                </a:cubicBezTo>
                <a:cubicBezTo>
                  <a:pt x="725739" y="393614"/>
                  <a:pt x="728525" y="387467"/>
                  <a:pt x="730250" y="381000"/>
                </a:cubicBezTo>
                <a:cubicBezTo>
                  <a:pt x="736996" y="355702"/>
                  <a:pt x="741021" y="329638"/>
                  <a:pt x="749300" y="304800"/>
                </a:cubicBezTo>
                <a:cubicBezTo>
                  <a:pt x="751417" y="298450"/>
                  <a:pt x="754027" y="292244"/>
                  <a:pt x="755650" y="285750"/>
                </a:cubicBezTo>
                <a:cubicBezTo>
                  <a:pt x="758268" y="275279"/>
                  <a:pt x="760226" y="264646"/>
                  <a:pt x="762000" y="254000"/>
                </a:cubicBezTo>
                <a:cubicBezTo>
                  <a:pt x="764461" y="239237"/>
                  <a:pt x="764049" y="223886"/>
                  <a:pt x="768350" y="209550"/>
                </a:cubicBezTo>
                <a:cubicBezTo>
                  <a:pt x="770543" y="202240"/>
                  <a:pt x="776817" y="196850"/>
                  <a:pt x="781050" y="190500"/>
                </a:cubicBezTo>
                <a:cubicBezTo>
                  <a:pt x="783167" y="179917"/>
                  <a:pt x="785469" y="169369"/>
                  <a:pt x="787400" y="158750"/>
                </a:cubicBezTo>
                <a:cubicBezTo>
                  <a:pt x="789703" y="146082"/>
                  <a:pt x="790957" y="133219"/>
                  <a:pt x="793750" y="120650"/>
                </a:cubicBezTo>
                <a:cubicBezTo>
                  <a:pt x="796841" y="106739"/>
                  <a:pt x="805948" y="87620"/>
                  <a:pt x="812800" y="76200"/>
                </a:cubicBezTo>
                <a:cubicBezTo>
                  <a:pt x="820653" y="63112"/>
                  <a:pt x="827407" y="48893"/>
                  <a:pt x="838200" y="38100"/>
                </a:cubicBezTo>
                <a:cubicBezTo>
                  <a:pt x="844550" y="31750"/>
                  <a:pt x="849778" y="24031"/>
                  <a:pt x="857250" y="19050"/>
                </a:cubicBezTo>
                <a:cubicBezTo>
                  <a:pt x="862819" y="15337"/>
                  <a:pt x="870148" y="15337"/>
                  <a:pt x="876300" y="12700"/>
                </a:cubicBezTo>
                <a:cubicBezTo>
                  <a:pt x="885001" y="8971"/>
                  <a:pt x="893233" y="4233"/>
                  <a:pt x="901700" y="0"/>
                </a:cubicBezTo>
                <a:cubicBezTo>
                  <a:pt x="977900" y="2117"/>
                  <a:pt x="1054247" y="1165"/>
                  <a:pt x="1130300" y="6350"/>
                </a:cubicBezTo>
                <a:cubicBezTo>
                  <a:pt x="1147714" y="7537"/>
                  <a:pt x="1181100" y="19050"/>
                  <a:pt x="1181100" y="19050"/>
                </a:cubicBezTo>
                <a:cubicBezTo>
                  <a:pt x="1187450" y="23283"/>
                  <a:pt x="1194446" y="26680"/>
                  <a:pt x="1200150" y="31750"/>
                </a:cubicBezTo>
                <a:cubicBezTo>
                  <a:pt x="1213574" y="43682"/>
                  <a:pt x="1223306" y="59887"/>
                  <a:pt x="1238250" y="69850"/>
                </a:cubicBezTo>
                <a:cubicBezTo>
                  <a:pt x="1277237" y="95842"/>
                  <a:pt x="1237236" y="67375"/>
                  <a:pt x="1276350" y="101600"/>
                </a:cubicBezTo>
                <a:cubicBezTo>
                  <a:pt x="1286550" y="110525"/>
                  <a:pt x="1298026" y="117933"/>
                  <a:pt x="1308100" y="127000"/>
                </a:cubicBezTo>
                <a:cubicBezTo>
                  <a:pt x="1319225" y="137012"/>
                  <a:pt x="1328586" y="148894"/>
                  <a:pt x="1339850" y="158750"/>
                </a:cubicBezTo>
                <a:cubicBezTo>
                  <a:pt x="1386748" y="199786"/>
                  <a:pt x="1323512" y="129712"/>
                  <a:pt x="1390650" y="196850"/>
                </a:cubicBezTo>
                <a:cubicBezTo>
                  <a:pt x="1396046" y="202246"/>
                  <a:pt x="1397954" y="210504"/>
                  <a:pt x="1403350" y="215900"/>
                </a:cubicBezTo>
                <a:cubicBezTo>
                  <a:pt x="1408746" y="221296"/>
                  <a:pt x="1416295" y="224021"/>
                  <a:pt x="1422400" y="228600"/>
                </a:cubicBezTo>
                <a:cubicBezTo>
                  <a:pt x="1433243" y="236732"/>
                  <a:pt x="1444566" y="244416"/>
                  <a:pt x="1454150" y="254000"/>
                </a:cubicBezTo>
                <a:cubicBezTo>
                  <a:pt x="1459546" y="259396"/>
                  <a:pt x="1461780" y="267346"/>
                  <a:pt x="1466850" y="273050"/>
                </a:cubicBezTo>
                <a:cubicBezTo>
                  <a:pt x="1478782" y="286474"/>
                  <a:pt x="1494987" y="296206"/>
                  <a:pt x="1504950" y="311150"/>
                </a:cubicBezTo>
                <a:cubicBezTo>
                  <a:pt x="1512161" y="321967"/>
                  <a:pt x="1528824" y="347724"/>
                  <a:pt x="1536700" y="355600"/>
                </a:cubicBezTo>
                <a:cubicBezTo>
                  <a:pt x="1542096" y="360996"/>
                  <a:pt x="1549400" y="364067"/>
                  <a:pt x="1555750" y="368300"/>
                </a:cubicBezTo>
                <a:cubicBezTo>
                  <a:pt x="1562100" y="378883"/>
                  <a:pt x="1567395" y="390176"/>
                  <a:pt x="1574800" y="400050"/>
                </a:cubicBezTo>
                <a:cubicBezTo>
                  <a:pt x="1580188" y="407234"/>
                  <a:pt x="1589395" y="411303"/>
                  <a:pt x="1593850" y="419100"/>
                </a:cubicBezTo>
                <a:cubicBezTo>
                  <a:pt x="1598180" y="426677"/>
                  <a:pt x="1595359" y="437238"/>
                  <a:pt x="1600200" y="444500"/>
                </a:cubicBezTo>
                <a:cubicBezTo>
                  <a:pt x="1604433" y="450850"/>
                  <a:pt x="1613854" y="451804"/>
                  <a:pt x="1619250" y="457200"/>
                </a:cubicBezTo>
                <a:cubicBezTo>
                  <a:pt x="1628834" y="466784"/>
                  <a:pt x="1636183" y="478367"/>
                  <a:pt x="1644650" y="488950"/>
                </a:cubicBezTo>
                <a:cubicBezTo>
                  <a:pt x="1650383" y="506149"/>
                  <a:pt x="1650742" y="512797"/>
                  <a:pt x="1663700" y="527050"/>
                </a:cubicBezTo>
                <a:cubicBezTo>
                  <a:pt x="1679809" y="544770"/>
                  <a:pt x="1701216" y="557925"/>
                  <a:pt x="1714500" y="577850"/>
                </a:cubicBezTo>
                <a:cubicBezTo>
                  <a:pt x="1718733" y="584200"/>
                  <a:pt x="1723546" y="590200"/>
                  <a:pt x="1727200" y="596900"/>
                </a:cubicBezTo>
                <a:cubicBezTo>
                  <a:pt x="1736266" y="613520"/>
                  <a:pt x="1742098" y="631948"/>
                  <a:pt x="1752600" y="647700"/>
                </a:cubicBezTo>
                <a:lnTo>
                  <a:pt x="1803400" y="723900"/>
                </a:lnTo>
                <a:cubicBezTo>
                  <a:pt x="1807633" y="730250"/>
                  <a:pt x="1811521" y="736845"/>
                  <a:pt x="1816100" y="742950"/>
                </a:cubicBezTo>
                <a:lnTo>
                  <a:pt x="1835150" y="768350"/>
                </a:lnTo>
                <a:cubicBezTo>
                  <a:pt x="1842274" y="789722"/>
                  <a:pt x="1841645" y="790829"/>
                  <a:pt x="1854200" y="812800"/>
                </a:cubicBezTo>
                <a:cubicBezTo>
                  <a:pt x="1857986" y="819426"/>
                  <a:pt x="1863487" y="825024"/>
                  <a:pt x="1866900" y="831850"/>
                </a:cubicBezTo>
                <a:cubicBezTo>
                  <a:pt x="1869893" y="837837"/>
                  <a:pt x="1869702" y="845224"/>
                  <a:pt x="1873250" y="850900"/>
                </a:cubicBezTo>
                <a:cubicBezTo>
                  <a:pt x="1880433" y="862393"/>
                  <a:pt x="1891677" y="871028"/>
                  <a:pt x="1898650" y="882650"/>
                </a:cubicBezTo>
                <a:cubicBezTo>
                  <a:pt x="1910826" y="902943"/>
                  <a:pt x="1922916" y="923699"/>
                  <a:pt x="1930400" y="946150"/>
                </a:cubicBezTo>
                <a:cubicBezTo>
                  <a:pt x="1934633" y="958850"/>
                  <a:pt x="1935674" y="973111"/>
                  <a:pt x="1943100" y="984250"/>
                </a:cubicBezTo>
                <a:cubicBezTo>
                  <a:pt x="1961440" y="1011760"/>
                  <a:pt x="1985187" y="1035258"/>
                  <a:pt x="2006600" y="1060450"/>
                </a:cubicBezTo>
                <a:cubicBezTo>
                  <a:pt x="2021172" y="1077594"/>
                  <a:pt x="2039125" y="1092170"/>
                  <a:pt x="2051050" y="1111250"/>
                </a:cubicBezTo>
                <a:cubicBezTo>
                  <a:pt x="2061633" y="1128183"/>
                  <a:pt x="2071349" y="1145691"/>
                  <a:pt x="2082800" y="1162050"/>
                </a:cubicBezTo>
                <a:cubicBezTo>
                  <a:pt x="2101007" y="1188061"/>
                  <a:pt x="2122338" y="1211832"/>
                  <a:pt x="2139950" y="1238250"/>
                </a:cubicBezTo>
                <a:cubicBezTo>
                  <a:pt x="2147826" y="1250064"/>
                  <a:pt x="2151558" y="1264257"/>
                  <a:pt x="2159000" y="1276350"/>
                </a:cubicBezTo>
                <a:cubicBezTo>
                  <a:pt x="2195482" y="1335633"/>
                  <a:pt x="2185986" y="1308097"/>
                  <a:pt x="2228850" y="1365250"/>
                </a:cubicBezTo>
                <a:cubicBezTo>
                  <a:pt x="2242587" y="1383566"/>
                  <a:pt x="2253411" y="1403937"/>
                  <a:pt x="2266950" y="1422400"/>
                </a:cubicBezTo>
                <a:cubicBezTo>
                  <a:pt x="2313566" y="1485968"/>
                  <a:pt x="2294791" y="1444335"/>
                  <a:pt x="2362200" y="1524000"/>
                </a:cubicBezTo>
                <a:lnTo>
                  <a:pt x="2432050" y="1606550"/>
                </a:lnTo>
                <a:cubicBezTo>
                  <a:pt x="2444689" y="1621419"/>
                  <a:pt x="2456351" y="1637201"/>
                  <a:pt x="2470150" y="1651000"/>
                </a:cubicBezTo>
                <a:cubicBezTo>
                  <a:pt x="2476500" y="1657350"/>
                  <a:pt x="2483980" y="1662742"/>
                  <a:pt x="2489200" y="1670050"/>
                </a:cubicBezTo>
                <a:cubicBezTo>
                  <a:pt x="2515634" y="1707058"/>
                  <a:pt x="2485987" y="1685364"/>
                  <a:pt x="2520950" y="1714500"/>
                </a:cubicBezTo>
                <a:cubicBezTo>
                  <a:pt x="2526813" y="1719386"/>
                  <a:pt x="2533895" y="1722621"/>
                  <a:pt x="2540000" y="1727200"/>
                </a:cubicBezTo>
                <a:cubicBezTo>
                  <a:pt x="2550843" y="1735332"/>
                  <a:pt x="2560789" y="1744628"/>
                  <a:pt x="2571750" y="1752600"/>
                </a:cubicBezTo>
                <a:cubicBezTo>
                  <a:pt x="2584094" y="1761578"/>
                  <a:pt x="2597639" y="1768842"/>
                  <a:pt x="2609850" y="1778000"/>
                </a:cubicBezTo>
                <a:cubicBezTo>
                  <a:pt x="2618317" y="1784350"/>
                  <a:pt x="2626638" y="1790899"/>
                  <a:pt x="2635250" y="1797050"/>
                </a:cubicBezTo>
                <a:cubicBezTo>
                  <a:pt x="2641460" y="1801486"/>
                  <a:pt x="2648506" y="1804783"/>
                  <a:pt x="2654300" y="1809750"/>
                </a:cubicBezTo>
                <a:cubicBezTo>
                  <a:pt x="2693300" y="1843178"/>
                  <a:pt x="2662669" y="1830892"/>
                  <a:pt x="2705100" y="1841500"/>
                </a:cubicBezTo>
                <a:cubicBezTo>
                  <a:pt x="2709333" y="1847850"/>
                  <a:pt x="2711937" y="1855664"/>
                  <a:pt x="2717800" y="1860550"/>
                </a:cubicBezTo>
                <a:cubicBezTo>
                  <a:pt x="2730258" y="1870932"/>
                  <a:pt x="2769456" y="1882002"/>
                  <a:pt x="2781300" y="1885950"/>
                </a:cubicBezTo>
                <a:cubicBezTo>
                  <a:pt x="2796313" y="1900963"/>
                  <a:pt x="2806743" y="1913189"/>
                  <a:pt x="2825750" y="1924050"/>
                </a:cubicBezTo>
                <a:cubicBezTo>
                  <a:pt x="2831562" y="1927371"/>
                  <a:pt x="2838949" y="1927149"/>
                  <a:pt x="2844800" y="1930400"/>
                </a:cubicBezTo>
                <a:cubicBezTo>
                  <a:pt x="2858143" y="1937813"/>
                  <a:pt x="2869557" y="1948387"/>
                  <a:pt x="2882900" y="1955800"/>
                </a:cubicBezTo>
                <a:cubicBezTo>
                  <a:pt x="2893883" y="1961902"/>
                  <a:pt x="2924903" y="1966741"/>
                  <a:pt x="2933700" y="1968500"/>
                </a:cubicBezTo>
                <a:cubicBezTo>
                  <a:pt x="2971074" y="1987187"/>
                  <a:pt x="2950120" y="1978207"/>
                  <a:pt x="2997200" y="1993900"/>
                </a:cubicBezTo>
                <a:cubicBezTo>
                  <a:pt x="3003550" y="1996017"/>
                  <a:pt x="3010681" y="1996537"/>
                  <a:pt x="3016250" y="2000250"/>
                </a:cubicBezTo>
                <a:cubicBezTo>
                  <a:pt x="3022600" y="2004483"/>
                  <a:pt x="3028154" y="2010270"/>
                  <a:pt x="3035300" y="2012950"/>
                </a:cubicBezTo>
                <a:cubicBezTo>
                  <a:pt x="3045406" y="2016740"/>
                  <a:pt x="3056514" y="2016959"/>
                  <a:pt x="3067050" y="2019300"/>
                </a:cubicBezTo>
                <a:cubicBezTo>
                  <a:pt x="3075569" y="2021193"/>
                  <a:pt x="3084278" y="2022586"/>
                  <a:pt x="3092450" y="2025650"/>
                </a:cubicBezTo>
                <a:cubicBezTo>
                  <a:pt x="3180966" y="2058843"/>
                  <a:pt x="3045336" y="2016295"/>
                  <a:pt x="3149600" y="2051050"/>
                </a:cubicBezTo>
                <a:cubicBezTo>
                  <a:pt x="3157879" y="2053810"/>
                  <a:pt x="3166721" y="2054640"/>
                  <a:pt x="3175000" y="2057400"/>
                </a:cubicBezTo>
                <a:cubicBezTo>
                  <a:pt x="3184888" y="2060696"/>
                  <a:pt x="3212424" y="2073478"/>
                  <a:pt x="3225800" y="2076450"/>
                </a:cubicBezTo>
                <a:cubicBezTo>
                  <a:pt x="3238369" y="2079243"/>
                  <a:pt x="3251200" y="2080683"/>
                  <a:pt x="3263900" y="2082800"/>
                </a:cubicBezTo>
                <a:cubicBezTo>
                  <a:pt x="3274483" y="2089150"/>
                  <a:pt x="3284861" y="2095856"/>
                  <a:pt x="3295650" y="2101850"/>
                </a:cubicBezTo>
                <a:cubicBezTo>
                  <a:pt x="3303925" y="2106447"/>
                  <a:pt x="3313023" y="2109533"/>
                  <a:pt x="3321050" y="2114550"/>
                </a:cubicBezTo>
                <a:cubicBezTo>
                  <a:pt x="3330025" y="2120159"/>
                  <a:pt x="3336984" y="2128867"/>
                  <a:pt x="3346450" y="2133600"/>
                </a:cubicBezTo>
                <a:cubicBezTo>
                  <a:pt x="3389874" y="2155312"/>
                  <a:pt x="3373490" y="2138977"/>
                  <a:pt x="3409950" y="2152650"/>
                </a:cubicBezTo>
                <a:cubicBezTo>
                  <a:pt x="3418813" y="2155974"/>
                  <a:pt x="3426487" y="2162026"/>
                  <a:pt x="3435350" y="2165350"/>
                </a:cubicBezTo>
                <a:cubicBezTo>
                  <a:pt x="3443522" y="2168414"/>
                  <a:pt x="3452471" y="2168940"/>
                  <a:pt x="3460750" y="2171700"/>
                </a:cubicBezTo>
                <a:cubicBezTo>
                  <a:pt x="3471564" y="2175305"/>
                  <a:pt x="3481827" y="2180398"/>
                  <a:pt x="3492500" y="2184400"/>
                </a:cubicBezTo>
                <a:cubicBezTo>
                  <a:pt x="3498767" y="2186750"/>
                  <a:pt x="3505699" y="2187499"/>
                  <a:pt x="3511550" y="2190750"/>
                </a:cubicBezTo>
                <a:cubicBezTo>
                  <a:pt x="3524893" y="2198163"/>
                  <a:pt x="3535170" y="2211323"/>
                  <a:pt x="3549650" y="2216150"/>
                </a:cubicBezTo>
                <a:cubicBezTo>
                  <a:pt x="3556000" y="2218267"/>
                  <a:pt x="3562583" y="2219782"/>
                  <a:pt x="3568700" y="2222500"/>
                </a:cubicBezTo>
                <a:cubicBezTo>
                  <a:pt x="3581675" y="2228267"/>
                  <a:pt x="3593330" y="2237060"/>
                  <a:pt x="3606800" y="2241550"/>
                </a:cubicBezTo>
                <a:cubicBezTo>
                  <a:pt x="3619014" y="2245621"/>
                  <a:pt x="3632275" y="2245375"/>
                  <a:pt x="3644900" y="2247900"/>
                </a:cubicBezTo>
                <a:cubicBezTo>
                  <a:pt x="3653458" y="2249612"/>
                  <a:pt x="3661796" y="2252288"/>
                  <a:pt x="3670300" y="2254250"/>
                </a:cubicBezTo>
                <a:lnTo>
                  <a:pt x="3727450" y="2266950"/>
                </a:lnTo>
                <a:cubicBezTo>
                  <a:pt x="3735954" y="2268912"/>
                  <a:pt x="3744264" y="2271739"/>
                  <a:pt x="3752850" y="2273300"/>
                </a:cubicBezTo>
                <a:cubicBezTo>
                  <a:pt x="3767576" y="2275977"/>
                  <a:pt x="3782589" y="2276892"/>
                  <a:pt x="3797300" y="2279650"/>
                </a:cubicBezTo>
                <a:cubicBezTo>
                  <a:pt x="3816480" y="2283246"/>
                  <a:pt x="3835435" y="2287962"/>
                  <a:pt x="3854450" y="2292350"/>
                </a:cubicBezTo>
                <a:cubicBezTo>
                  <a:pt x="3862954" y="2294312"/>
                  <a:pt x="3871210" y="2297466"/>
                  <a:pt x="3879850" y="2298700"/>
                </a:cubicBezTo>
                <a:cubicBezTo>
                  <a:pt x="4009769" y="2317260"/>
                  <a:pt x="3894241" y="2295228"/>
                  <a:pt x="3975100" y="2311400"/>
                </a:cubicBezTo>
                <a:cubicBezTo>
                  <a:pt x="3983567" y="2315633"/>
                  <a:pt x="3991637" y="2320776"/>
                  <a:pt x="4000500" y="2324100"/>
                </a:cubicBezTo>
                <a:cubicBezTo>
                  <a:pt x="4008672" y="2327164"/>
                  <a:pt x="4017342" y="2328738"/>
                  <a:pt x="4025900" y="2330450"/>
                </a:cubicBezTo>
                <a:cubicBezTo>
                  <a:pt x="4049105" y="2335091"/>
                  <a:pt x="4072145" y="2341464"/>
                  <a:pt x="4095750" y="2343150"/>
                </a:cubicBezTo>
                <a:cubicBezTo>
                  <a:pt x="4131642" y="2345714"/>
                  <a:pt x="4167717" y="2343150"/>
                  <a:pt x="4203700" y="2343150"/>
                </a:cubicBezTo>
              </a:path>
            </a:pathLst>
          </a:cu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4292600" y="2977258"/>
            <a:ext cx="2387600" cy="1843752"/>
          </a:xfrm>
          <a:custGeom>
            <a:avLst/>
            <a:gdLst>
              <a:gd name="connsiteX0" fmla="*/ 0 w 2387600"/>
              <a:gd name="connsiteY0" fmla="*/ 654942 h 1843752"/>
              <a:gd name="connsiteX1" fmla="*/ 6350 w 2387600"/>
              <a:gd name="connsiteY1" fmla="*/ 597792 h 1843752"/>
              <a:gd name="connsiteX2" fmla="*/ 12700 w 2387600"/>
              <a:gd name="connsiteY2" fmla="*/ 578742 h 1843752"/>
              <a:gd name="connsiteX3" fmla="*/ 31750 w 2387600"/>
              <a:gd name="connsiteY3" fmla="*/ 559692 h 1843752"/>
              <a:gd name="connsiteX4" fmla="*/ 50800 w 2387600"/>
              <a:gd name="connsiteY4" fmla="*/ 515242 h 1843752"/>
              <a:gd name="connsiteX5" fmla="*/ 63500 w 2387600"/>
              <a:gd name="connsiteY5" fmla="*/ 470792 h 1843752"/>
              <a:gd name="connsiteX6" fmla="*/ 76200 w 2387600"/>
              <a:gd name="connsiteY6" fmla="*/ 451742 h 1843752"/>
              <a:gd name="connsiteX7" fmla="*/ 88900 w 2387600"/>
              <a:gd name="connsiteY7" fmla="*/ 426342 h 1843752"/>
              <a:gd name="connsiteX8" fmla="*/ 101600 w 2387600"/>
              <a:gd name="connsiteY8" fmla="*/ 381892 h 1843752"/>
              <a:gd name="connsiteX9" fmla="*/ 114300 w 2387600"/>
              <a:gd name="connsiteY9" fmla="*/ 362842 h 1843752"/>
              <a:gd name="connsiteX10" fmla="*/ 139700 w 2387600"/>
              <a:gd name="connsiteY10" fmla="*/ 305692 h 1843752"/>
              <a:gd name="connsiteX11" fmla="*/ 165100 w 2387600"/>
              <a:gd name="connsiteY11" fmla="*/ 267592 h 1843752"/>
              <a:gd name="connsiteX12" fmla="*/ 177800 w 2387600"/>
              <a:gd name="connsiteY12" fmla="*/ 248542 h 1843752"/>
              <a:gd name="connsiteX13" fmla="*/ 190500 w 2387600"/>
              <a:gd name="connsiteY13" fmla="*/ 229492 h 1843752"/>
              <a:gd name="connsiteX14" fmla="*/ 203200 w 2387600"/>
              <a:gd name="connsiteY14" fmla="*/ 210442 h 1843752"/>
              <a:gd name="connsiteX15" fmla="*/ 228600 w 2387600"/>
              <a:gd name="connsiteY15" fmla="*/ 185042 h 1843752"/>
              <a:gd name="connsiteX16" fmla="*/ 247650 w 2387600"/>
              <a:gd name="connsiteY16" fmla="*/ 146942 h 1843752"/>
              <a:gd name="connsiteX17" fmla="*/ 266700 w 2387600"/>
              <a:gd name="connsiteY17" fmla="*/ 127892 h 1843752"/>
              <a:gd name="connsiteX18" fmla="*/ 298450 w 2387600"/>
              <a:gd name="connsiteY18" fmla="*/ 89792 h 1843752"/>
              <a:gd name="connsiteX19" fmla="*/ 349250 w 2387600"/>
              <a:gd name="connsiteY19" fmla="*/ 32642 h 1843752"/>
              <a:gd name="connsiteX20" fmla="*/ 368300 w 2387600"/>
              <a:gd name="connsiteY20" fmla="*/ 19942 h 1843752"/>
              <a:gd name="connsiteX21" fmla="*/ 400050 w 2387600"/>
              <a:gd name="connsiteY21" fmla="*/ 13592 h 1843752"/>
              <a:gd name="connsiteX22" fmla="*/ 419100 w 2387600"/>
              <a:gd name="connsiteY22" fmla="*/ 892 h 1843752"/>
              <a:gd name="connsiteX23" fmla="*/ 482600 w 2387600"/>
              <a:gd name="connsiteY23" fmla="*/ 19942 h 1843752"/>
              <a:gd name="connsiteX24" fmla="*/ 514350 w 2387600"/>
              <a:gd name="connsiteY24" fmla="*/ 77092 h 1843752"/>
              <a:gd name="connsiteX25" fmla="*/ 527050 w 2387600"/>
              <a:gd name="connsiteY25" fmla="*/ 96142 h 1843752"/>
              <a:gd name="connsiteX26" fmla="*/ 552450 w 2387600"/>
              <a:gd name="connsiteY26" fmla="*/ 159642 h 1843752"/>
              <a:gd name="connsiteX27" fmla="*/ 590550 w 2387600"/>
              <a:gd name="connsiteY27" fmla="*/ 229492 h 1843752"/>
              <a:gd name="connsiteX28" fmla="*/ 615950 w 2387600"/>
              <a:gd name="connsiteY28" fmla="*/ 312042 h 1843752"/>
              <a:gd name="connsiteX29" fmla="*/ 622300 w 2387600"/>
              <a:gd name="connsiteY29" fmla="*/ 331092 h 1843752"/>
              <a:gd name="connsiteX30" fmla="*/ 647700 w 2387600"/>
              <a:gd name="connsiteY30" fmla="*/ 394592 h 1843752"/>
              <a:gd name="connsiteX31" fmla="*/ 666750 w 2387600"/>
              <a:gd name="connsiteY31" fmla="*/ 464442 h 1843752"/>
              <a:gd name="connsiteX32" fmla="*/ 673100 w 2387600"/>
              <a:gd name="connsiteY32" fmla="*/ 483492 h 1843752"/>
              <a:gd name="connsiteX33" fmla="*/ 685800 w 2387600"/>
              <a:gd name="connsiteY33" fmla="*/ 546992 h 1843752"/>
              <a:gd name="connsiteX34" fmla="*/ 698500 w 2387600"/>
              <a:gd name="connsiteY34" fmla="*/ 572392 h 1843752"/>
              <a:gd name="connsiteX35" fmla="*/ 711200 w 2387600"/>
              <a:gd name="connsiteY35" fmla="*/ 623192 h 1843752"/>
              <a:gd name="connsiteX36" fmla="*/ 736600 w 2387600"/>
              <a:gd name="connsiteY36" fmla="*/ 667642 h 1843752"/>
              <a:gd name="connsiteX37" fmla="*/ 749300 w 2387600"/>
              <a:gd name="connsiteY37" fmla="*/ 712092 h 1843752"/>
              <a:gd name="connsiteX38" fmla="*/ 768350 w 2387600"/>
              <a:gd name="connsiteY38" fmla="*/ 731142 h 1843752"/>
              <a:gd name="connsiteX39" fmla="*/ 793750 w 2387600"/>
              <a:gd name="connsiteY39" fmla="*/ 794642 h 1843752"/>
              <a:gd name="connsiteX40" fmla="*/ 825500 w 2387600"/>
              <a:gd name="connsiteY40" fmla="*/ 839092 h 1843752"/>
              <a:gd name="connsiteX41" fmla="*/ 844550 w 2387600"/>
              <a:gd name="connsiteY41" fmla="*/ 858142 h 1843752"/>
              <a:gd name="connsiteX42" fmla="*/ 863600 w 2387600"/>
              <a:gd name="connsiteY42" fmla="*/ 883542 h 1843752"/>
              <a:gd name="connsiteX43" fmla="*/ 876300 w 2387600"/>
              <a:gd name="connsiteY43" fmla="*/ 902592 h 1843752"/>
              <a:gd name="connsiteX44" fmla="*/ 895350 w 2387600"/>
              <a:gd name="connsiteY44" fmla="*/ 921642 h 1843752"/>
              <a:gd name="connsiteX45" fmla="*/ 920750 w 2387600"/>
              <a:gd name="connsiteY45" fmla="*/ 953392 h 1843752"/>
              <a:gd name="connsiteX46" fmla="*/ 939800 w 2387600"/>
              <a:gd name="connsiteY46" fmla="*/ 972442 h 1843752"/>
              <a:gd name="connsiteX47" fmla="*/ 952500 w 2387600"/>
              <a:gd name="connsiteY47" fmla="*/ 991492 h 1843752"/>
              <a:gd name="connsiteX48" fmla="*/ 990600 w 2387600"/>
              <a:gd name="connsiteY48" fmla="*/ 1029592 h 1843752"/>
              <a:gd name="connsiteX49" fmla="*/ 1028700 w 2387600"/>
              <a:gd name="connsiteY49" fmla="*/ 1074042 h 1843752"/>
              <a:gd name="connsiteX50" fmla="*/ 1066800 w 2387600"/>
              <a:gd name="connsiteY50" fmla="*/ 1105792 h 1843752"/>
              <a:gd name="connsiteX51" fmla="*/ 1111250 w 2387600"/>
              <a:gd name="connsiteY51" fmla="*/ 1137542 h 1843752"/>
              <a:gd name="connsiteX52" fmla="*/ 1143000 w 2387600"/>
              <a:gd name="connsiteY52" fmla="*/ 1169292 h 1843752"/>
              <a:gd name="connsiteX53" fmla="*/ 1225550 w 2387600"/>
              <a:gd name="connsiteY53" fmla="*/ 1239142 h 1843752"/>
              <a:gd name="connsiteX54" fmla="*/ 1263650 w 2387600"/>
              <a:gd name="connsiteY54" fmla="*/ 1264542 h 1843752"/>
              <a:gd name="connsiteX55" fmla="*/ 1289050 w 2387600"/>
              <a:gd name="connsiteY55" fmla="*/ 1289942 h 1843752"/>
              <a:gd name="connsiteX56" fmla="*/ 1352550 w 2387600"/>
              <a:gd name="connsiteY56" fmla="*/ 1321692 h 1843752"/>
              <a:gd name="connsiteX57" fmla="*/ 1441450 w 2387600"/>
              <a:gd name="connsiteY57" fmla="*/ 1397892 h 1843752"/>
              <a:gd name="connsiteX58" fmla="*/ 1498600 w 2387600"/>
              <a:gd name="connsiteY58" fmla="*/ 1429642 h 1843752"/>
              <a:gd name="connsiteX59" fmla="*/ 1536700 w 2387600"/>
              <a:gd name="connsiteY59" fmla="*/ 1442342 h 1843752"/>
              <a:gd name="connsiteX60" fmla="*/ 1606550 w 2387600"/>
              <a:gd name="connsiteY60" fmla="*/ 1493142 h 1843752"/>
              <a:gd name="connsiteX61" fmla="*/ 1644650 w 2387600"/>
              <a:gd name="connsiteY61" fmla="*/ 1505842 h 1843752"/>
              <a:gd name="connsiteX62" fmla="*/ 1676400 w 2387600"/>
              <a:gd name="connsiteY62" fmla="*/ 1537592 h 1843752"/>
              <a:gd name="connsiteX63" fmla="*/ 1752600 w 2387600"/>
              <a:gd name="connsiteY63" fmla="*/ 1582042 h 1843752"/>
              <a:gd name="connsiteX64" fmla="*/ 1809750 w 2387600"/>
              <a:gd name="connsiteY64" fmla="*/ 1607442 h 1843752"/>
              <a:gd name="connsiteX65" fmla="*/ 1879600 w 2387600"/>
              <a:gd name="connsiteY65" fmla="*/ 1645542 h 1843752"/>
              <a:gd name="connsiteX66" fmla="*/ 1917700 w 2387600"/>
              <a:gd name="connsiteY66" fmla="*/ 1658242 h 1843752"/>
              <a:gd name="connsiteX67" fmla="*/ 1949450 w 2387600"/>
              <a:gd name="connsiteY67" fmla="*/ 1670942 h 1843752"/>
              <a:gd name="connsiteX68" fmla="*/ 1987550 w 2387600"/>
              <a:gd name="connsiteY68" fmla="*/ 1683642 h 1843752"/>
              <a:gd name="connsiteX69" fmla="*/ 2025650 w 2387600"/>
              <a:gd name="connsiteY69" fmla="*/ 1709042 h 1843752"/>
              <a:gd name="connsiteX70" fmla="*/ 2070100 w 2387600"/>
              <a:gd name="connsiteY70" fmla="*/ 1721742 h 1843752"/>
              <a:gd name="connsiteX71" fmla="*/ 2114550 w 2387600"/>
              <a:gd name="connsiteY71" fmla="*/ 1740792 h 1843752"/>
              <a:gd name="connsiteX72" fmla="*/ 2133600 w 2387600"/>
              <a:gd name="connsiteY72" fmla="*/ 1747142 h 1843752"/>
              <a:gd name="connsiteX73" fmla="*/ 2184400 w 2387600"/>
              <a:gd name="connsiteY73" fmla="*/ 1772542 h 1843752"/>
              <a:gd name="connsiteX74" fmla="*/ 2247900 w 2387600"/>
              <a:gd name="connsiteY74" fmla="*/ 1797942 h 1843752"/>
              <a:gd name="connsiteX75" fmla="*/ 2279650 w 2387600"/>
              <a:gd name="connsiteY75" fmla="*/ 1810642 h 1843752"/>
              <a:gd name="connsiteX76" fmla="*/ 2336800 w 2387600"/>
              <a:gd name="connsiteY76" fmla="*/ 1829692 h 1843752"/>
              <a:gd name="connsiteX77" fmla="*/ 2355850 w 2387600"/>
              <a:gd name="connsiteY77" fmla="*/ 1836042 h 1843752"/>
              <a:gd name="connsiteX78" fmla="*/ 2374900 w 2387600"/>
              <a:gd name="connsiteY78" fmla="*/ 1842392 h 1843752"/>
              <a:gd name="connsiteX79" fmla="*/ 2387600 w 2387600"/>
              <a:gd name="connsiteY79" fmla="*/ 1829692 h 1843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2387600" h="1843752">
                <a:moveTo>
                  <a:pt x="0" y="654942"/>
                </a:moveTo>
                <a:cubicBezTo>
                  <a:pt x="2117" y="635892"/>
                  <a:pt x="3199" y="616698"/>
                  <a:pt x="6350" y="597792"/>
                </a:cubicBezTo>
                <a:cubicBezTo>
                  <a:pt x="7450" y="591190"/>
                  <a:pt x="8987" y="584311"/>
                  <a:pt x="12700" y="578742"/>
                </a:cubicBezTo>
                <a:cubicBezTo>
                  <a:pt x="17681" y="571270"/>
                  <a:pt x="25400" y="566042"/>
                  <a:pt x="31750" y="559692"/>
                </a:cubicBezTo>
                <a:cubicBezTo>
                  <a:pt x="44966" y="506829"/>
                  <a:pt x="28874" y="559095"/>
                  <a:pt x="50800" y="515242"/>
                </a:cubicBezTo>
                <a:cubicBezTo>
                  <a:pt x="63157" y="490528"/>
                  <a:pt x="51293" y="499276"/>
                  <a:pt x="63500" y="470792"/>
                </a:cubicBezTo>
                <a:cubicBezTo>
                  <a:pt x="66506" y="463777"/>
                  <a:pt x="72414" y="458368"/>
                  <a:pt x="76200" y="451742"/>
                </a:cubicBezTo>
                <a:cubicBezTo>
                  <a:pt x="80896" y="443523"/>
                  <a:pt x="85576" y="435205"/>
                  <a:pt x="88900" y="426342"/>
                </a:cubicBezTo>
                <a:cubicBezTo>
                  <a:pt x="95004" y="410066"/>
                  <a:pt x="93924" y="397244"/>
                  <a:pt x="101600" y="381892"/>
                </a:cubicBezTo>
                <a:cubicBezTo>
                  <a:pt x="105013" y="375066"/>
                  <a:pt x="110887" y="369668"/>
                  <a:pt x="114300" y="362842"/>
                </a:cubicBezTo>
                <a:cubicBezTo>
                  <a:pt x="133408" y="324626"/>
                  <a:pt x="119501" y="339358"/>
                  <a:pt x="139700" y="305692"/>
                </a:cubicBezTo>
                <a:cubicBezTo>
                  <a:pt x="147553" y="292604"/>
                  <a:pt x="156633" y="280292"/>
                  <a:pt x="165100" y="267592"/>
                </a:cubicBezTo>
                <a:lnTo>
                  <a:pt x="177800" y="248542"/>
                </a:lnTo>
                <a:lnTo>
                  <a:pt x="190500" y="229492"/>
                </a:lnTo>
                <a:cubicBezTo>
                  <a:pt x="194733" y="223142"/>
                  <a:pt x="197804" y="215838"/>
                  <a:pt x="203200" y="210442"/>
                </a:cubicBezTo>
                <a:cubicBezTo>
                  <a:pt x="211667" y="201975"/>
                  <a:pt x="220808" y="194133"/>
                  <a:pt x="228600" y="185042"/>
                </a:cubicBezTo>
                <a:cubicBezTo>
                  <a:pt x="273563" y="132585"/>
                  <a:pt x="213847" y="197647"/>
                  <a:pt x="247650" y="146942"/>
                </a:cubicBezTo>
                <a:cubicBezTo>
                  <a:pt x="252631" y="139470"/>
                  <a:pt x="261480" y="135200"/>
                  <a:pt x="266700" y="127892"/>
                </a:cubicBezTo>
                <a:cubicBezTo>
                  <a:pt x="295996" y="86877"/>
                  <a:pt x="260895" y="114829"/>
                  <a:pt x="298450" y="89792"/>
                </a:cubicBezTo>
                <a:cubicBezTo>
                  <a:pt x="327255" y="46585"/>
                  <a:pt x="313349" y="58286"/>
                  <a:pt x="349250" y="32642"/>
                </a:cubicBezTo>
                <a:cubicBezTo>
                  <a:pt x="355460" y="28206"/>
                  <a:pt x="361154" y="22622"/>
                  <a:pt x="368300" y="19942"/>
                </a:cubicBezTo>
                <a:cubicBezTo>
                  <a:pt x="378406" y="16152"/>
                  <a:pt x="389467" y="15709"/>
                  <a:pt x="400050" y="13592"/>
                </a:cubicBezTo>
                <a:cubicBezTo>
                  <a:pt x="406400" y="9359"/>
                  <a:pt x="411506" y="1651"/>
                  <a:pt x="419100" y="892"/>
                </a:cubicBezTo>
                <a:cubicBezTo>
                  <a:pt x="454631" y="-2661"/>
                  <a:pt x="459497" y="4540"/>
                  <a:pt x="482600" y="19942"/>
                </a:cubicBezTo>
                <a:cubicBezTo>
                  <a:pt x="511225" y="62880"/>
                  <a:pt x="476912" y="9703"/>
                  <a:pt x="514350" y="77092"/>
                </a:cubicBezTo>
                <a:cubicBezTo>
                  <a:pt x="518056" y="83763"/>
                  <a:pt x="522817" y="89792"/>
                  <a:pt x="527050" y="96142"/>
                </a:cubicBezTo>
                <a:cubicBezTo>
                  <a:pt x="539919" y="160485"/>
                  <a:pt x="523161" y="95206"/>
                  <a:pt x="552450" y="159642"/>
                </a:cubicBezTo>
                <a:cubicBezTo>
                  <a:pt x="583740" y="228480"/>
                  <a:pt x="542306" y="169186"/>
                  <a:pt x="590550" y="229492"/>
                </a:cubicBezTo>
                <a:cubicBezTo>
                  <a:pt x="601770" y="274373"/>
                  <a:pt x="594140" y="246613"/>
                  <a:pt x="615950" y="312042"/>
                </a:cubicBezTo>
                <a:cubicBezTo>
                  <a:pt x="618067" y="318392"/>
                  <a:pt x="621200" y="324490"/>
                  <a:pt x="622300" y="331092"/>
                </a:cubicBezTo>
                <a:cubicBezTo>
                  <a:pt x="630390" y="379631"/>
                  <a:pt x="620925" y="358892"/>
                  <a:pt x="647700" y="394592"/>
                </a:cubicBezTo>
                <a:cubicBezTo>
                  <a:pt x="656675" y="439469"/>
                  <a:pt x="650637" y="416103"/>
                  <a:pt x="666750" y="464442"/>
                </a:cubicBezTo>
                <a:lnTo>
                  <a:pt x="673100" y="483492"/>
                </a:lnTo>
                <a:cubicBezTo>
                  <a:pt x="676856" y="509786"/>
                  <a:pt x="676300" y="524826"/>
                  <a:pt x="685800" y="546992"/>
                </a:cubicBezTo>
                <a:cubicBezTo>
                  <a:pt x="689529" y="555693"/>
                  <a:pt x="695507" y="563412"/>
                  <a:pt x="698500" y="572392"/>
                </a:cubicBezTo>
                <a:cubicBezTo>
                  <a:pt x="704020" y="588951"/>
                  <a:pt x="703394" y="607580"/>
                  <a:pt x="711200" y="623192"/>
                </a:cubicBezTo>
                <a:cubicBezTo>
                  <a:pt x="727313" y="655418"/>
                  <a:pt x="718649" y="640716"/>
                  <a:pt x="736600" y="667642"/>
                </a:cubicBezTo>
                <a:cubicBezTo>
                  <a:pt x="737447" y="671029"/>
                  <a:pt x="745656" y="706626"/>
                  <a:pt x="749300" y="712092"/>
                </a:cubicBezTo>
                <a:cubicBezTo>
                  <a:pt x="754281" y="719564"/>
                  <a:pt x="762000" y="724792"/>
                  <a:pt x="768350" y="731142"/>
                </a:cubicBezTo>
                <a:cubicBezTo>
                  <a:pt x="778758" y="762366"/>
                  <a:pt x="778801" y="768480"/>
                  <a:pt x="793750" y="794642"/>
                </a:cubicBezTo>
                <a:cubicBezTo>
                  <a:pt x="799493" y="804693"/>
                  <a:pt x="819659" y="832278"/>
                  <a:pt x="825500" y="839092"/>
                </a:cubicBezTo>
                <a:cubicBezTo>
                  <a:pt x="831344" y="845910"/>
                  <a:pt x="838706" y="851324"/>
                  <a:pt x="844550" y="858142"/>
                </a:cubicBezTo>
                <a:cubicBezTo>
                  <a:pt x="851438" y="866177"/>
                  <a:pt x="857449" y="874930"/>
                  <a:pt x="863600" y="883542"/>
                </a:cubicBezTo>
                <a:cubicBezTo>
                  <a:pt x="868036" y="889752"/>
                  <a:pt x="871414" y="896729"/>
                  <a:pt x="876300" y="902592"/>
                </a:cubicBezTo>
                <a:cubicBezTo>
                  <a:pt x="882049" y="909491"/>
                  <a:pt x="889436" y="914884"/>
                  <a:pt x="895350" y="921642"/>
                </a:cubicBezTo>
                <a:cubicBezTo>
                  <a:pt x="904275" y="931842"/>
                  <a:pt x="911825" y="943192"/>
                  <a:pt x="920750" y="953392"/>
                </a:cubicBezTo>
                <a:cubicBezTo>
                  <a:pt x="926664" y="960150"/>
                  <a:pt x="934051" y="965543"/>
                  <a:pt x="939800" y="972442"/>
                </a:cubicBezTo>
                <a:cubicBezTo>
                  <a:pt x="944686" y="978305"/>
                  <a:pt x="947430" y="985788"/>
                  <a:pt x="952500" y="991492"/>
                </a:cubicBezTo>
                <a:cubicBezTo>
                  <a:pt x="964432" y="1004916"/>
                  <a:pt x="978668" y="1016168"/>
                  <a:pt x="990600" y="1029592"/>
                </a:cubicBezTo>
                <a:cubicBezTo>
                  <a:pt x="1033454" y="1077803"/>
                  <a:pt x="961014" y="1013125"/>
                  <a:pt x="1028700" y="1074042"/>
                </a:cubicBezTo>
                <a:cubicBezTo>
                  <a:pt x="1040988" y="1085101"/>
                  <a:pt x="1053751" y="1095643"/>
                  <a:pt x="1066800" y="1105792"/>
                </a:cubicBezTo>
                <a:cubicBezTo>
                  <a:pt x="1094113" y="1127036"/>
                  <a:pt x="1080497" y="1110206"/>
                  <a:pt x="1111250" y="1137542"/>
                </a:cubicBezTo>
                <a:cubicBezTo>
                  <a:pt x="1122437" y="1147486"/>
                  <a:pt x="1131813" y="1159348"/>
                  <a:pt x="1143000" y="1169292"/>
                </a:cubicBezTo>
                <a:cubicBezTo>
                  <a:pt x="1169941" y="1193239"/>
                  <a:pt x="1195558" y="1219148"/>
                  <a:pt x="1225550" y="1239142"/>
                </a:cubicBezTo>
                <a:cubicBezTo>
                  <a:pt x="1238250" y="1247609"/>
                  <a:pt x="1251731" y="1255007"/>
                  <a:pt x="1263650" y="1264542"/>
                </a:cubicBezTo>
                <a:cubicBezTo>
                  <a:pt x="1273000" y="1272022"/>
                  <a:pt x="1279700" y="1282462"/>
                  <a:pt x="1289050" y="1289942"/>
                </a:cubicBezTo>
                <a:cubicBezTo>
                  <a:pt x="1323415" y="1317434"/>
                  <a:pt x="1318630" y="1313212"/>
                  <a:pt x="1352550" y="1321692"/>
                </a:cubicBezTo>
                <a:cubicBezTo>
                  <a:pt x="1398970" y="1368112"/>
                  <a:pt x="1393096" y="1368879"/>
                  <a:pt x="1441450" y="1397892"/>
                </a:cubicBezTo>
                <a:cubicBezTo>
                  <a:pt x="1460137" y="1409104"/>
                  <a:pt x="1478852" y="1420426"/>
                  <a:pt x="1498600" y="1429642"/>
                </a:cubicBezTo>
                <a:cubicBezTo>
                  <a:pt x="1510731" y="1435303"/>
                  <a:pt x="1536700" y="1442342"/>
                  <a:pt x="1536700" y="1442342"/>
                </a:cubicBezTo>
                <a:cubicBezTo>
                  <a:pt x="1556011" y="1457791"/>
                  <a:pt x="1584605" y="1482169"/>
                  <a:pt x="1606550" y="1493142"/>
                </a:cubicBezTo>
                <a:cubicBezTo>
                  <a:pt x="1618524" y="1499129"/>
                  <a:pt x="1644650" y="1505842"/>
                  <a:pt x="1644650" y="1505842"/>
                </a:cubicBezTo>
                <a:cubicBezTo>
                  <a:pt x="1655233" y="1516425"/>
                  <a:pt x="1664537" y="1528466"/>
                  <a:pt x="1676400" y="1537592"/>
                </a:cubicBezTo>
                <a:cubicBezTo>
                  <a:pt x="1696245" y="1552857"/>
                  <a:pt x="1727819" y="1570605"/>
                  <a:pt x="1752600" y="1582042"/>
                </a:cubicBezTo>
                <a:cubicBezTo>
                  <a:pt x="1771528" y="1590778"/>
                  <a:pt x="1791356" y="1597632"/>
                  <a:pt x="1809750" y="1607442"/>
                </a:cubicBezTo>
                <a:cubicBezTo>
                  <a:pt x="1881545" y="1645733"/>
                  <a:pt x="1815598" y="1622269"/>
                  <a:pt x="1879600" y="1645542"/>
                </a:cubicBezTo>
                <a:cubicBezTo>
                  <a:pt x="1892181" y="1650117"/>
                  <a:pt x="1905119" y="1653667"/>
                  <a:pt x="1917700" y="1658242"/>
                </a:cubicBezTo>
                <a:cubicBezTo>
                  <a:pt x="1928412" y="1662137"/>
                  <a:pt x="1938738" y="1667047"/>
                  <a:pt x="1949450" y="1670942"/>
                </a:cubicBezTo>
                <a:cubicBezTo>
                  <a:pt x="1962031" y="1675517"/>
                  <a:pt x="1975576" y="1677655"/>
                  <a:pt x="1987550" y="1683642"/>
                </a:cubicBezTo>
                <a:cubicBezTo>
                  <a:pt x="2001202" y="1690468"/>
                  <a:pt x="2011791" y="1702646"/>
                  <a:pt x="2025650" y="1709042"/>
                </a:cubicBezTo>
                <a:cubicBezTo>
                  <a:pt x="2039641" y="1715500"/>
                  <a:pt x="2055588" y="1716559"/>
                  <a:pt x="2070100" y="1721742"/>
                </a:cubicBezTo>
                <a:cubicBezTo>
                  <a:pt x="2085281" y="1727164"/>
                  <a:pt x="2099583" y="1734805"/>
                  <a:pt x="2114550" y="1740792"/>
                </a:cubicBezTo>
                <a:cubicBezTo>
                  <a:pt x="2120765" y="1743278"/>
                  <a:pt x="2127506" y="1744372"/>
                  <a:pt x="2133600" y="1747142"/>
                </a:cubicBezTo>
                <a:cubicBezTo>
                  <a:pt x="2150835" y="1754976"/>
                  <a:pt x="2166822" y="1765511"/>
                  <a:pt x="2184400" y="1772542"/>
                </a:cubicBezTo>
                <a:lnTo>
                  <a:pt x="2247900" y="1797942"/>
                </a:lnTo>
                <a:cubicBezTo>
                  <a:pt x="2258483" y="1802175"/>
                  <a:pt x="2268836" y="1807037"/>
                  <a:pt x="2279650" y="1810642"/>
                </a:cubicBezTo>
                <a:lnTo>
                  <a:pt x="2336800" y="1829692"/>
                </a:lnTo>
                <a:lnTo>
                  <a:pt x="2355850" y="1836042"/>
                </a:lnTo>
                <a:cubicBezTo>
                  <a:pt x="2362200" y="1838159"/>
                  <a:pt x="2370167" y="1847125"/>
                  <a:pt x="2374900" y="1842392"/>
                </a:cubicBezTo>
                <a:lnTo>
                  <a:pt x="2387600" y="1829692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743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2814935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l-GR" sz="2400" baseline="-25000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3200400" y="4800600"/>
            <a:ext cx="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895600" y="5562601"/>
                <a:ext cx="838200" cy="4765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acc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𝑑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Times New Roman" pitchFamily="18" charset="0"/>
                    <a:cs typeface="Times New Roman" pitchFamily="18" charset="0"/>
                  </a:rPr>
                  <a:t>&lt; 0</a:t>
                </a:r>
                <a:endParaRPr lang="en-US" sz="2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5562601"/>
                <a:ext cx="838200" cy="476541"/>
              </a:xfrm>
              <a:prstGeom prst="rect">
                <a:avLst/>
              </a:prstGeom>
              <a:blipFill>
                <a:blip r:embed="rId2"/>
                <a:stretch>
                  <a:fillRect t="-6410" r="-10145" b="-28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14800" y="18288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ubic lattice model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19</a:t>
            </a:fld>
            <a:endParaRPr lang="en-US" alt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204108" y="2444428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899" y="2839972"/>
            <a:ext cx="2780017" cy="10973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1184501" y="3302995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184485" y="3791884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947" y="4279467"/>
            <a:ext cx="2780017" cy="109738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184491" y="4842092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V="1">
            <a:off x="98076" y="3800942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V="1">
            <a:off x="2541011" y="3781314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V="1">
            <a:off x="2052118" y="3781334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V="1">
            <a:off x="1581337" y="3790379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V="1">
            <a:off x="1065281" y="3808481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V="1">
            <a:off x="567346" y="3808489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010682" y="3938250"/>
            <a:ext cx="1117524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28791" y="33497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gap </a:t>
            </a:r>
            <a:r>
              <a:rPr lang="en-US" i="1" dirty="0" smtClean="0"/>
              <a:t>d</a:t>
            </a:r>
            <a:endParaRPr lang="en-US" i="1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930304" y="5377753"/>
            <a:ext cx="461726" cy="0"/>
          </a:xfrm>
          <a:prstGeom prst="straightConnector1">
            <a:avLst/>
          </a:prstGeom>
          <a:ln>
            <a:solidFill>
              <a:srgbClr val="FFC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22888" y="5415282"/>
            <a:ext cx="1720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Lattice constant </a:t>
            </a:r>
            <a:r>
              <a:rPr lang="en-US" sz="1800" i="1" dirty="0" smtClean="0"/>
              <a:t>a</a:t>
            </a:r>
            <a:endParaRPr lang="en-US" sz="1800" i="1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1182688" y="1238250"/>
          <a:ext cx="6759575" cy="776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68" name="Equation" r:id="rId4" imgW="4419360" imgH="507960" progId="Equation.DSMT4">
                  <p:embed/>
                </p:oleObj>
              </mc:Choice>
              <mc:Fallback>
                <p:oleObj name="Equation" r:id="rId4" imgW="4419360" imgH="507960" progId="Equation.DSMT4">
                  <p:embed/>
                  <p:pic>
                    <p:nvPicPr>
                      <p:cNvPr id="26" name="Object 2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82688" y="1238250"/>
                        <a:ext cx="6759575" cy="776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549775" y="5455528"/>
            <a:ext cx="1530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Hopping </a:t>
            </a:r>
            <a:r>
              <a:rPr lang="en-US" sz="1800" i="1" dirty="0" smtClean="0"/>
              <a:t>t</a:t>
            </a:r>
            <a:endParaRPr lang="en-US" sz="1800" i="1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197659" y="3347333"/>
            <a:ext cx="85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hot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6200000">
            <a:off x="7973095" y="3363935"/>
            <a:ext cx="85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cold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V="1">
            <a:off x="5204238" y="2379548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9" name="Picture 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188" y="2775092"/>
            <a:ext cx="2780017" cy="109738"/>
          </a:xfrm>
          <a:prstGeom prst="rect">
            <a:avLst/>
          </a:prstGeom>
        </p:spPr>
      </p:pic>
      <p:cxnSp>
        <p:nvCxnSpPr>
          <p:cNvPr id="50" name="Straight Connector 49"/>
          <p:cNvCxnSpPr/>
          <p:nvPr/>
        </p:nvCxnSpPr>
        <p:spPr>
          <a:xfrm flipV="1">
            <a:off x="5193684" y="3238115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193668" y="3727004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236" y="4214587"/>
            <a:ext cx="2780017" cy="109738"/>
          </a:xfrm>
          <a:prstGeom prst="rect">
            <a:avLst/>
          </a:prstGeom>
        </p:spPr>
      </p:pic>
      <p:cxnSp>
        <p:nvCxnSpPr>
          <p:cNvPr id="53" name="Straight Connector 52"/>
          <p:cNvCxnSpPr/>
          <p:nvPr/>
        </p:nvCxnSpPr>
        <p:spPr>
          <a:xfrm flipV="1">
            <a:off x="5202727" y="4777212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 flipV="1">
            <a:off x="3862825" y="3736062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 flipV="1">
            <a:off x="6369132" y="3716434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 flipV="1">
            <a:off x="5898345" y="3716454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 flipV="1">
            <a:off x="5382293" y="3725499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 flipV="1">
            <a:off x="4875292" y="3743601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 flipV="1">
            <a:off x="4368304" y="3743609"/>
            <a:ext cx="2688879" cy="905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441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Brownian motion, </a:t>
            </a:r>
            <a:r>
              <a:rPr lang="en-US" dirty="0" err="1" smtClean="0"/>
              <a:t>Langevin</a:t>
            </a:r>
            <a:r>
              <a:rPr lang="en-US" dirty="0" smtClean="0"/>
              <a:t> equation, and generalized </a:t>
            </a:r>
            <a:r>
              <a:rPr lang="en-US" dirty="0" err="1" smtClean="0"/>
              <a:t>Langevin</a:t>
            </a:r>
            <a:r>
              <a:rPr lang="en-US" dirty="0" smtClean="0"/>
              <a:t> equation with quantum heat baths</a:t>
            </a:r>
          </a:p>
          <a:p>
            <a:r>
              <a:rPr lang="en-US" dirty="0" smtClean="0"/>
              <a:t>Near field radiation problem as an open quantum system problem</a:t>
            </a:r>
            <a:endParaRPr lang="en-US" dirty="0"/>
          </a:p>
          <a:p>
            <a:r>
              <a:rPr lang="en-US" dirty="0" smtClean="0"/>
              <a:t>Back to </a:t>
            </a:r>
            <a:r>
              <a:rPr lang="en-US" dirty="0" err="1" smtClean="0"/>
              <a:t>Langevin</a:t>
            </a:r>
            <a:r>
              <a:rPr lang="en-US" dirty="0" smtClean="0"/>
              <a:t>  -  turn Maxwell equations to stochastic differential equations</a:t>
            </a:r>
          </a:p>
          <a:p>
            <a:r>
              <a:rPr lang="en-US" dirty="0" smtClean="0"/>
              <a:t>NEGF, Applications</a:t>
            </a:r>
          </a:p>
          <a:p>
            <a:endParaRPr lang="en-US" dirty="0" smtClean="0"/>
          </a:p>
          <a:p>
            <a:endParaRPr lang="en-US" baseline="30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01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D </a:t>
            </a:r>
            <a:r>
              <a:rPr lang="en-US" b="1" dirty="0" smtClean="0"/>
              <a:t>A</a:t>
            </a:r>
            <a:r>
              <a:rPr lang="en-US" baseline="-25000" dirty="0" smtClean="0"/>
              <a:t>┴</a:t>
            </a:r>
            <a:r>
              <a:rPr lang="en-US" dirty="0" smtClean="0"/>
              <a:t> result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6400800" y="1661279"/>
            <a:ext cx="246254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Average </a:t>
            </a:r>
            <a:r>
              <a:rPr lang="en-US" sz="1800" dirty="0" err="1" smtClean="0"/>
              <a:t>Poynting</a:t>
            </a:r>
            <a:r>
              <a:rPr lang="en-US" sz="1800" dirty="0" smtClean="0"/>
              <a:t> vector as a function of spacing </a:t>
            </a:r>
            <a:r>
              <a:rPr lang="en-US" sz="1800" i="1" dirty="0" smtClean="0"/>
              <a:t>d</a:t>
            </a:r>
            <a:r>
              <a:rPr lang="en-US" sz="1800" dirty="0" smtClean="0"/>
              <a:t>.  T</a:t>
            </a:r>
            <a:r>
              <a:rPr lang="en-US" sz="1800" baseline="-25000" dirty="0" smtClean="0"/>
              <a:t>0</a:t>
            </a:r>
            <a:r>
              <a:rPr lang="en-US" sz="1800" dirty="0" smtClean="0"/>
              <a:t>=500K, T</a:t>
            </a:r>
            <a:r>
              <a:rPr lang="en-US" sz="1800" baseline="-25000" dirty="0" smtClean="0"/>
              <a:t>1</a:t>
            </a:r>
            <a:r>
              <a:rPr lang="en-US" sz="1800" dirty="0" smtClean="0"/>
              <a:t>=100K.  </a:t>
            </a:r>
          </a:p>
          <a:p>
            <a:endParaRPr lang="en-US" sz="1800" dirty="0" smtClean="0"/>
          </a:p>
          <a:p>
            <a:r>
              <a:rPr lang="en-US" sz="1800" dirty="0" smtClean="0"/>
              <a:t>Model parameters close to Au. </a:t>
            </a:r>
            <a:r>
              <a:rPr lang="en-US" sz="1800" dirty="0" err="1" smtClean="0"/>
              <a:t>PvH</a:t>
            </a:r>
            <a:r>
              <a:rPr lang="en-US" sz="1800" dirty="0" smtClean="0"/>
              <a:t> result at carrier concentration </a:t>
            </a:r>
          </a:p>
          <a:p>
            <a:r>
              <a:rPr lang="en-US" sz="1800" dirty="0" smtClean="0"/>
              <a:t>(1/6) </a:t>
            </a:r>
            <a:r>
              <a:rPr lang="en-US" sz="1800" i="1" dirty="0" smtClean="0"/>
              <a:t>a</a:t>
            </a:r>
            <a:r>
              <a:rPr lang="en-US" sz="1800" baseline="30000" dirty="0" smtClean="0"/>
              <a:t>-3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dirty="0" smtClean="0"/>
              <a:t>Wang and Peng, </a:t>
            </a:r>
            <a:r>
              <a:rPr lang="en-US" dirty="0" smtClean="0"/>
              <a:t>arxiv:1607.02840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42785"/>
            <a:ext cx="5562600" cy="43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11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Meir-</a:t>
            </a:r>
            <a:r>
              <a:rPr lang="en-US" dirty="0" err="1" smtClean="0"/>
              <a:t>Wingreen</a:t>
            </a:r>
            <a:r>
              <a:rPr lang="en-US" dirty="0" smtClean="0"/>
              <a:t>/</a:t>
            </a:r>
            <a:r>
              <a:rPr lang="en-US" dirty="0" err="1" smtClean="0"/>
              <a:t>Caroli</a:t>
            </a:r>
            <a:r>
              <a:rPr lang="en-US" dirty="0" smtClean="0"/>
              <a:t> formulas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258282"/>
              </p:ext>
            </p:extLst>
          </p:nvPr>
        </p:nvGraphicFramePr>
        <p:xfrm>
          <a:off x="655638" y="1506538"/>
          <a:ext cx="5410200" cy="489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4" name="Equation" r:id="rId4" imgW="3340080" imgH="3022560" progId="Equation.DSMT4">
                  <p:embed/>
                </p:oleObj>
              </mc:Choice>
              <mc:Fallback>
                <p:oleObj name="Equation" r:id="rId4" imgW="3340080" imgH="3022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5638" y="1506538"/>
                        <a:ext cx="5410200" cy="4895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26028"/>
              </p:ext>
            </p:extLst>
          </p:nvPr>
        </p:nvGraphicFramePr>
        <p:xfrm>
          <a:off x="4732019" y="2971800"/>
          <a:ext cx="3954781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55" name="Equation" r:id="rId6" imgW="2197080" imgH="253800" progId="Equation.DSMT4">
                  <p:embed/>
                </p:oleObj>
              </mc:Choice>
              <mc:Fallback>
                <p:oleObj name="Equation" r:id="rId6" imgW="21970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32019" y="2971800"/>
                        <a:ext cx="3954781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04800" y="363849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Assuming local equilibrium</a:t>
            </a:r>
            <a:endParaRPr lang="en-US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00600" y="18288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Random phase approximation (RPA)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77000" y="3838545"/>
            <a:ext cx="2107397" cy="83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graphene sheets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22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54873"/>
            <a:ext cx="2743199" cy="2285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198" y="4336651"/>
            <a:ext cx="2829615" cy="2358013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1168398" y="3888123"/>
            <a:ext cx="768350" cy="388478"/>
          </a:xfrm>
          <a:custGeom>
            <a:avLst/>
            <a:gdLst>
              <a:gd name="connsiteX0" fmla="*/ 0 w 768350"/>
              <a:gd name="connsiteY0" fmla="*/ 6350 h 388478"/>
              <a:gd name="connsiteX1" fmla="*/ 44450 w 768350"/>
              <a:gd name="connsiteY1" fmla="*/ 0 h 388478"/>
              <a:gd name="connsiteX2" fmla="*/ 222250 w 768350"/>
              <a:gd name="connsiteY2" fmla="*/ 12700 h 388478"/>
              <a:gd name="connsiteX3" fmla="*/ 279400 w 768350"/>
              <a:gd name="connsiteY3" fmla="*/ 44450 h 388478"/>
              <a:gd name="connsiteX4" fmla="*/ 298450 w 768350"/>
              <a:gd name="connsiteY4" fmla="*/ 82550 h 388478"/>
              <a:gd name="connsiteX5" fmla="*/ 311150 w 768350"/>
              <a:gd name="connsiteY5" fmla="*/ 127000 h 388478"/>
              <a:gd name="connsiteX6" fmla="*/ 317500 w 768350"/>
              <a:gd name="connsiteY6" fmla="*/ 146050 h 388478"/>
              <a:gd name="connsiteX7" fmla="*/ 330200 w 768350"/>
              <a:gd name="connsiteY7" fmla="*/ 190500 h 388478"/>
              <a:gd name="connsiteX8" fmla="*/ 349250 w 768350"/>
              <a:gd name="connsiteY8" fmla="*/ 196850 h 388478"/>
              <a:gd name="connsiteX9" fmla="*/ 527050 w 768350"/>
              <a:gd name="connsiteY9" fmla="*/ 190500 h 388478"/>
              <a:gd name="connsiteX10" fmla="*/ 552450 w 768350"/>
              <a:gd name="connsiteY10" fmla="*/ 184150 h 388478"/>
              <a:gd name="connsiteX11" fmla="*/ 577850 w 768350"/>
              <a:gd name="connsiteY11" fmla="*/ 209550 h 388478"/>
              <a:gd name="connsiteX12" fmla="*/ 596900 w 768350"/>
              <a:gd name="connsiteY12" fmla="*/ 273050 h 388478"/>
              <a:gd name="connsiteX13" fmla="*/ 603250 w 768350"/>
              <a:gd name="connsiteY13" fmla="*/ 374650 h 388478"/>
              <a:gd name="connsiteX14" fmla="*/ 749300 w 768350"/>
              <a:gd name="connsiteY14" fmla="*/ 381000 h 388478"/>
              <a:gd name="connsiteX15" fmla="*/ 768350 w 768350"/>
              <a:gd name="connsiteY15" fmla="*/ 387350 h 38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68350" h="388478">
                <a:moveTo>
                  <a:pt x="0" y="6350"/>
                </a:moveTo>
                <a:cubicBezTo>
                  <a:pt x="14817" y="4233"/>
                  <a:pt x="29483" y="0"/>
                  <a:pt x="44450" y="0"/>
                </a:cubicBezTo>
                <a:cubicBezTo>
                  <a:pt x="143317" y="0"/>
                  <a:pt x="150373" y="2432"/>
                  <a:pt x="222250" y="12700"/>
                </a:cubicBezTo>
                <a:cubicBezTo>
                  <a:pt x="268869" y="28240"/>
                  <a:pt x="250884" y="15934"/>
                  <a:pt x="279400" y="44450"/>
                </a:cubicBezTo>
                <a:cubicBezTo>
                  <a:pt x="295361" y="92333"/>
                  <a:pt x="273831" y="33311"/>
                  <a:pt x="298450" y="82550"/>
                </a:cubicBezTo>
                <a:cubicBezTo>
                  <a:pt x="303525" y="92700"/>
                  <a:pt x="308437" y="117505"/>
                  <a:pt x="311150" y="127000"/>
                </a:cubicBezTo>
                <a:cubicBezTo>
                  <a:pt x="312989" y="133436"/>
                  <a:pt x="315661" y="139614"/>
                  <a:pt x="317500" y="146050"/>
                </a:cubicBezTo>
                <a:cubicBezTo>
                  <a:pt x="317566" y="146281"/>
                  <a:pt x="327155" y="187455"/>
                  <a:pt x="330200" y="190500"/>
                </a:cubicBezTo>
                <a:cubicBezTo>
                  <a:pt x="334933" y="195233"/>
                  <a:pt x="342900" y="194733"/>
                  <a:pt x="349250" y="196850"/>
                </a:cubicBezTo>
                <a:cubicBezTo>
                  <a:pt x="408517" y="194733"/>
                  <a:pt x="467861" y="194199"/>
                  <a:pt x="527050" y="190500"/>
                </a:cubicBezTo>
                <a:cubicBezTo>
                  <a:pt x="535760" y="189956"/>
                  <a:pt x="544278" y="181086"/>
                  <a:pt x="552450" y="184150"/>
                </a:cubicBezTo>
                <a:cubicBezTo>
                  <a:pt x="563661" y="188354"/>
                  <a:pt x="569383" y="201083"/>
                  <a:pt x="577850" y="209550"/>
                </a:cubicBezTo>
                <a:cubicBezTo>
                  <a:pt x="580692" y="218076"/>
                  <a:pt x="595529" y="259340"/>
                  <a:pt x="596900" y="273050"/>
                </a:cubicBezTo>
                <a:cubicBezTo>
                  <a:pt x="600276" y="306814"/>
                  <a:pt x="575560" y="355036"/>
                  <a:pt x="603250" y="374650"/>
                </a:cubicBezTo>
                <a:cubicBezTo>
                  <a:pt x="643014" y="402816"/>
                  <a:pt x="700617" y="378883"/>
                  <a:pt x="749300" y="381000"/>
                </a:cubicBezTo>
                <a:lnTo>
                  <a:pt x="768350" y="38735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2535237" y="3495068"/>
            <a:ext cx="577850" cy="441543"/>
          </a:xfrm>
          <a:custGeom>
            <a:avLst/>
            <a:gdLst>
              <a:gd name="connsiteX0" fmla="*/ 0 w 577850"/>
              <a:gd name="connsiteY0" fmla="*/ 0 h 441543"/>
              <a:gd name="connsiteX1" fmla="*/ 50800 w 577850"/>
              <a:gd name="connsiteY1" fmla="*/ 6350 h 441543"/>
              <a:gd name="connsiteX2" fmla="*/ 76200 w 577850"/>
              <a:gd name="connsiteY2" fmla="*/ 25400 h 441543"/>
              <a:gd name="connsiteX3" fmla="*/ 107950 w 577850"/>
              <a:gd name="connsiteY3" fmla="*/ 69850 h 441543"/>
              <a:gd name="connsiteX4" fmla="*/ 114300 w 577850"/>
              <a:gd name="connsiteY4" fmla="*/ 88900 h 441543"/>
              <a:gd name="connsiteX5" fmla="*/ 127000 w 577850"/>
              <a:gd name="connsiteY5" fmla="*/ 114300 h 441543"/>
              <a:gd name="connsiteX6" fmla="*/ 139700 w 577850"/>
              <a:gd name="connsiteY6" fmla="*/ 158750 h 441543"/>
              <a:gd name="connsiteX7" fmla="*/ 152400 w 577850"/>
              <a:gd name="connsiteY7" fmla="*/ 177800 h 441543"/>
              <a:gd name="connsiteX8" fmla="*/ 266700 w 577850"/>
              <a:gd name="connsiteY8" fmla="*/ 184150 h 441543"/>
              <a:gd name="connsiteX9" fmla="*/ 292100 w 577850"/>
              <a:gd name="connsiteY9" fmla="*/ 247650 h 441543"/>
              <a:gd name="connsiteX10" fmla="*/ 298450 w 577850"/>
              <a:gd name="connsiteY10" fmla="*/ 266700 h 441543"/>
              <a:gd name="connsiteX11" fmla="*/ 311150 w 577850"/>
              <a:gd name="connsiteY11" fmla="*/ 311150 h 441543"/>
              <a:gd name="connsiteX12" fmla="*/ 330200 w 577850"/>
              <a:gd name="connsiteY12" fmla="*/ 349250 h 441543"/>
              <a:gd name="connsiteX13" fmla="*/ 457200 w 577850"/>
              <a:gd name="connsiteY13" fmla="*/ 355600 h 441543"/>
              <a:gd name="connsiteX14" fmla="*/ 463550 w 577850"/>
              <a:gd name="connsiteY14" fmla="*/ 374650 h 441543"/>
              <a:gd name="connsiteX15" fmla="*/ 482600 w 577850"/>
              <a:gd name="connsiteY15" fmla="*/ 412750 h 441543"/>
              <a:gd name="connsiteX16" fmla="*/ 488950 w 577850"/>
              <a:gd name="connsiteY16" fmla="*/ 438150 h 441543"/>
              <a:gd name="connsiteX17" fmla="*/ 577850 w 577850"/>
              <a:gd name="connsiteY17" fmla="*/ 438150 h 441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7850" h="441543">
                <a:moveTo>
                  <a:pt x="0" y="0"/>
                </a:moveTo>
                <a:cubicBezTo>
                  <a:pt x="16933" y="2117"/>
                  <a:pt x="34611" y="954"/>
                  <a:pt x="50800" y="6350"/>
                </a:cubicBezTo>
                <a:cubicBezTo>
                  <a:pt x="60840" y="9697"/>
                  <a:pt x="68165" y="18512"/>
                  <a:pt x="76200" y="25400"/>
                </a:cubicBezTo>
                <a:cubicBezTo>
                  <a:pt x="95871" y="42261"/>
                  <a:pt x="97635" y="45781"/>
                  <a:pt x="107950" y="69850"/>
                </a:cubicBezTo>
                <a:cubicBezTo>
                  <a:pt x="110587" y="76002"/>
                  <a:pt x="111663" y="82748"/>
                  <a:pt x="114300" y="88900"/>
                </a:cubicBezTo>
                <a:cubicBezTo>
                  <a:pt x="118029" y="97601"/>
                  <a:pt x="123676" y="105437"/>
                  <a:pt x="127000" y="114300"/>
                </a:cubicBezTo>
                <a:cubicBezTo>
                  <a:pt x="133104" y="130576"/>
                  <a:pt x="132024" y="143398"/>
                  <a:pt x="139700" y="158750"/>
                </a:cubicBezTo>
                <a:cubicBezTo>
                  <a:pt x="143113" y="165576"/>
                  <a:pt x="144916" y="176303"/>
                  <a:pt x="152400" y="177800"/>
                </a:cubicBezTo>
                <a:cubicBezTo>
                  <a:pt x="189818" y="185284"/>
                  <a:pt x="228600" y="182033"/>
                  <a:pt x="266700" y="184150"/>
                </a:cubicBezTo>
                <a:cubicBezTo>
                  <a:pt x="295607" y="270871"/>
                  <a:pt x="264070" y="182246"/>
                  <a:pt x="292100" y="247650"/>
                </a:cubicBezTo>
                <a:cubicBezTo>
                  <a:pt x="294737" y="253802"/>
                  <a:pt x="296527" y="260289"/>
                  <a:pt x="298450" y="266700"/>
                </a:cubicBezTo>
                <a:cubicBezTo>
                  <a:pt x="302878" y="281460"/>
                  <a:pt x="306722" y="296390"/>
                  <a:pt x="311150" y="311150"/>
                </a:cubicBezTo>
                <a:cubicBezTo>
                  <a:pt x="312965" y="317202"/>
                  <a:pt x="321709" y="347706"/>
                  <a:pt x="330200" y="349250"/>
                </a:cubicBezTo>
                <a:cubicBezTo>
                  <a:pt x="371903" y="356832"/>
                  <a:pt x="414867" y="353483"/>
                  <a:pt x="457200" y="355600"/>
                </a:cubicBezTo>
                <a:cubicBezTo>
                  <a:pt x="459317" y="361950"/>
                  <a:pt x="460557" y="368663"/>
                  <a:pt x="463550" y="374650"/>
                </a:cubicBezTo>
                <a:cubicBezTo>
                  <a:pt x="482103" y="411756"/>
                  <a:pt x="471959" y="375508"/>
                  <a:pt x="482600" y="412750"/>
                </a:cubicBezTo>
                <a:cubicBezTo>
                  <a:pt x="484998" y="421141"/>
                  <a:pt x="480517" y="435901"/>
                  <a:pt x="488950" y="438150"/>
                </a:cubicBezTo>
                <a:cubicBezTo>
                  <a:pt x="517583" y="445785"/>
                  <a:pt x="548217" y="438150"/>
                  <a:pt x="577850" y="4381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892427" y="2750299"/>
            <a:ext cx="774700" cy="457200"/>
          </a:xfrm>
          <a:custGeom>
            <a:avLst/>
            <a:gdLst>
              <a:gd name="connsiteX0" fmla="*/ 0 w 774700"/>
              <a:gd name="connsiteY0" fmla="*/ 0 h 457200"/>
              <a:gd name="connsiteX1" fmla="*/ 25400 w 774700"/>
              <a:gd name="connsiteY1" fmla="*/ 38100 h 457200"/>
              <a:gd name="connsiteX2" fmla="*/ 31750 w 774700"/>
              <a:gd name="connsiteY2" fmla="*/ 63500 h 457200"/>
              <a:gd name="connsiteX3" fmla="*/ 57150 w 774700"/>
              <a:gd name="connsiteY3" fmla="*/ 101600 h 457200"/>
              <a:gd name="connsiteX4" fmla="*/ 82550 w 774700"/>
              <a:gd name="connsiteY4" fmla="*/ 171450 h 457200"/>
              <a:gd name="connsiteX5" fmla="*/ 139700 w 774700"/>
              <a:gd name="connsiteY5" fmla="*/ 234950 h 457200"/>
              <a:gd name="connsiteX6" fmla="*/ 165100 w 774700"/>
              <a:gd name="connsiteY6" fmla="*/ 247650 h 457200"/>
              <a:gd name="connsiteX7" fmla="*/ 266700 w 774700"/>
              <a:gd name="connsiteY7" fmla="*/ 241300 h 457200"/>
              <a:gd name="connsiteX8" fmla="*/ 304800 w 774700"/>
              <a:gd name="connsiteY8" fmla="*/ 234950 h 457200"/>
              <a:gd name="connsiteX9" fmla="*/ 323850 w 774700"/>
              <a:gd name="connsiteY9" fmla="*/ 222250 h 457200"/>
              <a:gd name="connsiteX10" fmla="*/ 349250 w 774700"/>
              <a:gd name="connsiteY10" fmla="*/ 228600 h 457200"/>
              <a:gd name="connsiteX11" fmla="*/ 387350 w 774700"/>
              <a:gd name="connsiteY11" fmla="*/ 279400 h 457200"/>
              <a:gd name="connsiteX12" fmla="*/ 431800 w 774700"/>
              <a:gd name="connsiteY12" fmla="*/ 330200 h 457200"/>
              <a:gd name="connsiteX13" fmla="*/ 450850 w 774700"/>
              <a:gd name="connsiteY13" fmla="*/ 336550 h 457200"/>
              <a:gd name="connsiteX14" fmla="*/ 615950 w 774700"/>
              <a:gd name="connsiteY14" fmla="*/ 342900 h 457200"/>
              <a:gd name="connsiteX15" fmla="*/ 628650 w 774700"/>
              <a:gd name="connsiteY15" fmla="*/ 361950 h 457200"/>
              <a:gd name="connsiteX16" fmla="*/ 654050 w 774700"/>
              <a:gd name="connsiteY16" fmla="*/ 387350 h 457200"/>
              <a:gd name="connsiteX17" fmla="*/ 666750 w 774700"/>
              <a:gd name="connsiteY17" fmla="*/ 412750 h 457200"/>
              <a:gd name="connsiteX18" fmla="*/ 685800 w 774700"/>
              <a:gd name="connsiteY18" fmla="*/ 438150 h 457200"/>
              <a:gd name="connsiteX19" fmla="*/ 698500 w 774700"/>
              <a:gd name="connsiteY19" fmla="*/ 457200 h 457200"/>
              <a:gd name="connsiteX20" fmla="*/ 755650 w 774700"/>
              <a:gd name="connsiteY20" fmla="*/ 438150 h 457200"/>
              <a:gd name="connsiteX21" fmla="*/ 774700 w 774700"/>
              <a:gd name="connsiteY21" fmla="*/ 43180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74700" h="457200">
                <a:moveTo>
                  <a:pt x="0" y="0"/>
                </a:moveTo>
                <a:cubicBezTo>
                  <a:pt x="8467" y="12700"/>
                  <a:pt x="18574" y="24448"/>
                  <a:pt x="25400" y="38100"/>
                </a:cubicBezTo>
                <a:cubicBezTo>
                  <a:pt x="29303" y="45906"/>
                  <a:pt x="27847" y="55694"/>
                  <a:pt x="31750" y="63500"/>
                </a:cubicBezTo>
                <a:cubicBezTo>
                  <a:pt x="38576" y="77152"/>
                  <a:pt x="50324" y="87948"/>
                  <a:pt x="57150" y="101600"/>
                </a:cubicBezTo>
                <a:cubicBezTo>
                  <a:pt x="82337" y="151973"/>
                  <a:pt x="57315" y="126028"/>
                  <a:pt x="82550" y="171450"/>
                </a:cubicBezTo>
                <a:cubicBezTo>
                  <a:pt x="91339" y="187269"/>
                  <a:pt x="129819" y="230009"/>
                  <a:pt x="139700" y="234950"/>
                </a:cubicBezTo>
                <a:lnTo>
                  <a:pt x="165100" y="247650"/>
                </a:lnTo>
                <a:cubicBezTo>
                  <a:pt x="198967" y="245533"/>
                  <a:pt x="232907" y="244372"/>
                  <a:pt x="266700" y="241300"/>
                </a:cubicBezTo>
                <a:cubicBezTo>
                  <a:pt x="279522" y="240134"/>
                  <a:pt x="292586" y="239021"/>
                  <a:pt x="304800" y="234950"/>
                </a:cubicBezTo>
                <a:cubicBezTo>
                  <a:pt x="312040" y="232537"/>
                  <a:pt x="317500" y="226483"/>
                  <a:pt x="323850" y="222250"/>
                </a:cubicBezTo>
                <a:cubicBezTo>
                  <a:pt x="332317" y="224367"/>
                  <a:pt x="342763" y="222762"/>
                  <a:pt x="349250" y="228600"/>
                </a:cubicBezTo>
                <a:cubicBezTo>
                  <a:pt x="364983" y="242760"/>
                  <a:pt x="375609" y="261788"/>
                  <a:pt x="387350" y="279400"/>
                </a:cubicBezTo>
                <a:cubicBezTo>
                  <a:pt x="406400" y="307975"/>
                  <a:pt x="405342" y="316971"/>
                  <a:pt x="431800" y="330200"/>
                </a:cubicBezTo>
                <a:cubicBezTo>
                  <a:pt x="437787" y="333193"/>
                  <a:pt x="444172" y="336089"/>
                  <a:pt x="450850" y="336550"/>
                </a:cubicBezTo>
                <a:cubicBezTo>
                  <a:pt x="505794" y="340339"/>
                  <a:pt x="560917" y="340783"/>
                  <a:pt x="615950" y="342900"/>
                </a:cubicBezTo>
                <a:cubicBezTo>
                  <a:pt x="620183" y="349250"/>
                  <a:pt x="623683" y="356156"/>
                  <a:pt x="628650" y="361950"/>
                </a:cubicBezTo>
                <a:cubicBezTo>
                  <a:pt x="636442" y="371041"/>
                  <a:pt x="646866" y="377771"/>
                  <a:pt x="654050" y="387350"/>
                </a:cubicBezTo>
                <a:cubicBezTo>
                  <a:pt x="659730" y="394923"/>
                  <a:pt x="661733" y="404723"/>
                  <a:pt x="666750" y="412750"/>
                </a:cubicBezTo>
                <a:cubicBezTo>
                  <a:pt x="672359" y="421725"/>
                  <a:pt x="679649" y="429538"/>
                  <a:pt x="685800" y="438150"/>
                </a:cubicBezTo>
                <a:cubicBezTo>
                  <a:pt x="690236" y="444360"/>
                  <a:pt x="694267" y="450850"/>
                  <a:pt x="698500" y="457200"/>
                </a:cubicBezTo>
                <a:cubicBezTo>
                  <a:pt x="752022" y="446496"/>
                  <a:pt x="709642" y="457868"/>
                  <a:pt x="755650" y="438150"/>
                </a:cubicBezTo>
                <a:cubicBezTo>
                  <a:pt x="761802" y="435513"/>
                  <a:pt x="774700" y="431800"/>
                  <a:pt x="774700" y="43180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762123" y="4122476"/>
            <a:ext cx="349250" cy="368300"/>
          </a:xfrm>
          <a:custGeom>
            <a:avLst/>
            <a:gdLst>
              <a:gd name="connsiteX0" fmla="*/ 152400 w 349250"/>
              <a:gd name="connsiteY0" fmla="*/ 0 h 368300"/>
              <a:gd name="connsiteX1" fmla="*/ 184150 w 349250"/>
              <a:gd name="connsiteY1" fmla="*/ 12700 h 368300"/>
              <a:gd name="connsiteX2" fmla="*/ 228600 w 349250"/>
              <a:gd name="connsiteY2" fmla="*/ 76200 h 368300"/>
              <a:gd name="connsiteX3" fmla="*/ 241300 w 349250"/>
              <a:gd name="connsiteY3" fmla="*/ 95250 h 368300"/>
              <a:gd name="connsiteX4" fmla="*/ 260350 w 349250"/>
              <a:gd name="connsiteY4" fmla="*/ 120650 h 368300"/>
              <a:gd name="connsiteX5" fmla="*/ 273050 w 349250"/>
              <a:gd name="connsiteY5" fmla="*/ 146050 h 368300"/>
              <a:gd name="connsiteX6" fmla="*/ 311150 w 349250"/>
              <a:gd name="connsiteY6" fmla="*/ 177800 h 368300"/>
              <a:gd name="connsiteX7" fmla="*/ 323850 w 349250"/>
              <a:gd name="connsiteY7" fmla="*/ 215900 h 368300"/>
              <a:gd name="connsiteX8" fmla="*/ 349250 w 349250"/>
              <a:gd name="connsiteY8" fmla="*/ 254000 h 368300"/>
              <a:gd name="connsiteX9" fmla="*/ 323850 w 349250"/>
              <a:gd name="connsiteY9" fmla="*/ 285750 h 368300"/>
              <a:gd name="connsiteX10" fmla="*/ 304800 w 349250"/>
              <a:gd name="connsiteY10" fmla="*/ 292100 h 368300"/>
              <a:gd name="connsiteX11" fmla="*/ 241300 w 349250"/>
              <a:gd name="connsiteY11" fmla="*/ 304800 h 368300"/>
              <a:gd name="connsiteX12" fmla="*/ 215900 w 349250"/>
              <a:gd name="connsiteY12" fmla="*/ 317500 h 368300"/>
              <a:gd name="connsiteX13" fmla="*/ 101600 w 349250"/>
              <a:gd name="connsiteY13" fmla="*/ 330200 h 368300"/>
              <a:gd name="connsiteX14" fmla="*/ 69850 w 349250"/>
              <a:gd name="connsiteY14" fmla="*/ 342900 h 368300"/>
              <a:gd name="connsiteX15" fmla="*/ 31750 w 349250"/>
              <a:gd name="connsiteY15" fmla="*/ 355600 h 368300"/>
              <a:gd name="connsiteX16" fmla="*/ 12700 w 349250"/>
              <a:gd name="connsiteY16" fmla="*/ 361950 h 368300"/>
              <a:gd name="connsiteX17" fmla="*/ 0 w 349250"/>
              <a:gd name="connsiteY17" fmla="*/ 368300 h 36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49250" h="368300">
                <a:moveTo>
                  <a:pt x="152400" y="0"/>
                </a:moveTo>
                <a:cubicBezTo>
                  <a:pt x="162983" y="4233"/>
                  <a:pt x="175152" y="5702"/>
                  <a:pt x="184150" y="12700"/>
                </a:cubicBezTo>
                <a:cubicBezTo>
                  <a:pt x="200561" y="25464"/>
                  <a:pt x="217784" y="58894"/>
                  <a:pt x="228600" y="76200"/>
                </a:cubicBezTo>
                <a:cubicBezTo>
                  <a:pt x="232645" y="82672"/>
                  <a:pt x="236864" y="89040"/>
                  <a:pt x="241300" y="95250"/>
                </a:cubicBezTo>
                <a:cubicBezTo>
                  <a:pt x="247451" y="103862"/>
                  <a:pt x="254741" y="111675"/>
                  <a:pt x="260350" y="120650"/>
                </a:cubicBezTo>
                <a:cubicBezTo>
                  <a:pt x="265367" y="128677"/>
                  <a:pt x="267548" y="138347"/>
                  <a:pt x="273050" y="146050"/>
                </a:cubicBezTo>
                <a:cubicBezTo>
                  <a:pt x="284162" y="161607"/>
                  <a:pt x="295960" y="167673"/>
                  <a:pt x="311150" y="177800"/>
                </a:cubicBezTo>
                <a:cubicBezTo>
                  <a:pt x="315383" y="190500"/>
                  <a:pt x="316424" y="204761"/>
                  <a:pt x="323850" y="215900"/>
                </a:cubicBezTo>
                <a:lnTo>
                  <a:pt x="349250" y="254000"/>
                </a:lnTo>
                <a:cubicBezTo>
                  <a:pt x="340783" y="264583"/>
                  <a:pt x="334140" y="276930"/>
                  <a:pt x="323850" y="285750"/>
                </a:cubicBezTo>
                <a:cubicBezTo>
                  <a:pt x="318768" y="290106"/>
                  <a:pt x="311334" y="290648"/>
                  <a:pt x="304800" y="292100"/>
                </a:cubicBezTo>
                <a:cubicBezTo>
                  <a:pt x="286843" y="296091"/>
                  <a:pt x="259702" y="297899"/>
                  <a:pt x="241300" y="304800"/>
                </a:cubicBezTo>
                <a:cubicBezTo>
                  <a:pt x="232437" y="308124"/>
                  <a:pt x="224601" y="313771"/>
                  <a:pt x="215900" y="317500"/>
                </a:cubicBezTo>
                <a:cubicBezTo>
                  <a:pt x="179620" y="333049"/>
                  <a:pt x="141931" y="327511"/>
                  <a:pt x="101600" y="330200"/>
                </a:cubicBezTo>
                <a:cubicBezTo>
                  <a:pt x="91017" y="334433"/>
                  <a:pt x="80562" y="339005"/>
                  <a:pt x="69850" y="342900"/>
                </a:cubicBezTo>
                <a:cubicBezTo>
                  <a:pt x="57269" y="347475"/>
                  <a:pt x="44450" y="351367"/>
                  <a:pt x="31750" y="355600"/>
                </a:cubicBezTo>
                <a:cubicBezTo>
                  <a:pt x="25400" y="357717"/>
                  <a:pt x="18687" y="358957"/>
                  <a:pt x="12700" y="361950"/>
                </a:cubicBezTo>
                <a:lnTo>
                  <a:pt x="0" y="3683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870199" y="3796688"/>
            <a:ext cx="330200" cy="298450"/>
          </a:xfrm>
          <a:custGeom>
            <a:avLst/>
            <a:gdLst>
              <a:gd name="connsiteX0" fmla="*/ 247650 w 330200"/>
              <a:gd name="connsiteY0" fmla="*/ 0 h 298450"/>
              <a:gd name="connsiteX1" fmla="*/ 266700 w 330200"/>
              <a:gd name="connsiteY1" fmla="*/ 50800 h 298450"/>
              <a:gd name="connsiteX2" fmla="*/ 273050 w 330200"/>
              <a:gd name="connsiteY2" fmla="*/ 76200 h 298450"/>
              <a:gd name="connsiteX3" fmla="*/ 298450 w 330200"/>
              <a:gd name="connsiteY3" fmla="*/ 120650 h 298450"/>
              <a:gd name="connsiteX4" fmla="*/ 304800 w 330200"/>
              <a:gd name="connsiteY4" fmla="*/ 139700 h 298450"/>
              <a:gd name="connsiteX5" fmla="*/ 317500 w 330200"/>
              <a:gd name="connsiteY5" fmla="*/ 165100 h 298450"/>
              <a:gd name="connsiteX6" fmla="*/ 330200 w 330200"/>
              <a:gd name="connsiteY6" fmla="*/ 203200 h 298450"/>
              <a:gd name="connsiteX7" fmla="*/ 311150 w 330200"/>
              <a:gd name="connsiteY7" fmla="*/ 273050 h 298450"/>
              <a:gd name="connsiteX8" fmla="*/ 31750 w 330200"/>
              <a:gd name="connsiteY8" fmla="*/ 279400 h 298450"/>
              <a:gd name="connsiteX9" fmla="*/ 12700 w 330200"/>
              <a:gd name="connsiteY9" fmla="*/ 292100 h 298450"/>
              <a:gd name="connsiteX10" fmla="*/ 0 w 330200"/>
              <a:gd name="connsiteY10" fmla="*/ 29845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30200" h="298450">
                <a:moveTo>
                  <a:pt x="247650" y="0"/>
                </a:moveTo>
                <a:cubicBezTo>
                  <a:pt x="254360" y="16775"/>
                  <a:pt x="261723" y="33380"/>
                  <a:pt x="266700" y="50800"/>
                </a:cubicBezTo>
                <a:cubicBezTo>
                  <a:pt x="269098" y="59191"/>
                  <a:pt x="269986" y="68028"/>
                  <a:pt x="273050" y="76200"/>
                </a:cubicBezTo>
                <a:cubicBezTo>
                  <a:pt x="289749" y="120730"/>
                  <a:pt x="280027" y="83804"/>
                  <a:pt x="298450" y="120650"/>
                </a:cubicBezTo>
                <a:cubicBezTo>
                  <a:pt x="301443" y="126637"/>
                  <a:pt x="302163" y="133548"/>
                  <a:pt x="304800" y="139700"/>
                </a:cubicBezTo>
                <a:cubicBezTo>
                  <a:pt x="308529" y="148401"/>
                  <a:pt x="313984" y="156311"/>
                  <a:pt x="317500" y="165100"/>
                </a:cubicBezTo>
                <a:cubicBezTo>
                  <a:pt x="322472" y="177529"/>
                  <a:pt x="330200" y="203200"/>
                  <a:pt x="330200" y="203200"/>
                </a:cubicBezTo>
                <a:cubicBezTo>
                  <a:pt x="323850" y="226483"/>
                  <a:pt x="334534" y="267080"/>
                  <a:pt x="311150" y="273050"/>
                </a:cubicBezTo>
                <a:cubicBezTo>
                  <a:pt x="220888" y="296096"/>
                  <a:pt x="124718" y="273466"/>
                  <a:pt x="31750" y="279400"/>
                </a:cubicBezTo>
                <a:cubicBezTo>
                  <a:pt x="24134" y="279886"/>
                  <a:pt x="19244" y="288173"/>
                  <a:pt x="12700" y="292100"/>
                </a:cubicBezTo>
                <a:cubicBezTo>
                  <a:pt x="8641" y="294535"/>
                  <a:pt x="4233" y="296333"/>
                  <a:pt x="0" y="29845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3530602" y="2981574"/>
            <a:ext cx="273050" cy="469900"/>
          </a:xfrm>
          <a:custGeom>
            <a:avLst/>
            <a:gdLst>
              <a:gd name="connsiteX0" fmla="*/ 95250 w 273050"/>
              <a:gd name="connsiteY0" fmla="*/ 0 h 469900"/>
              <a:gd name="connsiteX1" fmla="*/ 127000 w 273050"/>
              <a:gd name="connsiteY1" fmla="*/ 25400 h 469900"/>
              <a:gd name="connsiteX2" fmla="*/ 133350 w 273050"/>
              <a:gd name="connsiteY2" fmla="*/ 44450 h 469900"/>
              <a:gd name="connsiteX3" fmla="*/ 146050 w 273050"/>
              <a:gd name="connsiteY3" fmla="*/ 69850 h 469900"/>
              <a:gd name="connsiteX4" fmla="*/ 158750 w 273050"/>
              <a:gd name="connsiteY4" fmla="*/ 101600 h 469900"/>
              <a:gd name="connsiteX5" fmla="*/ 165100 w 273050"/>
              <a:gd name="connsiteY5" fmla="*/ 120650 h 469900"/>
              <a:gd name="connsiteX6" fmla="*/ 184150 w 273050"/>
              <a:gd name="connsiteY6" fmla="*/ 152400 h 469900"/>
              <a:gd name="connsiteX7" fmla="*/ 215900 w 273050"/>
              <a:gd name="connsiteY7" fmla="*/ 215900 h 469900"/>
              <a:gd name="connsiteX8" fmla="*/ 241300 w 273050"/>
              <a:gd name="connsiteY8" fmla="*/ 260350 h 469900"/>
              <a:gd name="connsiteX9" fmla="*/ 254000 w 273050"/>
              <a:gd name="connsiteY9" fmla="*/ 279400 h 469900"/>
              <a:gd name="connsiteX10" fmla="*/ 266700 w 273050"/>
              <a:gd name="connsiteY10" fmla="*/ 317500 h 469900"/>
              <a:gd name="connsiteX11" fmla="*/ 273050 w 273050"/>
              <a:gd name="connsiteY11" fmla="*/ 336550 h 469900"/>
              <a:gd name="connsiteX12" fmla="*/ 228600 w 273050"/>
              <a:gd name="connsiteY12" fmla="*/ 355600 h 469900"/>
              <a:gd name="connsiteX13" fmla="*/ 203200 w 273050"/>
              <a:gd name="connsiteY13" fmla="*/ 368300 h 469900"/>
              <a:gd name="connsiteX14" fmla="*/ 184150 w 273050"/>
              <a:gd name="connsiteY14" fmla="*/ 381000 h 469900"/>
              <a:gd name="connsiteX15" fmla="*/ 158750 w 273050"/>
              <a:gd name="connsiteY15" fmla="*/ 387350 h 469900"/>
              <a:gd name="connsiteX16" fmla="*/ 114300 w 273050"/>
              <a:gd name="connsiteY16" fmla="*/ 425450 h 469900"/>
              <a:gd name="connsiteX17" fmla="*/ 82550 w 273050"/>
              <a:gd name="connsiteY17" fmla="*/ 431800 h 469900"/>
              <a:gd name="connsiteX18" fmla="*/ 50800 w 273050"/>
              <a:gd name="connsiteY18" fmla="*/ 450850 h 469900"/>
              <a:gd name="connsiteX19" fmla="*/ 12700 w 273050"/>
              <a:gd name="connsiteY19" fmla="*/ 463550 h 469900"/>
              <a:gd name="connsiteX20" fmla="*/ 0 w 273050"/>
              <a:gd name="connsiteY20" fmla="*/ 469900 h 46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73050" h="469900">
                <a:moveTo>
                  <a:pt x="95250" y="0"/>
                </a:moveTo>
                <a:cubicBezTo>
                  <a:pt x="105833" y="8467"/>
                  <a:pt x="118180" y="15110"/>
                  <a:pt x="127000" y="25400"/>
                </a:cubicBezTo>
                <a:cubicBezTo>
                  <a:pt x="131356" y="30482"/>
                  <a:pt x="130713" y="38298"/>
                  <a:pt x="133350" y="44450"/>
                </a:cubicBezTo>
                <a:cubicBezTo>
                  <a:pt x="137079" y="53151"/>
                  <a:pt x="142205" y="61200"/>
                  <a:pt x="146050" y="69850"/>
                </a:cubicBezTo>
                <a:cubicBezTo>
                  <a:pt x="150679" y="80266"/>
                  <a:pt x="154748" y="90927"/>
                  <a:pt x="158750" y="101600"/>
                </a:cubicBezTo>
                <a:cubicBezTo>
                  <a:pt x="161100" y="107867"/>
                  <a:pt x="162107" y="114663"/>
                  <a:pt x="165100" y="120650"/>
                </a:cubicBezTo>
                <a:cubicBezTo>
                  <a:pt x="170620" y="131689"/>
                  <a:pt x="179043" y="141164"/>
                  <a:pt x="184150" y="152400"/>
                </a:cubicBezTo>
                <a:cubicBezTo>
                  <a:pt x="219098" y="229286"/>
                  <a:pt x="173875" y="157065"/>
                  <a:pt x="215900" y="215900"/>
                </a:cubicBezTo>
                <a:cubicBezTo>
                  <a:pt x="238001" y="246842"/>
                  <a:pt x="220039" y="223144"/>
                  <a:pt x="241300" y="260350"/>
                </a:cubicBezTo>
                <a:cubicBezTo>
                  <a:pt x="245086" y="266976"/>
                  <a:pt x="250900" y="272426"/>
                  <a:pt x="254000" y="279400"/>
                </a:cubicBezTo>
                <a:cubicBezTo>
                  <a:pt x="259437" y="291633"/>
                  <a:pt x="262467" y="304800"/>
                  <a:pt x="266700" y="317500"/>
                </a:cubicBezTo>
                <a:lnTo>
                  <a:pt x="273050" y="336550"/>
                </a:lnTo>
                <a:cubicBezTo>
                  <a:pt x="188809" y="378671"/>
                  <a:pt x="294004" y="327570"/>
                  <a:pt x="228600" y="355600"/>
                </a:cubicBezTo>
                <a:cubicBezTo>
                  <a:pt x="219899" y="359329"/>
                  <a:pt x="211419" y="363604"/>
                  <a:pt x="203200" y="368300"/>
                </a:cubicBezTo>
                <a:cubicBezTo>
                  <a:pt x="196574" y="372086"/>
                  <a:pt x="191165" y="377994"/>
                  <a:pt x="184150" y="381000"/>
                </a:cubicBezTo>
                <a:cubicBezTo>
                  <a:pt x="176128" y="384438"/>
                  <a:pt x="167217" y="385233"/>
                  <a:pt x="158750" y="387350"/>
                </a:cubicBezTo>
                <a:cubicBezTo>
                  <a:pt x="147423" y="398677"/>
                  <a:pt x="128963" y="418933"/>
                  <a:pt x="114300" y="425450"/>
                </a:cubicBezTo>
                <a:cubicBezTo>
                  <a:pt x="104437" y="429833"/>
                  <a:pt x="93133" y="429683"/>
                  <a:pt x="82550" y="431800"/>
                </a:cubicBezTo>
                <a:cubicBezTo>
                  <a:pt x="71967" y="438150"/>
                  <a:pt x="62036" y="445743"/>
                  <a:pt x="50800" y="450850"/>
                </a:cubicBezTo>
                <a:cubicBezTo>
                  <a:pt x="38613" y="456390"/>
                  <a:pt x="24674" y="457563"/>
                  <a:pt x="12700" y="463550"/>
                </a:cubicBezTo>
                <a:lnTo>
                  <a:pt x="0" y="46990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1354873"/>
            <a:ext cx="4572000" cy="2848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219200"/>
            <a:ext cx="1099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1000 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80237" y="5029200"/>
            <a:ext cx="946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300 K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53000" y="4572000"/>
            <a:ext cx="350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Ratio of heat flux to blackbody value for graphene as a function of distance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baseline="-25000" dirty="0" err="1" smtClean="0">
                <a:latin typeface="Times New Roman" pitchFamily="18" charset="0"/>
                <a:cs typeface="Times New Roman" pitchFamily="18" charset="0"/>
              </a:rPr>
              <a:t>zBB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= 56244 W/m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From PRB 96, 155437 (2017), J.-H. Jiang and J.-S. Wang.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5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 surfaces and tip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114800"/>
            <a:ext cx="3219758" cy="10699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0" y="3119735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: dot and surface.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3340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: cubic lattice parallel plate geometry.   From Z.-Q. Zhang, etc. arXiv:1801.07946 and 1803.01479.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838200" y="33528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4648200" y="5486400"/>
            <a:ext cx="457200" cy="76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38" y="3733800"/>
            <a:ext cx="4244762" cy="2965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590" y="1195333"/>
            <a:ext cx="4097660" cy="29194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97513"/>
            <a:ext cx="3906588" cy="200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3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Current-carrying graphene sheets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828800"/>
            <a:ext cx="6552014" cy="220980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313364"/>
              </p:ext>
            </p:extLst>
          </p:nvPr>
        </p:nvGraphicFramePr>
        <p:xfrm>
          <a:off x="2116138" y="4398963"/>
          <a:ext cx="5011737" cy="196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46" name="Equation" r:id="rId4" imgW="1815840" imgH="711000" progId="Equation.DSMT4">
                  <p:embed/>
                </p:oleObj>
              </mc:Choice>
              <mc:Fallback>
                <p:oleObj name="Equation" r:id="rId4" imgW="18158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6138" y="4398963"/>
                        <a:ext cx="5011737" cy="1962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6704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Current-induced heat transfer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1255193"/>
            <a:ext cx="3793680" cy="2667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808" y="2837382"/>
            <a:ext cx="5005564" cy="35189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4080808"/>
            <a:ext cx="3124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: Double-layer graphene.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=300K, varying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at distance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10 nm, chemical potential at 0.1 eV.</a:t>
            </a: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From Peng &amp; Wang, arXiv:1805.09493.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417638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=300 K. (a) and (c) infinite system (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fluctuational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electrodynamics), (b) and (d) 4×4 cell finite system with four leads (NEGF).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Up Arrow 1"/>
          <p:cNvSpPr/>
          <p:nvPr/>
        </p:nvSpPr>
        <p:spPr>
          <a:xfrm flipH="1">
            <a:off x="807719" y="4191000"/>
            <a:ext cx="45719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own Arrow 2"/>
          <p:cNvSpPr/>
          <p:nvPr/>
        </p:nvSpPr>
        <p:spPr>
          <a:xfrm>
            <a:off x="4572000" y="1524000"/>
            <a:ext cx="45719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5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Open system, Brownian motion, </a:t>
            </a:r>
            <a:r>
              <a:rPr lang="en-US" dirty="0" err="1" smtClean="0"/>
              <a:t>Langevin</a:t>
            </a:r>
            <a:r>
              <a:rPr lang="en-US" dirty="0" smtClean="0"/>
              <a:t> equations, NEGF</a:t>
            </a:r>
          </a:p>
          <a:p>
            <a:endParaRPr lang="en-US" dirty="0" smtClean="0"/>
          </a:p>
          <a:p>
            <a:r>
              <a:rPr lang="en-US" dirty="0" smtClean="0"/>
              <a:t>A microscopic theory for near-field radiation is proposed.</a:t>
            </a:r>
            <a:endParaRPr lang="en-US" i="1" dirty="0" smtClean="0"/>
          </a:p>
          <a:p>
            <a:endParaRPr lang="en-US" i="1" dirty="0" smtClean="0"/>
          </a:p>
          <a:p>
            <a:r>
              <a:rPr lang="en-US" dirty="0" smtClean="0"/>
              <a:t>1D two-dot model, 3D cubic results, and current-carrying graphene reported</a:t>
            </a:r>
          </a:p>
          <a:p>
            <a:endParaRPr lang="en-US" dirty="0"/>
          </a:p>
          <a:p>
            <a:r>
              <a:rPr lang="en-US" dirty="0" err="1" smtClean="0"/>
              <a:t>Rytov’s</a:t>
            </a:r>
            <a:r>
              <a:rPr lang="en-US" dirty="0" smtClean="0"/>
              <a:t> theory need to be revised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467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Students: </a:t>
            </a:r>
            <a:r>
              <a:rPr lang="en-US" dirty="0" err="1" smtClean="0"/>
              <a:t>Jiebin</a:t>
            </a:r>
            <a:r>
              <a:rPr lang="en-US" dirty="0" smtClean="0"/>
              <a:t>, Han Hoe, </a:t>
            </a:r>
            <a:r>
              <a:rPr lang="en-US" dirty="0" err="1" smtClean="0"/>
              <a:t>Jia</a:t>
            </a:r>
            <a:r>
              <a:rPr lang="en-US" dirty="0" smtClean="0"/>
              <a:t>-Hui, </a:t>
            </a:r>
            <a:r>
              <a:rPr lang="en-US" dirty="0" err="1" smtClean="0"/>
              <a:t>Zuquan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Collaborators, </a:t>
            </a:r>
            <a:r>
              <a:rPr lang="en-US" dirty="0" err="1" smtClean="0"/>
              <a:t>Jingtao</a:t>
            </a:r>
            <a:r>
              <a:rPr lang="en-US" dirty="0" smtClean="0"/>
              <a:t> </a:t>
            </a:r>
            <a:r>
              <a:rPr lang="en-US" dirty="0" err="1" smtClean="0"/>
              <a:t>Lü</a:t>
            </a:r>
            <a:r>
              <a:rPr lang="en-US" dirty="0" smtClean="0"/>
              <a:t>, </a:t>
            </a:r>
            <a:r>
              <a:rPr lang="en-US" dirty="0" err="1" smtClean="0"/>
              <a:t>Gaomin</a:t>
            </a:r>
            <a:r>
              <a:rPr lang="en-US" dirty="0" smtClean="0"/>
              <a:t> Tang, …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MOE tier 2 and FRC grants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75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dirty="0" err="1" smtClean="0"/>
              <a:t>Langevin</a:t>
            </a:r>
            <a:r>
              <a:rPr lang="en-US" altLang="en-US" dirty="0" smtClean="0"/>
              <a:t> theory of Brownian motion (1908)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16608"/>
            <a:ext cx="2493264" cy="32125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5257800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Langevin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1872-1946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3213813"/>
              </p:ext>
            </p:extLst>
          </p:nvPr>
        </p:nvGraphicFramePr>
        <p:xfrm>
          <a:off x="3943350" y="1806575"/>
          <a:ext cx="2235200" cy="390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99" name="Equation" r:id="rId5" imgW="1257120" imgH="2197080" progId="Equation.DSMT4">
                  <p:embed/>
                </p:oleObj>
              </mc:Choice>
              <mc:Fallback>
                <p:oleObj name="Equation" r:id="rId5" imgW="1257120" imgH="2197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43350" y="1806575"/>
                        <a:ext cx="2235200" cy="3908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6019800" y="3663696"/>
            <a:ext cx="457200" cy="222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37984"/>
              </p:ext>
            </p:extLst>
          </p:nvPr>
        </p:nvGraphicFramePr>
        <p:xfrm>
          <a:off x="6781800" y="2895600"/>
          <a:ext cx="1922272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00" name="Equation" r:id="rId7" imgW="1091880" imgH="952200" progId="Equation.DSMT4">
                  <p:embed/>
                </p:oleObj>
              </mc:Choice>
              <mc:Fallback>
                <p:oleObj name="Equation" r:id="rId7" imgW="1091880" imgH="952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81800" y="2895600"/>
                        <a:ext cx="1922272" cy="167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26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Generalized </a:t>
            </a:r>
            <a:r>
              <a:rPr lang="en-US" altLang="en-US" dirty="0" err="1" smtClean="0"/>
              <a:t>Langevin</a:t>
            </a:r>
            <a:endParaRPr lang="en-US" altLang="en-US" dirty="0" smtClean="0"/>
          </a:p>
        </p:txBody>
      </p:sp>
      <p:graphicFrame>
        <p:nvGraphicFramePr>
          <p:cNvPr id="5122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1600200" y="1787525"/>
          <a:ext cx="5105400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2" name="Equation" r:id="rId4" imgW="1828800" imgH="457200" progId="Equation.DSMT4">
                  <p:embed/>
                </p:oleObj>
              </mc:Choice>
              <mc:Fallback>
                <p:oleObj name="Equation" r:id="rId4" imgW="1828800" imgH="457200" progId="Equation.DSMT4">
                  <p:embed/>
                  <p:pic>
                    <p:nvPicPr>
                      <p:cNvPr id="512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787525"/>
                        <a:ext cx="5105400" cy="1276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1616075" y="3521075"/>
          <a:ext cx="4387850" cy="156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3" name="Equation" r:id="rId6" imgW="1498320" imgH="533160" progId="Equation.DSMT4">
                  <p:embed/>
                </p:oleObj>
              </mc:Choice>
              <mc:Fallback>
                <p:oleObj name="Equation" r:id="rId6" imgW="1498320" imgH="533160" progId="Equation.DSMT4">
                  <p:embed/>
                  <p:pic>
                    <p:nvPicPr>
                      <p:cNvPr id="512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075" y="3521075"/>
                        <a:ext cx="4387850" cy="156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1600200" y="5562600"/>
            <a:ext cx="3124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n-US">
                <a:cs typeface="Arial" panose="020B0604020202020204" pitchFamily="34" charset="0"/>
              </a:rPr>
              <a:t>Σ</a:t>
            </a:r>
            <a:r>
              <a:rPr lang="en-US" altLang="en-US">
                <a:cs typeface="Arial" panose="020B0604020202020204" pitchFamily="34" charset="0"/>
              </a:rPr>
              <a:t> is known as self-energy</a:t>
            </a:r>
            <a:endParaRPr lang="el-GR" altLang="en-US"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495800" y="5486400"/>
          <a:ext cx="1544996" cy="622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4" name="Equation" r:id="rId8" imgW="977760" imgH="393480" progId="Equation.DSMT4">
                  <p:embed/>
                </p:oleObj>
              </mc:Choice>
              <mc:Fallback>
                <p:oleObj name="Equation" r:id="rId8" imgW="977760" imgH="393480" progId="Equation.DSMT4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495800" y="5486400"/>
                        <a:ext cx="1544996" cy="6220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805853"/>
              </p:ext>
            </p:extLst>
          </p:nvPr>
        </p:nvGraphicFramePr>
        <p:xfrm>
          <a:off x="6934241" y="3429000"/>
          <a:ext cx="1371518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55" name="Equation" r:id="rId10" imgW="622080" imgH="241200" progId="Equation.DSMT4">
                  <p:embed/>
                </p:oleObj>
              </mc:Choice>
              <mc:Fallback>
                <p:oleObj name="Equation" r:id="rId10" imgW="6220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4241" y="3429000"/>
                        <a:ext cx="1371518" cy="531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19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noise with </a:t>
            </a:r>
            <a:r>
              <a:rPr lang="en-US" dirty="0" err="1"/>
              <a:t>L</a:t>
            </a:r>
            <a:r>
              <a:rPr lang="en-US" dirty="0" err="1" smtClean="0"/>
              <a:t>angevin</a:t>
            </a:r>
            <a:r>
              <a:rPr lang="en-US" dirty="0" smtClean="0"/>
              <a:t> dynamics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thermal transport, </a:t>
            </a:r>
            <a:r>
              <a:rPr lang="en-US" dirty="0" err="1" smtClean="0"/>
              <a:t>Dhar</a:t>
            </a:r>
            <a:r>
              <a:rPr lang="en-US" dirty="0" smtClean="0"/>
              <a:t> &amp; Roy, J Stat </a:t>
            </a:r>
            <a:r>
              <a:rPr lang="en-US" dirty="0" err="1" smtClean="0"/>
              <a:t>Phys</a:t>
            </a:r>
            <a:r>
              <a:rPr lang="en-US" dirty="0" smtClean="0"/>
              <a:t> (2006); JSW, PRL 99, </a:t>
            </a:r>
            <a:r>
              <a:rPr lang="en-US" dirty="0"/>
              <a:t>160601 (2007). </a:t>
            </a:r>
            <a:endParaRPr lang="en-US" dirty="0" smtClean="0"/>
          </a:p>
          <a:p>
            <a:r>
              <a:rPr lang="en-US" dirty="0" smtClean="0"/>
              <a:t>Thermostat to solids, </a:t>
            </a:r>
            <a:r>
              <a:rPr lang="en-US" dirty="0" err="1" smtClean="0"/>
              <a:t>Ceriotti</a:t>
            </a:r>
            <a:r>
              <a:rPr lang="en-US" dirty="0" smtClean="0"/>
              <a:t>, </a:t>
            </a:r>
            <a:r>
              <a:rPr lang="en-US" dirty="0" err="1" smtClean="0"/>
              <a:t>Bussi</a:t>
            </a:r>
            <a:r>
              <a:rPr lang="en-US" dirty="0" smtClean="0"/>
              <a:t>, </a:t>
            </a:r>
            <a:r>
              <a:rPr lang="en-US" dirty="0" err="1" smtClean="0"/>
              <a:t>Parinello</a:t>
            </a:r>
            <a:r>
              <a:rPr lang="en-US" dirty="0" smtClean="0"/>
              <a:t>, PRL 103, 030603 (2009); </a:t>
            </a:r>
            <a:r>
              <a:rPr lang="en-US" dirty="0" err="1" smtClean="0"/>
              <a:t>Dammak</a:t>
            </a:r>
            <a:r>
              <a:rPr lang="en-US" dirty="0" smtClean="0"/>
              <a:t>, </a:t>
            </a:r>
            <a:r>
              <a:rPr lang="en-US" dirty="0" err="1" smtClean="0"/>
              <a:t>Chalopin</a:t>
            </a:r>
            <a:r>
              <a:rPr lang="en-US" dirty="0" smtClean="0"/>
              <a:t>, </a:t>
            </a:r>
            <a:r>
              <a:rPr lang="en-US" dirty="0" err="1" smtClean="0"/>
              <a:t>Laroche</a:t>
            </a:r>
            <a:r>
              <a:rPr lang="en-US" dirty="0" smtClean="0"/>
              <a:t>, </a:t>
            </a:r>
            <a:r>
              <a:rPr lang="en-US" dirty="0" err="1" smtClean="0"/>
              <a:t>Mayoun</a:t>
            </a:r>
            <a:r>
              <a:rPr lang="en-US" dirty="0" smtClean="0"/>
              <a:t>, </a:t>
            </a:r>
            <a:r>
              <a:rPr lang="en-US" dirty="0" err="1" smtClean="0"/>
              <a:t>Greffet</a:t>
            </a:r>
            <a:r>
              <a:rPr lang="en-US" dirty="0" smtClean="0"/>
              <a:t>, PRL 103, 190601 (2009).</a:t>
            </a:r>
          </a:p>
          <a:p>
            <a:r>
              <a:rPr lang="en-US" dirty="0" smtClean="0"/>
              <a:t>Kantorovich, et al, PRB 78, 094303 (2008); 94, 184305 (2016).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1153-6649-4551-B5D2-CF9E4672F1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6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Black-body radiation and near-field effect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FE619-26F0-4836-B2D3-67EC607CAE7F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7318"/>
            <a:ext cx="4970352" cy="3837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771176" y="2000816"/>
            <a:ext cx="3512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Stefan-Boltzmann law: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/>
          </p:nvPr>
        </p:nvGraphicFramePr>
        <p:xfrm>
          <a:off x="4879812" y="2634504"/>
          <a:ext cx="1413338" cy="5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99" name="Equation" r:id="rId5" imgW="647640" imgH="253800" progId="Equation.DSMT4">
                  <p:embed/>
                </p:oleObj>
              </mc:Choice>
              <mc:Fallback>
                <p:oleObj name="Equation" r:id="rId5" imgW="647640" imgH="25380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79812" y="2634504"/>
                        <a:ext cx="1413338" cy="554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39158" y="3581134"/>
            <a:ext cx="543701" cy="1367073"/>
          </a:xfrm>
          <a:prstGeom prst="rect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114848" y="3581134"/>
            <a:ext cx="543701" cy="1367073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79812" y="5196689"/>
            <a:ext cx="3404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if closer than wavelength </a:t>
            </a:r>
            <a:r>
              <a:rPr lang="en-US" dirty="0" smtClean="0">
                <a:sym typeface="Symbol" panose="05050102010706020507" pitchFamily="18" charset="2"/>
              </a:rPr>
              <a:t>?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6707165" y="3996596"/>
            <a:ext cx="283376" cy="18107"/>
          </a:xfrm>
          <a:prstGeom prst="straightConnector1">
            <a:avLst/>
          </a:prstGeom>
          <a:ln>
            <a:solidFill>
              <a:srgbClr val="F17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714711" y="4230475"/>
            <a:ext cx="283376" cy="18107"/>
          </a:xfrm>
          <a:prstGeom prst="straightConnector1">
            <a:avLst/>
          </a:prstGeom>
          <a:ln>
            <a:solidFill>
              <a:srgbClr val="F17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6723764" y="4447757"/>
            <a:ext cx="283376" cy="18107"/>
          </a:xfrm>
          <a:prstGeom prst="straightConnector1">
            <a:avLst/>
          </a:prstGeom>
          <a:ln>
            <a:solidFill>
              <a:srgbClr val="F17D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426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Near-field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Rytov</a:t>
            </a:r>
            <a:r>
              <a:rPr lang="en-US" dirty="0" smtClean="0"/>
              <a:t> </a:t>
            </a:r>
            <a:r>
              <a:rPr lang="en-US" dirty="0" err="1" smtClean="0"/>
              <a:t>fluctuational</a:t>
            </a:r>
            <a:r>
              <a:rPr lang="en-US" dirty="0" smtClean="0"/>
              <a:t> electrodynamics (1953)</a:t>
            </a:r>
          </a:p>
          <a:p>
            <a:endParaRPr lang="en-US" dirty="0" smtClean="0"/>
          </a:p>
          <a:p>
            <a:r>
              <a:rPr lang="en-US" dirty="0" smtClean="0"/>
              <a:t>Polder &amp; van Hove (</a:t>
            </a:r>
            <a:r>
              <a:rPr lang="en-US" dirty="0" err="1" smtClean="0"/>
              <a:t>PvH</a:t>
            </a:r>
            <a:r>
              <a:rPr lang="en-US" dirty="0" smtClean="0"/>
              <a:t>) theory (1971)</a:t>
            </a:r>
          </a:p>
          <a:p>
            <a:endParaRPr lang="en-US" dirty="0"/>
          </a:p>
          <a:p>
            <a:r>
              <a:rPr lang="en-US" dirty="0" smtClean="0"/>
              <a:t>Phonon tunneling/phonon </a:t>
            </a:r>
            <a:r>
              <a:rPr lang="en-US" dirty="0" err="1" smtClean="0"/>
              <a:t>polaritons</a:t>
            </a:r>
            <a:r>
              <a:rPr lang="en-US" dirty="0" smtClean="0"/>
              <a:t> (Mahan 2011, </a:t>
            </a:r>
            <a:r>
              <a:rPr lang="en-US" dirty="0" err="1" smtClean="0"/>
              <a:t>Xiong</a:t>
            </a:r>
            <a:r>
              <a:rPr lang="en-US" dirty="0" smtClean="0"/>
              <a:t> at al 2014, </a:t>
            </a:r>
            <a:r>
              <a:rPr lang="en-US" dirty="0" err="1" smtClean="0"/>
              <a:t>Chiloyan</a:t>
            </a:r>
            <a:r>
              <a:rPr lang="en-US" dirty="0" smtClean="0"/>
              <a:t> et al 2015, …)</a:t>
            </a:r>
          </a:p>
          <a:p>
            <a:endParaRPr lang="en-US" dirty="0"/>
          </a:p>
          <a:p>
            <a:r>
              <a:rPr lang="en-US" dirty="0" smtClean="0"/>
              <a:t>Other mechanism?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34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99" y="1141665"/>
            <a:ext cx="3729367" cy="41455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2" y="5323431"/>
            <a:ext cx="27250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err="1" smtClean="0"/>
              <a:t>Ottens</a:t>
            </a:r>
            <a:r>
              <a:rPr lang="en-US" sz="1800" dirty="0" smtClean="0"/>
              <a:t>, et al, PRL 107, 014301 (2011). </a:t>
            </a:r>
            <a:endParaRPr lang="en-US" sz="1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203" y="1124310"/>
            <a:ext cx="2844928" cy="21135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8383" y="2334176"/>
            <a:ext cx="3582578" cy="27628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0414" y="5285159"/>
            <a:ext cx="4399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Kim, et al, Nature 528, 387 (2015).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830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recent experiment that does not agree with theory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832C5-B942-46A7-8625-17731B336533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825" y="1917625"/>
            <a:ext cx="2861775" cy="280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0872" y="1828800"/>
            <a:ext cx="4088728" cy="289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5029200"/>
            <a:ext cx="6934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Heat transport between a Au tip and surface is measured, obtain much larger values than conventional theory predicts. Nature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Comm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2017,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Kloppstech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et al.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53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Nonequilibrium Green’s Function Method in Thermal Transport&amp;quot;&quot;/&gt;&lt;property id=&quot;20307&quot; value=&quot;256&quot;/&gt;&lt;/object&gt;&lt;object type=&quot;3&quot; unique_id=&quot;10026&quot;&gt;&lt;property id=&quot;20148&quot; value=&quot;5&quot;/&gt;&lt;property id=&quot;20300&quot; value=&quot;Slide 2&quot;/&gt;&lt;property id=&quot;20307&quot; value=&quot;257&quot;/&gt;&lt;/object&gt;&lt;object type=&quot;3&quot; unique_id=&quot;10035&quot;&gt;&lt;property id=&quot;20148&quot; value=&quot;5&quot;/&gt;&lt;property id=&quot;20300&quot; value=&quot;Slide 3 - &amp;quot;References&amp;quot;&quot;/&gt;&lt;property id=&quot;20307&quot; value=&quot;259&quot;/&gt;&lt;/object&gt;&lt;object type=&quot;3&quot; unique_id=&quot;10036&quot;&gt;&lt;property id=&quot;20148&quot; value=&quot;5&quot;/&gt;&lt;property id=&quot;20300&quot; value=&quot;Slide 5 - &amp;quot;A Brief History of NEGF&amp;quot;&quot;/&gt;&lt;property id=&quot;20307&quot; value=&quot;258&quot;/&gt;&lt;/object&gt;&lt;object type=&quot;3&quot; unique_id=&quot;10061&quot;&gt;&lt;property id=&quot;20148&quot; value=&quot;5&quot;/&gt;&lt;property id=&quot;20300&quot; value=&quot;Slide 7 - &amp;quot;Harmonic Oscillator&amp;quot;&quot;/&gt;&lt;property id=&quot;20307&quot; value=&quot;260&quot;/&gt;&lt;/object&gt;&lt;object type=&quot;3&quot; unique_id=&quot;10069&quot;&gt;&lt;property id=&quot;20148&quot; value=&quot;5&quot;/&gt;&lt;property id=&quot;20300&quot; value=&quot;Slide 6 - &amp;quot;Equilibrium Green’s functions using a harmonic oscillator as an example&amp;quot;&quot;/&gt;&lt;property id=&quot;20307&quot; value=&quot;261&quot;/&gt;&lt;/object&gt;&lt;object type=&quot;3&quot; unique_id=&quot;10110&quot;&gt;&lt;property id=&quot;20148&quot; value=&quot;5&quot;/&gt;&lt;property id=&quot;20300&quot; value=&quot;Slide 8 - &amp;quot;Eigenstates, Quantum Mech/Stat Mech&amp;quot;&quot;/&gt;&lt;property id=&quot;20307&quot; value=&quot;262&quot;/&gt;&lt;/object&gt;&lt;object type=&quot;3&quot; unique_id=&quot;10111&quot;&gt;&lt;property id=&quot;20148&quot; value=&quot;5&quot;/&gt;&lt;property id=&quot;20300&quot; value=&quot;Slide 9 - &amp;quot;Heisenberg Operator/Equation&amp;quot;&quot;/&gt;&lt;property id=&quot;20307&quot; value=&quot;263&quot;/&gt;&lt;/object&gt;&lt;object type=&quot;3&quot; unique_id=&quot;10152&quot;&gt;&lt;property id=&quot;20148&quot; value=&quot;5&quot;/&gt;&lt;property id=&quot;20300&quot; value=&quot;Slide 10 - &amp;quot;Defining &amp;gt;, &amp;lt;, t,    Green’s Functions&amp;quot;&quot;/&gt;&lt;property id=&quot;20307&quot; value=&quot;264&quot;/&gt;&lt;/object&gt;&lt;object type=&quot;3&quot; unique_id=&quot;10153&quot;&gt;&lt;property id=&quot;20148&quot; value=&quot;5&quot;/&gt;&lt;property id=&quot;20300&quot; value=&quot;Slide 11&quot;/&gt;&lt;property id=&quot;20307&quot; value=&quot;265&quot;/&gt;&lt;/object&gt;&lt;object type=&quot;3&quot; unique_id=&quot;10190&quot;&gt;&lt;property id=&quot;20148&quot; value=&quot;5&quot;/&gt;&lt;property id=&quot;20300&quot; value=&quot;Slide 12 - &amp;quot;Retarded and Advanced Green’s functions&amp;quot;&quot;/&gt;&lt;property id=&quot;20307&quot; value=&quot;266&quot;/&gt;&lt;/object&gt;&lt;object type=&quot;3&quot; unique_id=&quot;10243&quot;&gt;&lt;property id=&quot;20148&quot; value=&quot;5&quot;/&gt;&lt;property id=&quot;20300&quot; value=&quot;Slide 13 - &amp;quot;Fourier Transform&amp;quot;&quot;/&gt;&lt;property id=&quot;20307&quot; value=&quot;267&quot;/&gt;&lt;/object&gt;&lt;object type=&quot;3&quot; unique_id=&quot;10244&quot;&gt;&lt;property id=&quot;20148&quot; value=&quot;5&quot;/&gt;&lt;property id=&quot;20300&quot; value=&quot;Slide 14 - &amp;quot;Plemelj formula, Kubo-Martin-Schwinger condition&amp;quot;&quot;/&gt;&lt;property id=&quot;20307&quot; value=&quot;268&quot;/&gt;&lt;/object&gt;&lt;object type=&quot;3&quot; unique_id=&quot;10275&quot;&gt;&lt;property id=&quot;20148&quot; value=&quot;5&quot;/&gt;&lt;property id=&quot;20300&quot; value=&quot;Slide 15 - &amp;quot;Matsubara Green’s Function&amp;quot;&quot;/&gt;&lt;property id=&quot;20307&quot; value=&quot;269&quot;/&gt;&lt;/object&gt;&lt;object type=&quot;3&quot; unique_id=&quot;10452&quot;&gt;&lt;property id=&quot;20148&quot; value=&quot;5&quot;/&gt;&lt;property id=&quot;20300&quot; value=&quot;Slide 16 - &amp;quot;Nonequilibrium Green’s Functions&amp;quot;&quot;/&gt;&lt;property id=&quot;20307&quot; value=&quot;279&quot;/&gt;&lt;/object&gt;&lt;object type=&quot;3&quot; unique_id=&quot;10453&quot;&gt;&lt;property id=&quot;20148&quot; value=&quot;5&quot;/&gt;&lt;property id=&quot;20300&quot; value=&quot;Slide 17 - &amp;quot;Definitions of General Green’s functions&amp;quot;&quot;/&gt;&lt;property id=&quot;20307&quot; value=&quot;270&quot;/&gt;&lt;/object&gt;&lt;object type=&quot;3&quot; unique_id=&quot;10454&quot;&gt;&lt;property id=&quot;20148&quot; value=&quot;5&quot;/&gt;&lt;property id=&quot;20300&quot; value=&quot;Slide 18 - &amp;quot;Relations among Green’s functions&amp;quot;&quot;/&gt;&lt;property id=&quot;20307&quot; value=&quot;271&quot;/&gt;&lt;/object&gt;&lt;object type=&quot;3&quot; unique_id=&quot;10455&quot;&gt;&lt;property id=&quot;20148&quot; value=&quot;5&quot;/&gt;&lt;property id=&quot;20300&quot; value=&quot;Slide 19 - &amp;quot;Steady state, Fourier transform&amp;quot;&quot;/&gt;&lt;property id=&quot;20307&quot; value=&quot;272&quot;/&gt;&lt;/object&gt;&lt;object type=&quot;3&quot; unique_id=&quot;10456&quot;&gt;&lt;property id=&quot;20148&quot; value=&quot;5&quot;/&gt;&lt;property id=&quot;20300&quot; value=&quot;Slide 23 - &amp;quot;Pictures in Quantum Mechanics&amp;quot;&quot;/&gt;&lt;property id=&quot;20307&quot; value=&quot;280&quot;/&gt;&lt;/object&gt;&lt;object type=&quot;3&quot; unique_id=&quot;10457&quot;&gt;&lt;property id=&quot;20148&quot; value=&quot;5&quot;/&gt;&lt;property id=&quot;20300&quot; value=&quot;Slide 24 - &amp;quot;Calculating correlation&amp;quot;&quot;/&gt;&lt;property id=&quot;20307&quot; value=&quot;276&quot;/&gt;&lt;/object&gt;&lt;object type=&quot;3&quot; unique_id=&quot;10458&quot;&gt;&lt;property id=&quot;20148&quot; value=&quot;5&quot;/&gt;&lt;property id=&quot;20300&quot; value=&quot;Slide 26 - &amp;quot;Contour-ordered Green’s function&amp;quot;&quot;/&gt;&lt;property id=&quot;20307&quot; value=&quot;277&quot;/&gt;&lt;/object&gt;&lt;object type=&quot;3&quot; unique_id=&quot;10459&quot;&gt;&lt;property id=&quot;20148&quot; value=&quot;5&quot;/&gt;&lt;property id=&quot;20300&quot; value=&quot;Slide 27 - &amp;quot;Relation to other Green’s  function&amp;quot;&quot;/&gt;&lt;property id=&quot;20307&quot; value=&quot;278&quot;/&gt;&lt;/object&gt;&lt;object type=&quot;3&quot; unique_id=&quot;10484&quot;&gt;&lt;property id=&quot;20148&quot; value=&quot;5&quot;/&gt;&lt;property id=&quot;20300&quot; value=&quot;Slide 25 - &amp;quot;Evolution Operator on Contour&amp;quot;&quot;/&gt;&lt;property id=&quot;20307&quot; value=&quot;281&quot;/&gt;&lt;/object&gt;&lt;object type=&quot;3&quot; unique_id=&quot;10535&quot;&gt;&lt;property id=&quot;20148&quot; value=&quot;5&quot;/&gt;&lt;property id=&quot;20300&quot; value=&quot;Slide 29 - &amp;quot;Calculus on the contour&amp;quot;&quot;/&gt;&lt;property id=&quot;20307&quot; value=&quot;282&quot;/&gt;&lt;/object&gt;&lt;object type=&quot;3&quot; unique_id=&quot;10536&quot;&gt;&lt;property id=&quot;20148&quot; value=&quot;5&quot;/&gt;&lt;property id=&quot;20300&quot; value=&quot;Slide 30 - &amp;quot;Theta function and delta function&amp;quot;&quot;/&gt;&lt;property id=&quot;20307&quot; value=&quot;283&quot;/&gt;&lt;/object&gt;&lt;object type=&quot;3&quot; unique_id=&quot;11509&quot;&gt;&lt;property id=&quot;20148&quot; value=&quot;5&quot;/&gt;&lt;property id=&quot;20300&quot; value=&quot;Slide 36 - &amp;quot;Express contour order using theta function&amp;quot;&quot;/&gt;&lt;property id=&quot;20307&quot; value=&quot;284&quot;/&gt;&lt;/object&gt;&lt;object type=&quot;3&quot; unique_id=&quot;11510&quot;&gt;&lt;property id=&quot;20148&quot; value=&quot;5&quot;/&gt;&lt;property id=&quot;20300&quot; value=&quot;Slide 37 - &amp;quot;Equation of motion for contour ordered Green’s function&amp;quot;&quot;/&gt;&lt;property id=&quot;20307&quot; value=&quot;285&quot;/&gt;&lt;/object&gt;&lt;object type=&quot;3&quot; unique_id=&quot;11511&quot;&gt;&lt;property id=&quot;20148&quot; value=&quot;5&quot;/&gt;&lt;property id=&quot;20300&quot; value=&quot;Slide 38 - &amp;quot;Equations for Green’s functions&amp;quot;&quot;/&gt;&lt;property id=&quot;20307&quot; value=&quot;286&quot;/&gt;&lt;/object&gt;&lt;object type=&quot;3&quot; unique_id=&quot;11512&quot;&gt;&lt;property id=&quot;20148&quot; value=&quot;5&quot;/&gt;&lt;property id=&quot;20300&quot; value=&quot;Slide 39 - &amp;quot;Solution for Green’s functions&amp;quot;&quot;/&gt;&lt;property id=&quot;20307&quot; value=&quot;287&quot;/&gt;&lt;/object&gt;&lt;object type=&quot;3&quot; unique_id=&quot;11513&quot;&gt;&lt;property id=&quot;20148&quot; value=&quot;5&quot;/&gt;&lt;property id=&quot;20300&quot; value=&quot;Slide 41 - &amp;quot;Handling interaction&amp;quot;&quot;/&gt;&lt;property id=&quot;20307&quot; value=&quot;288&quot;/&gt;&lt;/object&gt;&lt;object type=&quot;3&quot; unique_id=&quot;11514&quot;&gt;&lt;property id=&quot;20148&quot; value=&quot;5&quot;/&gt;&lt;property id=&quot;20300&quot; value=&quot;Slide 42 - &amp;quot;Scattering operator S&amp;quot;&quot;/&gt;&lt;property id=&quot;20307&quot; value=&quot;289&quot;/&gt;&lt;/object&gt;&lt;object type=&quot;3&quot; unique_id=&quot;11515&quot;&gt;&lt;property id=&quot;20148&quot; value=&quot;5&quot;/&gt;&lt;property id=&quot;20300&quot; value=&quot;Slide 43 - &amp;quot;Contour-ordered Green’s function&amp;quot;&quot;/&gt;&lt;property id=&quot;20307&quot; value=&quot;290&quot;/&gt;&lt;/object&gt;&lt;object type=&quot;3&quot; unique_id=&quot;11516&quot;&gt;&lt;property id=&quot;20148&quot; value=&quot;5&quot;/&gt;&lt;property id=&quot;20300&quot; value=&quot;Slide 44 - &amp;quot;Perturbative expansion of contour ordered Green’s function&amp;quot;&quot;/&gt;&lt;property id=&quot;20307&quot; value=&quot;291&quot;/&gt;&lt;/object&gt;&lt;object type=&quot;3&quot; unique_id=&quot;11517&quot;&gt;&lt;property id=&quot;20148&quot; value=&quot;5&quot;/&gt;&lt;property id=&quot;20300&quot; value=&quot;Slide 45 - &amp;quot;General expansion rule&amp;quot;&quot;/&gt;&lt;property id=&quot;20307&quot; value=&quot;292&quot;/&gt;&lt;/object&gt;&lt;object type=&quot;3&quot; unique_id=&quot;11518&quot;&gt;&lt;property id=&quot;20148&quot; value=&quot;5&quot;/&gt;&lt;property id=&quot;20300&quot; value=&quot;Slide 46 - &amp;quot;Diagrammatic representation of the expansion&amp;quot;&quot;/&gt;&lt;property id=&quot;20307&quot; value=&quot;293&quot;/&gt;&lt;/object&gt;&lt;object type=&quot;3&quot; unique_id=&quot;11519&quot;&gt;&lt;property id=&quot;20148&quot; value=&quot;5&quot;/&gt;&lt;property id=&quot;20300&quot; value=&quot;Slide 47 - &amp;quot;Self -energy expansion&amp;quot;&quot;/&gt;&lt;property id=&quot;20307&quot; value=&quot;294&quot;/&gt;&lt;/object&gt;&lt;object type=&quot;3&quot; unique_id=&quot;11520&quot;&gt;&lt;property id=&quot;20148&quot; value=&quot;5&quot;/&gt;&lt;property id=&quot;20300&quot; value=&quot;Slide 48 - &amp;quot;Explicit expression for self-energy&amp;quot;&quot;/&gt;&lt;property id=&quot;20307&quot; value=&quot;295&quot;/&gt;&lt;/object&gt;&lt;object type=&quot;3&quot; unique_id=&quot;11521&quot;&gt;&lt;property id=&quot;20148&quot; value=&quot;5&quot;/&gt;&lt;property id=&quot;20300&quot; value=&quot;Slide 49 - &amp;quot;Junction system, adiabatic switch-on&amp;quot;&quot;/&gt;&lt;property id=&quot;20307&quot; value=&quot;296&quot;/&gt;&lt;/object&gt;&lt;object type=&quot;3&quot; unique_id=&quot;11522&quot;&gt;&lt;property id=&quot;20148&quot; value=&quot;5&quot;/&gt;&lt;property id=&quot;20300&quot; value=&quot;Slide 51 - &amp;quot;Three regions&amp;quot;&quot;/&gt;&lt;property id=&quot;20307&quot; value=&quot;297&quot;/&gt;&lt;/object&gt;&lt;object type=&quot;3&quot; unique_id=&quot;11523&quot;&gt;&lt;property id=&quot;20148&quot; value=&quot;5&quot;/&gt;&lt;property id=&quot;20300&quot; value=&quot;Slide 52 - &amp;quot;Heisenberg equations of motion in three regions&amp;quot;&quot;/&gt;&lt;property id=&quot;20307&quot; value=&quot;298&quot;/&gt;&lt;/object&gt;&lt;object type=&quot;3&quot; unique_id=&quot;11524&quot;&gt;&lt;property id=&quot;20148&quot; value=&quot;5&quot;/&gt;&lt;property id=&quot;20300&quot; value=&quot;Slide 54 - &amp;quot;Relation between g and G0&amp;quot;&quot;/&gt;&lt;property id=&quot;20307&quot; value=&quot;299&quot;/&gt;&lt;/object&gt;&lt;object type=&quot;3&quot; unique_id=&quot;11525&quot;&gt;&lt;property id=&quot;20148&quot; value=&quot;5&quot;/&gt;&lt;property id=&quot;20300&quot; value=&quot;Slide 55 - &amp;quot;Dyson equation for GCC&amp;quot;&quot;/&gt;&lt;property id=&quot;20307&quot; value=&quot;300&quot;/&gt;&lt;/object&gt;&lt;object type=&quot;3&quot; unique_id=&quot;11526&quot;&gt;&lt;property id=&quot;20148&quot; value=&quot;5&quot;/&gt;&lt;property id=&quot;20300&quot; value=&quot;Slide 59 - &amp;quot;The Langreth theorem&amp;quot;&quot;/&gt;&lt;property id=&quot;20307&quot; value=&quot;301&quot;/&gt;&lt;/object&gt;&lt;object type=&quot;3&quot; unique_id=&quot;11527&quot;&gt;&lt;property id=&quot;20148&quot; value=&quot;5&quot;/&gt;&lt;property id=&quot;20300&quot; value=&quot;Slide 60 - &amp;quot;Dyson equations and solution&amp;quot;&quot;/&gt;&lt;property id=&quot;20307&quot; value=&quot;302&quot;/&gt;&lt;/object&gt;&lt;object type=&quot;3&quot; unique_id=&quot;11528&quot;&gt;&lt;property id=&quot;20148&quot; value=&quot;5&quot;/&gt;&lt;property id=&quot;20300&quot; value=&quot;Slide 61 - &amp;quot;Energy current&amp;quot;&quot;/&gt;&lt;property id=&quot;20307&quot; value=&quot;303&quot;/&gt;&lt;/object&gt;&lt;object type=&quot;3&quot; unique_id=&quot;11529&quot;&gt;&lt;property id=&quot;20148&quot; value=&quot;5&quot;/&gt;&lt;property id=&quot;20300&quot; value=&quot;Slide 62 - &amp;quot;Landauer/Caroli formula&amp;quot;&quot;/&gt;&lt;property id=&quot;20307&quot; value=&quot;304&quot;/&gt;&lt;/object&gt;&lt;object type=&quot;3&quot; unique_id=&quot;11530&quot;&gt;&lt;property id=&quot;20148&quot; value=&quot;5&quot;/&gt;&lt;property id=&quot;20300&quot; value=&quot;Slide 64 - &amp;quot;Ballistic transport in a 1D chain&amp;quot;&quot;/&gt;&lt;property id=&quot;20307&quot; value=&quot;305&quot;/&gt;&lt;/object&gt;&lt;object type=&quot;3&quot; unique_id=&quot;11531&quot;&gt;&lt;property id=&quot;20148&quot; value=&quot;5&quot;/&gt;&lt;property id=&quot;20300&quot; value=&quot;Slide 65 - &amp;quot;Solution of g&amp;quot;&quot;/&gt;&lt;property id=&quot;20307&quot; value=&quot;306&quot;/&gt;&lt;/object&gt;&lt;object type=&quot;3&quot; unique_id=&quot;11532&quot;&gt;&lt;property id=&quot;20148&quot; value=&quot;5&quot;/&gt;&lt;property id=&quot;20300&quot; value=&quot;Slide 66 - &amp;quot;Lead self energy and transmission&amp;quot;&quot;/&gt;&lt;property id=&quot;20307&quot; value=&quot;307&quot;/&gt;&lt;/object&gt;&lt;object type=&quot;3&quot; unique_id=&quot;11533&quot;&gt;&lt;property id=&quot;20148&quot; value=&quot;5&quot;/&gt;&lt;property id=&quot;20300&quot; value=&quot;Slide 67 - &amp;quot;Heat current and conductance&amp;quot;&quot;/&gt;&lt;property id=&quot;20307&quot; value=&quot;308&quot;/&gt;&lt;/object&gt;&lt;object type=&quot;3&quot; unique_id=&quot;11534&quot;&gt;&lt;property id=&quot;20148&quot; value=&quot;5&quot;/&gt;&lt;property id=&quot;20300&quot; value=&quot;Slide 68 - &amp;quot;General recursive algorithm for g&amp;quot;&quot;/&gt;&lt;property id=&quot;20307&quot; value=&quot;309&quot;/&gt;&lt;/object&gt;&lt;object type=&quot;3&quot; unique_id=&quot;11535&quot;&gt;&lt;property id=&quot;20148&quot; value=&quot;5&quot;/&gt;&lt;property id=&quot;20300&quot; value=&quot;Slide 70 - &amp;quot;Carbon nanotube (6,0), force field from Gaussian&amp;quot;&quot;/&gt;&lt;property id=&quot;20307&quot; value=&quot;310&quot;/&gt;&lt;/object&gt;&lt;object type=&quot;3&quot; unique_id=&quot;11536&quot;&gt;&lt;property id=&quot;20148&quot; value=&quot;5&quot;/&gt;&lt;property id=&quot;20300&quot; value=&quot;Slide 71 - &amp;quot;Carbon nanotube, nonlinear effect&amp;quot;&quot;/&gt;&lt;property id=&quot;20307&quot; value=&quot;311&quot;/&gt;&lt;/object&gt;&lt;object type=&quot;3&quot; unique_id=&quot;11537&quot;&gt;&lt;property id=&quot;20148&quot; value=&quot;5&quot;/&gt;&lt;property id=&quot;20300&quot; value=&quot;Slide 73 - &amp;quot;Molecular dynamics with quantum bath&amp;quot;&quot;/&gt;&lt;property id=&quot;20307&quot; value=&quot;313&quot;/&gt;&lt;/object&gt;&lt;object type=&quot;3&quot; unique_id=&quot;11538&quot;&gt;&lt;property id=&quot;20148&quot; value=&quot;5&quot;/&gt;&lt;property id=&quot;20300&quot; value=&quot;Slide 74 - &amp;quot;Average displacement, thermal expansion&amp;quot;&quot;/&gt;&lt;property id=&quot;20307&quot; value=&quot;314&quot;/&gt;&lt;/object&gt;&lt;object type=&quot;3&quot; unique_id=&quot;11539&quot;&gt;&lt;property id=&quot;20148&quot; value=&quot;5&quot;/&gt;&lt;property id=&quot;20300&quot; value=&quot;Slide 75 - &amp;quot;Thermal expansion&amp;quot;&quot;/&gt;&lt;property id=&quot;20307&quot; value=&quot;315&quot;/&gt;&lt;/object&gt;&lt;object type=&quot;3&quot; unique_id=&quot;11540&quot;&gt;&lt;property id=&quot;20148&quot; value=&quot;5&quot;/&gt;&lt;property id=&quot;20300&quot; value=&quot;Slide 76 - &amp;quot;Graphene Thermal expansion coefficient&amp;quot;&quot;/&gt;&lt;property id=&quot;20307&quot; value=&quot;316&quot;/&gt;&lt;/object&gt;&lt;object type=&quot;3&quot; unique_id=&quot;11541&quot;&gt;&lt;property id=&quot;20148&quot; value=&quot;5&quot;/&gt;&lt;property id=&quot;20300&quot; value=&quot;Slide 78 - &amp;quot;Transient problems&amp;quot;&quot;/&gt;&lt;property id=&quot;20307&quot; value=&quot;317&quot;/&gt;&lt;/object&gt;&lt;object type=&quot;3&quot; unique_id=&quot;11542&quot;&gt;&lt;property id=&quot;20148&quot; value=&quot;5&quot;/&gt;&lt;property id=&quot;20300&quot; value=&quot;Slide 79 - &amp;quot;Dyson equation on contour from 0 to t&amp;quot;&quot;/&gt;&lt;property id=&quot;20307&quot; value=&quot;318&quot;/&gt;&lt;/object&gt;&lt;object type=&quot;3&quot; unique_id=&quot;11543&quot;&gt;&lt;property id=&quot;20148&quot; value=&quot;5&quot;/&gt;&lt;property id=&quot;20300&quot; value=&quot;Slide 80 - &amp;quot;Transient thermal current&amp;quot;&quot;/&gt;&lt;property id=&quot;20307&quot; value=&quot;319&quot;/&gt;&lt;/object&gt;&lt;object type=&quot;3&quot; unique_id=&quot;11916&quot;&gt;&lt;property id=&quot;20148&quot; value=&quot;5&quot;/&gt;&lt;property id=&quot;20300&quot; value=&quot;Slide 4 - &amp;quot;Lecture One&amp;quot;&quot;/&gt;&lt;property id=&quot;20307&quot; value=&quot;322&quot;/&gt;&lt;/object&gt;&lt;object type=&quot;3&quot; unique_id=&quot;11917&quot;&gt;&lt;property id=&quot;20148&quot; value=&quot;5&quot;/&gt;&lt;property id=&quot;20300&quot; value=&quot;Slide 33 - &amp;quot;Lecture two&amp;quot;&quot;/&gt;&lt;property id=&quot;20307&quot; value=&quot;321&quot;/&gt;&lt;/object&gt;&lt;object type=&quot;3&quot; unique_id=&quot;11918&quot;&gt;&lt;property id=&quot;20148&quot; value=&quot;5&quot;/&gt;&lt;property id=&quot;20300&quot; value=&quot;Slide 34 - &amp;quot;Equation of Motion Method&amp;quot;&quot;/&gt;&lt;property id=&quot;20307&quot; value=&quot;320&quot;/&gt;&lt;/object&gt;&lt;object type=&quot;3&quot; unique_id=&quot;12179&quot;&gt;&lt;property id=&quot;20148&quot; value=&quot;5&quot;/&gt;&lt;property id=&quot;20300&quot; value=&quot;Slide 40 - &amp;quot;Feynman diagrammatic method&amp;quot;&quot;/&gt;&lt;property id=&quot;20307&quot; value=&quot;323&quot;/&gt;&lt;/object&gt;&lt;object type=&quot;3&quot; unique_id=&quot;12180&quot;&gt;&lt;property id=&quot;20148&quot; value=&quot;5&quot;/&gt;&lt;property id=&quot;20300&quot; value=&quot;Slide 69 - &amp;quot;Lecture Three&amp;quot;&quot;/&gt;&lt;property id=&quot;20307&quot; value=&quot;324&quot;/&gt;&lt;/object&gt;&lt;object type=&quot;3&quot; unique_id=&quot;13320&quot;&gt;&lt;property id=&quot;20148&quot; value=&quot;5&quot;/&gt;&lt;property id=&quot;20300&quot; value=&quot;Slide 81 - &amp;quot;Finite lead problem&amp;quot;&quot;/&gt;&lt;property id=&quot;20307&quot; value=&quot;325&quot;/&gt;&lt;/object&gt;&lt;object type=&quot;3&quot; unique_id=&quot;13321&quot;&gt;&lt;property id=&quot;20148&quot; value=&quot;5&quot;/&gt;&lt;property id=&quot;20300&quot; value=&quot;Slide 82 - &amp;quot;Full counting statistics (FCS)&amp;quot;&quot;/&gt;&lt;property id=&quot;20307&quot; value=&quot;326&quot;/&gt;&lt;/object&gt;&lt;object type=&quot;3&quot; unique_id=&quot;13322&quot;&gt;&lt;property id=&quot;20148&quot; value=&quot;5&quot;/&gt;&lt;property id=&quot;20300&quot; value=&quot;Slide 83 - &amp;quot;A brief history on full counting statistics&amp;quot;&quot;/&gt;&lt;property id=&quot;20307&quot; value=&quot;327&quot;/&gt;&lt;/object&gt;&lt;object type=&quot;3&quot; unique_id=&quot;13323&quot;&gt;&lt;property id=&quot;20148&quot; value=&quot;5&quot;/&gt;&lt;property id=&quot;20300&quot; value=&quot;Slide 84 - &amp;quot;Definition of generating function based on two-time measurement&amp;quot;&quot;/&gt;&lt;property id=&quot;20307&quot; value=&quot;328&quot;/&gt;&lt;/object&gt;&lt;object type=&quot;3&quot; unique_id=&quot;13324&quot;&gt;&lt;property id=&quot;20148&quot; value=&quot;5&quot;/&gt;&lt;property id=&quot;20300&quot; value=&quot;Slide 85 - &amp;quot;Product initial state&amp;quot;&quot;/&gt;&lt;property id=&quot;20307&quot; value=&quot;330&quot;/&gt;&lt;/object&gt;&lt;object type=&quot;3&quot; unique_id=&quot;13325&quot;&gt;&lt;property id=&quot;20148&quot; value=&quot;5&quot;/&gt;&lt;property id=&quot;20300&quot; value=&quot;Slide 86&quot;/&gt;&lt;property id=&quot;20307&quot; value=&quot;331&quot;/&gt;&lt;/object&gt;&lt;object type=&quot;3&quot; unique_id=&quot;13326&quot;&gt;&lt;property id=&quot;20148&quot; value=&quot;5&quot;/&gt;&lt;property id=&quot;20300&quot; value=&quot;Slide 87 - &amp;quot;Schrödinger/Heisenberg/interaction pictures&amp;quot;&quot;/&gt;&lt;property id=&quot;20307&quot; value=&quot;332&quot;/&gt;&lt;/object&gt;&lt;object type=&quot;3&quot; unique_id=&quot;13327&quot;&gt;&lt;property id=&quot;20148&quot; value=&quot;5&quot;/&gt;&lt;property id=&quot;20300&quot; value=&quot;Slide 88 - &amp;quot;Compute Z in interaction picture&amp;quot;&quot;/&gt;&lt;property id=&quot;20307&quot; value=&quot;333&quot;/&gt;&lt;/object&gt;&lt;object type=&quot;3&quot; unique_id=&quot;13328&quot;&gt;&lt;property id=&quot;20148&quot; value=&quot;5&quot;/&gt;&lt;property id=&quot;20300&quot; value=&quot;Slide 89 - &amp;quot;Important result&amp;quot;&quot;/&gt;&lt;property id=&quot;20307&quot; value=&quot;334&quot;/&gt;&lt;/object&gt;&lt;object type=&quot;3&quot; unique_id=&quot;13329&quot;&gt;&lt;property id=&quot;20148&quot; value=&quot;5&quot;/&gt;&lt;property id=&quot;20300&quot; value=&quot;Slide 90 - &amp;quot;Long-time result, Levitov-Lesovik formula&amp;quot;&quot;/&gt;&lt;property id=&quot;20307&quot; value=&quot;335&quot;/&gt;&lt;/object&gt;&lt;object type=&quot;3&quot; unique_id=&quot;13330&quot;&gt;&lt;property id=&quot;20148&quot; value=&quot;5&quot;/&gt;&lt;property id=&quot;20300&quot; value=&quot;Slide 91 - &amp;quot;Arbitrary time, transient result&amp;quot;&quot;/&gt;&lt;property id=&quot;20307&quot; value=&quot;336&quot;/&gt;&lt;/object&gt;&lt;object type=&quot;3&quot; unique_id=&quot;13331&quot;&gt;&lt;property id=&quot;20148&quot; value=&quot;5&quot;/&gt;&lt;property id=&quot;20300&quot; value=&quot;Slide 92 - &amp;quot;Numerical results, 1D chain&amp;quot;&quot;/&gt;&lt;property id=&quot;20307&quot; value=&quot;337&quot;/&gt;&lt;/object&gt;&lt;object type=&quot;3&quot; unique_id=&quot;13332&quot;&gt;&lt;property id=&quot;20148&quot; value=&quot;5&quot;/&gt;&lt;property id=&quot;20300&quot; value=&quot;Slide 94 - &amp;quot;FCS for coupled leads&amp;quot;&quot;/&gt;&lt;property id=&quot;20307&quot; value=&quot;338&quot;/&gt;&lt;/object&gt;&lt;object type=&quot;3&quot; unique_id=&quot;13333&quot;&gt;&lt;property id=&quot;20148&quot; value=&quot;5&quot;/&gt;&lt;property id=&quot;20300&quot; value=&quot;Slide 95 - &amp;quot;FCS in nonlinear systems&amp;quot;&quot;/&gt;&lt;property id=&quot;20307&quot; value=&quot;339&quot;/&gt;&lt;/object&gt;&lt;object type=&quot;3&quot; unique_id=&quot;13334&quot;&gt;&lt;property id=&quot;20148&quot; value=&quot;5&quot;/&gt;&lt;property id=&quot;20300&quot; value=&quot;Slide 96 - &amp;quot;Vacuum diagrams, Dyson equation, interaction picture transformation on contour&amp;quot;&quot;/&gt;&lt;property id=&quot;20307&quot; value=&quot;340&quot;/&gt;&lt;/object&gt;&lt;object type=&quot;3&quot; unique_id=&quot;13335&quot;&gt;&lt;property id=&quot;20148&quot; value=&quot;5&quot;/&gt;&lt;property id=&quot;20300&quot; value=&quot;Slide 97 - &amp;quot;Nonlinear system self-consistent results&amp;quot;&quot;/&gt;&lt;property id=&quot;20307&quot; value=&quot;341&quot;/&gt;&lt;/object&gt;&lt;object type=&quot;3&quot; unique_id=&quot;13419&quot;&gt;&lt;property id=&quot;20148&quot; value=&quot;5&quot;/&gt;&lt;property id=&quot;20300&quot; value=&quot;Slide 93 - &amp;quot;Cumulants in Finite System&amp;quot;&quot;/&gt;&lt;property id=&quot;20307&quot; value=&quot;342&quot;/&gt;&lt;/object&gt;&lt;object type=&quot;3&quot; unique_id=&quot;13588&quot;&gt;&lt;property id=&quot;20148&quot; value=&quot;5&quot;/&gt;&lt;property id=&quot;20300&quot; value=&quot;Slide 58 - &amp;quot;Diagrammatic Way&amp;quot;&quot;/&gt;&lt;property id=&quot;20307&quot; value=&quot;344&quot;/&gt;&lt;/object&gt;&lt;object type=&quot;3&quot; unique_id=&quot;13589&quot;&gt;&lt;property id=&quot;20148&quot; value=&quot;5&quot;/&gt;&lt;property id=&quot;20300&quot; value=&quot;Slide 72 - &amp;quot;u4 Nonlinear model&amp;quot;&quot;/&gt;&lt;property id=&quot;20307&quot; value=&quot;343&quot;/&gt;&lt;/object&gt;&lt;object type=&quot;3&quot; unique_id=&quot;13934&quot;&gt;&lt;property id=&quot;20148&quot; value=&quot;5&quot;/&gt;&lt;property id=&quot;20300&quot; value=&quot;Slide 50 - &amp;quot;Sudden Switch-on&amp;quot;&quot;/&gt;&lt;property id=&quot;20307&quot; value=&quot;345&quot;/&gt;&lt;/object&gt;&lt;object type=&quot;3&quot; unique_id=&quot;14196&quot;&gt;&lt;property id=&quot;20148&quot; value=&quot;5&quot;/&gt;&lt;property id=&quot;20300&quot; value=&quot;Slide 28 - &amp;quot;An Interpretation&amp;quot;&quot;/&gt;&lt;property id=&quot;20307&quot; value=&quot;348&quot;/&gt;&lt;/object&gt;&lt;object type=&quot;3&quot; unique_id=&quot;14197&quot;&gt;&lt;property id=&quot;20148&quot; value=&quot;5&quot;/&gt;&lt;property id=&quot;20300&quot; value=&quot;Slide 31 - &amp;quot;Transformation/Keldysh Rotation&amp;quot;&quot;/&gt;&lt;property id=&quot;20307&quot; value=&quot;346&quot;/&gt;&lt;/object&gt;&lt;object type=&quot;3&quot; unique_id=&quot;14198&quot;&gt;&lt;property id=&quot;20148&quot; value=&quot;5&quot;/&gt;&lt;property id=&quot;20300&quot; value=&quot;Slide 32 - &amp;quot;Convolution, Langreth Rule&amp;quot;&quot;/&gt;&lt;property id=&quot;20307&quot; value=&quot;347&quot;/&gt;&lt;/object&gt;&lt;object type=&quot;3&quot; unique_id=&quot;14829&quot;&gt;&lt;property id=&quot;20148&quot; value=&quot;5&quot;/&gt;&lt;property id=&quot;20300&quot; value=&quot;Slide 35 - &amp;quot;Heisenberg Equation on Contour&amp;quot;&quot;/&gt;&lt;property id=&quot;20307&quot; value=&quot;349&quot;/&gt;&lt;/object&gt;&lt;object type=&quot;3&quot; unique_id=&quot;14830&quot;&gt;&lt;property id=&quot;20148&quot; value=&quot;5&quot;/&gt;&lt;property id=&quot;20300&quot; value=&quot;Slide 53 - &amp;quot;Force Constant Matrix&amp;quot;&quot;/&gt;&lt;property id=&quot;20307&quot; value=&quot;351&quot;/&gt;&lt;/object&gt;&lt;object type=&quot;3&quot; unique_id=&quot;14831&quot;&gt;&lt;property id=&quot;20148&quot; value=&quot;5&quot;/&gt;&lt;property id=&quot;20300&quot; value=&quot;Slide 56 - &amp;quot;Equation of Motion Way (ballistic system)&amp;quot;&quot;/&gt;&lt;property id=&quot;20307&quot; value=&quot;350&quot;/&gt;&lt;/object&gt;&lt;object type=&quot;3&quot; unique_id=&quot;14832&quot;&gt;&lt;property id=&quot;20148&quot; value=&quot;5&quot;/&gt;&lt;property id=&quot;20300&quot; value=&quot;Slide 57 - &amp;quot;“Partition Function”&amp;quot;&quot;/&gt;&lt;property id=&quot;20307&quot; value=&quot;352&quot;/&gt;&lt;/object&gt;&lt;object type=&quot;3&quot; unique_id=&quot;15115&quot;&gt;&lt;property id=&quot;20148&quot; value=&quot;5&quot;/&gt;&lt;property id=&quot;20300&quot; value=&quot;Slide 77 - &amp;quot;Phonon Life-Time&amp;quot;&quot;/&gt;&lt;property id=&quot;20307&quot; value=&quot;353&quot;/&gt;&lt;/object&gt;&lt;object type=&quot;3&quot; unique_id=&quot;15116&quot;&gt;&lt;property id=&quot;20148&quot; value=&quot;5&quot;/&gt;&lt;property id=&quot;20300&quot; value=&quot;Slide 99 - &amp;quot;Quantum Master Equations&amp;quot;&quot;/&gt;&lt;property id=&quot;20307&quot; value=&quot;354&quot;/&gt;&lt;/object&gt;&lt;object type=&quot;3&quot; unique_id=&quot;15117&quot;&gt;&lt;property id=&quot;20148&quot; value=&quot;5&quot;/&gt;&lt;property id=&quot;20300&quot; value=&quot;Slide 100 - &amp;quot;Unique one-to-one map ρ ↔ ρ0&amp;quot;&quot;/&gt;&lt;property id=&quot;20307&quot; value=&quot;355&quot;/&gt;&lt;/object&gt;&lt;object type=&quot;3&quot; unique_id=&quot;15409&quot;&gt;&lt;property id=&quot;20148&quot; value=&quot;5&quot;/&gt;&lt;property id=&quot;20300&quot; value=&quot;Slide 20 - &amp;quot;Equilibrium Green’s Function, Lehmann Representation&amp;quot;&quot;/&gt;&lt;property id=&quot;20307&quot; value=&quot;356&quot;/&gt;&lt;/object&gt;&lt;object type=&quot;3&quot; unique_id=&quot;15410&quot;&gt;&lt;property id=&quot;20148&quot; value=&quot;5&quot;/&gt;&lt;property id=&quot;20300&quot; value=&quot;Slide 21 - &amp;quot;Kramers-Kronig Relation&amp;quot;&quot;/&gt;&lt;property id=&quot;20307&quot; value=&quot;357&quot;/&gt;&lt;/object&gt;&lt;object type=&quot;3&quot; unique_id=&quot;15411&quot;&gt;&lt;property id=&quot;20148&quot; value=&quot;5&quot;/&gt;&lt;property id=&quot;20300&quot; value=&quot;Slide 22 - &amp;quot;Eigen-mode Decomposition&amp;quot;&quot;/&gt;&lt;property id=&quot;20307&quot; value=&quot;358&quot;/&gt;&lt;/object&gt;&lt;object type=&quot;3&quot; unique_id=&quot;15612&quot;&gt;&lt;property id=&quot;20148&quot; value=&quot;5&quot;/&gt;&lt;property id=&quot;20300&quot; value=&quot;Slide 63 - &amp;quot;1D calculation&amp;quot;&quot;/&gt;&lt;property id=&quot;20307&quot; value=&quot;359&quot;/&gt;&lt;/object&gt;&lt;object type=&quot;3&quot; unique_id=&quot;15613&quot;&gt;&lt;property id=&quot;20148&quot; value=&quot;5&quot;/&gt;&lt;property id=&quot;20300&quot; value=&quot;Slide 98 - &amp;quot;Quantum Master Equations&amp;quot;&quot;/&gt;&lt;property id=&quot;20307&quot; value=&quot;360&quot;/&gt;&lt;/object&gt;&lt;object type=&quot;3&quot; unique_id=&quot;15716&quot;&gt;&lt;property id=&quot;20148&quot; value=&quot;5&quot;/&gt;&lt;property id=&quot;20300&quot; value=&quot;Slide 101 - &amp;quot;Group &amp;amp; Acknowledgements&amp;quot;&quot;/&gt;&lt;property id=&quot;20307&quot; value=&quot;3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2175</TotalTime>
  <Words>877</Words>
  <Application>Microsoft Office PowerPoint</Application>
  <PresentationFormat>On-screen Show (4:3)</PresentationFormat>
  <Paragraphs>154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Frutiger LT 55 Roman</vt:lpstr>
      <vt:lpstr>Arial</vt:lpstr>
      <vt:lpstr>Calibri</vt:lpstr>
      <vt:lpstr>Cambria Math</vt:lpstr>
      <vt:lpstr>Symbol</vt:lpstr>
      <vt:lpstr>Times New Roman</vt:lpstr>
      <vt:lpstr>Office Theme</vt:lpstr>
      <vt:lpstr>Equation</vt:lpstr>
      <vt:lpstr>Ultra-near-field radiative heat transfer</vt:lpstr>
      <vt:lpstr>Outline</vt:lpstr>
      <vt:lpstr>Langevin theory of Brownian motion (1908)</vt:lpstr>
      <vt:lpstr>Generalized Langevin</vt:lpstr>
      <vt:lpstr>Quantum noise with Langevin dynamics</vt:lpstr>
      <vt:lpstr>Black-body radiation and near-field effect</vt:lpstr>
      <vt:lpstr>Near-field effect</vt:lpstr>
      <vt:lpstr>Experiments</vt:lpstr>
      <vt:lpstr>A recent experiment that does not agree with theory</vt:lpstr>
      <vt:lpstr>Fluctuational electrodynamics</vt:lpstr>
      <vt:lpstr>Rytov fluctuational electrodynamics revised, separating into longitudinal &amp; transverse fields</vt:lpstr>
      <vt:lpstr>New length scale</vt:lpstr>
      <vt:lpstr>Our approach, EPL 118, 24001 (2017), arXiv:1703.07113</vt:lpstr>
      <vt:lpstr>Two quantum-dot 1D model</vt:lpstr>
      <vt:lpstr>Anti-Normal ordered radiative heat current operator</vt:lpstr>
      <vt:lpstr>Radiative heat current (wrong!)</vt:lpstr>
      <vt:lpstr>Near-field heat current</vt:lpstr>
      <vt:lpstr>Negative definition vs positive definition Hamiltonian for the field φ</vt:lpstr>
      <vt:lpstr>Cubic lattice model</vt:lpstr>
      <vt:lpstr>3D A┴ result</vt:lpstr>
      <vt:lpstr>Meir-Wingreen/Caroli formulas</vt:lpstr>
      <vt:lpstr>Two graphene sheets</vt:lpstr>
      <vt:lpstr>Metal surfaces and tip</vt:lpstr>
      <vt:lpstr>Current-carrying graphene sheets</vt:lpstr>
      <vt:lpstr>Current-induced heat transfer</vt:lpstr>
      <vt:lpstr>Summary</vt:lpstr>
      <vt:lpstr>Acknowledgements</vt:lpstr>
    </vt:vector>
  </TitlesOfParts>
  <Company>National University of Singapore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phywjs</dc:creator>
  <cp:lastModifiedBy>Wang Jian-Sheng</cp:lastModifiedBy>
  <cp:revision>310</cp:revision>
  <dcterms:created xsi:type="dcterms:W3CDTF">2013-07-19T03:14:12Z</dcterms:created>
  <dcterms:modified xsi:type="dcterms:W3CDTF">2018-05-25T06:20:38Z</dcterms:modified>
</cp:coreProperties>
</file>