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4"/>
  </p:notesMasterIdLst>
  <p:sldIdLst>
    <p:sldId id="256" r:id="rId2"/>
    <p:sldId id="257" r:id="rId3"/>
    <p:sldId id="259" r:id="rId4"/>
    <p:sldId id="362" r:id="rId5"/>
    <p:sldId id="437" r:id="rId6"/>
    <p:sldId id="438" r:id="rId7"/>
    <p:sldId id="440" r:id="rId8"/>
    <p:sldId id="442" r:id="rId9"/>
    <p:sldId id="439" r:id="rId10"/>
    <p:sldId id="441" r:id="rId11"/>
    <p:sldId id="434" r:id="rId12"/>
    <p:sldId id="363" r:id="rId13"/>
    <p:sldId id="258" r:id="rId14"/>
    <p:sldId id="261" r:id="rId15"/>
    <p:sldId id="260" r:id="rId16"/>
    <p:sldId id="262" r:id="rId17"/>
    <p:sldId id="263" r:id="rId18"/>
    <p:sldId id="264" r:id="rId19"/>
    <p:sldId id="265" r:id="rId20"/>
    <p:sldId id="266" r:id="rId21"/>
    <p:sldId id="267" r:id="rId22"/>
    <p:sldId id="268" r:id="rId23"/>
    <p:sldId id="269" r:id="rId24"/>
    <p:sldId id="279" r:id="rId25"/>
    <p:sldId id="270" r:id="rId26"/>
    <p:sldId id="271" r:id="rId27"/>
    <p:sldId id="272" r:id="rId28"/>
    <p:sldId id="356" r:id="rId29"/>
    <p:sldId id="453" r:id="rId30"/>
    <p:sldId id="280" r:id="rId31"/>
    <p:sldId id="276" r:id="rId32"/>
    <p:sldId id="281" r:id="rId33"/>
    <p:sldId id="277" r:id="rId34"/>
    <p:sldId id="278" r:id="rId35"/>
    <p:sldId id="398" r:id="rId36"/>
    <p:sldId id="402" r:id="rId37"/>
    <p:sldId id="320" r:id="rId38"/>
    <p:sldId id="349" r:id="rId39"/>
    <p:sldId id="284" r:id="rId40"/>
    <p:sldId id="285" r:id="rId41"/>
    <p:sldId id="286" r:id="rId42"/>
    <p:sldId id="287" r:id="rId43"/>
    <p:sldId id="454" r:id="rId44"/>
    <p:sldId id="296" r:id="rId45"/>
    <p:sldId id="345" r:id="rId46"/>
    <p:sldId id="297" r:id="rId47"/>
    <p:sldId id="298" r:id="rId48"/>
    <p:sldId id="351" r:id="rId49"/>
    <p:sldId id="299" r:id="rId50"/>
    <p:sldId id="300" r:id="rId51"/>
    <p:sldId id="301" r:id="rId52"/>
    <p:sldId id="302" r:id="rId53"/>
    <p:sldId id="303" r:id="rId54"/>
    <p:sldId id="425" r:id="rId55"/>
    <p:sldId id="304" r:id="rId56"/>
    <p:sldId id="359" r:id="rId57"/>
    <p:sldId id="305" r:id="rId58"/>
    <p:sldId id="306" r:id="rId59"/>
    <p:sldId id="307" r:id="rId60"/>
    <p:sldId id="308" r:id="rId61"/>
    <p:sldId id="309" r:id="rId62"/>
    <p:sldId id="455" r:id="rId63"/>
  </p:sldIdLst>
  <p:sldSz cx="9144000" cy="6858000" type="screen4x3"/>
  <p:notesSz cx="6858000" cy="9144000"/>
  <p:custDataLst>
    <p:tags r:id="rId6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526" autoAdjust="0"/>
  </p:normalViewPr>
  <p:slideViewPr>
    <p:cSldViewPr>
      <p:cViewPr>
        <p:scale>
          <a:sx n="71" d="100"/>
          <a:sy n="71" d="100"/>
        </p:scale>
        <p:origin x="1068"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25.v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image" Target="../media/image31.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36.vml.rels><?xml version="1.0" encoding="UTF-8" standalone="yes"?>
<Relationships xmlns="http://schemas.openxmlformats.org/package/2006/relationships"><Relationship Id="rId1" Type="http://schemas.openxmlformats.org/officeDocument/2006/relationships/image" Target="../media/image44.wmf"/></Relationships>
</file>

<file path=ppt/drawings/_rels/vmlDrawing37.vml.rels><?xml version="1.0" encoding="UTF-8" standalone="yes"?>
<Relationships xmlns="http://schemas.openxmlformats.org/package/2006/relationships"><Relationship Id="rId1" Type="http://schemas.openxmlformats.org/officeDocument/2006/relationships/image" Target="../media/image45.wmf"/></Relationships>
</file>

<file path=ppt/drawings/_rels/vmlDrawing38.vml.rels><?xml version="1.0" encoding="UTF-8" standalone="yes"?>
<Relationships xmlns="http://schemas.openxmlformats.org/package/2006/relationships"><Relationship Id="rId1" Type="http://schemas.openxmlformats.org/officeDocument/2006/relationships/image" Target="../media/image46.wmf"/></Relationships>
</file>

<file path=ppt/drawings/_rels/vmlDrawing39.vml.rels><?xml version="1.0" encoding="UTF-8" standalone="yes"?>
<Relationships xmlns="http://schemas.openxmlformats.org/package/2006/relationships"><Relationship Id="rId2" Type="http://schemas.openxmlformats.org/officeDocument/2006/relationships/image" Target="../media/image48.wmf"/><Relationship Id="rId1" Type="http://schemas.openxmlformats.org/officeDocument/2006/relationships/image" Target="../media/image4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0.vml.rels><?xml version="1.0" encoding="UTF-8" standalone="yes"?>
<Relationships xmlns="http://schemas.openxmlformats.org/package/2006/relationships"><Relationship Id="rId1" Type="http://schemas.openxmlformats.org/officeDocument/2006/relationships/image" Target="../media/image49.wmf"/></Relationships>
</file>

<file path=ppt/drawings/_rels/vmlDrawing41.vml.rels><?xml version="1.0" encoding="UTF-8" standalone="yes"?>
<Relationships xmlns="http://schemas.openxmlformats.org/package/2006/relationships"><Relationship Id="rId1" Type="http://schemas.openxmlformats.org/officeDocument/2006/relationships/image" Target="../media/image50.wmf"/></Relationships>
</file>

<file path=ppt/drawings/_rels/vmlDrawing42.vml.rels><?xml version="1.0" encoding="UTF-8" standalone="yes"?>
<Relationships xmlns="http://schemas.openxmlformats.org/package/2006/relationships"><Relationship Id="rId1" Type="http://schemas.openxmlformats.org/officeDocument/2006/relationships/image" Target="../media/image51.wmf"/></Relationships>
</file>

<file path=ppt/drawings/_rels/vmlDrawing43.vml.rels><?xml version="1.0" encoding="UTF-8" standalone="yes"?>
<Relationships xmlns="http://schemas.openxmlformats.org/package/2006/relationships"><Relationship Id="rId3" Type="http://schemas.openxmlformats.org/officeDocument/2006/relationships/image" Target="../media/image54.wmf"/><Relationship Id="rId2" Type="http://schemas.openxmlformats.org/officeDocument/2006/relationships/image" Target="../media/image53.wmf"/><Relationship Id="rId1" Type="http://schemas.openxmlformats.org/officeDocument/2006/relationships/image" Target="../media/image5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8CF97E-58F4-4630-9DBB-DE5D654374D5}" type="datetimeFigureOut">
              <a:rPr lang="en-US" smtClean="0"/>
              <a:pPr/>
              <a:t>6/24/2022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E2B503-FE58-479B-945E-92EE283C628E}" type="slidenum">
              <a:rPr lang="en-US" smtClean="0"/>
              <a:pPr/>
              <a:t>‹#›</a:t>
            </a:fld>
            <a:endParaRPr lang="en-US"/>
          </a:p>
        </p:txBody>
      </p:sp>
    </p:spTree>
    <p:extLst>
      <p:ext uri="{BB962C8B-B14F-4D97-AF65-F5344CB8AC3E}">
        <p14:creationId xmlns:p14="http://schemas.microsoft.com/office/powerpoint/2010/main" val="1050904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a:t>
            </a:r>
            <a:r>
              <a:rPr lang="en-US" baseline="0" dirty="0"/>
              <a:t> is a set of lectures first delivered for the CSRC summer school on transport, 17-21 June 2019.  CSRC: Beijing Computational Science Research Center.</a:t>
            </a:r>
          </a:p>
          <a:p>
            <a:endParaRPr lang="en-SG" dirty="0"/>
          </a:p>
        </p:txBody>
      </p:sp>
      <p:sp>
        <p:nvSpPr>
          <p:cNvPr id="4" name="Slide Number Placeholder 3"/>
          <p:cNvSpPr>
            <a:spLocks noGrp="1"/>
          </p:cNvSpPr>
          <p:nvPr>
            <p:ph type="sldNum" sz="quarter" idx="10"/>
          </p:nvPr>
        </p:nvSpPr>
        <p:spPr/>
        <p:txBody>
          <a:bodyPr/>
          <a:lstStyle/>
          <a:p>
            <a:fld id="{FEE2B503-FE58-479B-945E-92EE283C628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du/</a:t>
            </a:r>
            <a:r>
              <a:rPr lang="en-US" dirty="0" err="1"/>
              <a:t>dt</a:t>
            </a:r>
            <a:r>
              <a:rPr lang="en-US" baseline="0" dirty="0"/>
              <a:t> = </a:t>
            </a:r>
            <a:r>
              <a:rPr lang="en-US" baseline="0" dirty="0" err="1"/>
              <a:t>sqrt</a:t>
            </a:r>
            <a:r>
              <a:rPr lang="en-US" baseline="0" dirty="0"/>
              <a:t>(</a:t>
            </a:r>
            <a:r>
              <a:rPr lang="en-US" baseline="0" dirty="0" err="1"/>
              <a:t>hbar</a:t>
            </a:r>
            <a:r>
              <a:rPr lang="en-US" baseline="0" dirty="0"/>
              <a:t>/(2Omega)) ( -  a + a\dagger) (</a:t>
            </a:r>
            <a:r>
              <a:rPr lang="en-US" baseline="0" dirty="0" err="1"/>
              <a:t>i</a:t>
            </a:r>
            <a:r>
              <a:rPr lang="en-US" baseline="0" dirty="0"/>
              <a:t> Omega).   The harmonic oscillator is also fundamental in the quantum field of photon, e.g.</a:t>
            </a:r>
          </a:p>
          <a:p>
            <a:endParaRPr lang="en-US" dirty="0"/>
          </a:p>
        </p:txBody>
      </p:sp>
      <p:sp>
        <p:nvSpPr>
          <p:cNvPr id="4" name="Slide Number Placeholder 3"/>
          <p:cNvSpPr>
            <a:spLocks noGrp="1"/>
          </p:cNvSpPr>
          <p:nvPr>
            <p:ph type="sldNum" sz="quarter" idx="10"/>
          </p:nvPr>
        </p:nvSpPr>
        <p:spPr/>
        <p:txBody>
          <a:bodyPr/>
          <a:lstStyle/>
          <a:p>
            <a:fld id="{FEE2B503-FE58-479B-945E-92EE283C628E}" type="slidenum">
              <a:rPr lang="en-US" smtClean="0"/>
              <a:pPr/>
              <a:t>15</a:t>
            </a:fld>
            <a:endParaRPr lang="en-US"/>
          </a:p>
        </p:txBody>
      </p:sp>
    </p:spTree>
    <p:extLst>
      <p:ext uri="{BB962C8B-B14F-4D97-AF65-F5344CB8AC3E}">
        <p14:creationId xmlns:p14="http://schemas.microsoft.com/office/powerpoint/2010/main" val="6691502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Derive the last equation from the top definition.</a:t>
            </a:r>
          </a:p>
          <a:p>
            <a:endParaRPr lang="en-SG" dirty="0"/>
          </a:p>
        </p:txBody>
      </p:sp>
      <p:sp>
        <p:nvSpPr>
          <p:cNvPr id="4" name="Slide Number Placeholder 3"/>
          <p:cNvSpPr>
            <a:spLocks noGrp="1"/>
          </p:cNvSpPr>
          <p:nvPr>
            <p:ph type="sldNum" sz="quarter" idx="10"/>
          </p:nvPr>
        </p:nvSpPr>
        <p:spPr/>
        <p:txBody>
          <a:bodyPr/>
          <a:lstStyle/>
          <a:p>
            <a:fld id="{FEE2B503-FE58-479B-945E-92EE283C628E}" type="slidenum">
              <a:rPr lang="en-US" smtClean="0"/>
              <a:pPr/>
              <a:t>18</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 Ť are called super-operator,</a:t>
            </a:r>
            <a:r>
              <a:rPr lang="en-US" baseline="0" dirty="0"/>
              <a:t> as it act on the operator, not in the vector of Hilbert space.   What to define for theta(0) is a bit arbitrary/controversy.</a:t>
            </a:r>
          </a:p>
          <a:p>
            <a:endParaRPr lang="en-US" dirty="0"/>
          </a:p>
        </p:txBody>
      </p:sp>
      <p:sp>
        <p:nvSpPr>
          <p:cNvPr id="4" name="Slide Number Placeholder 3"/>
          <p:cNvSpPr>
            <a:spLocks noGrp="1"/>
          </p:cNvSpPr>
          <p:nvPr>
            <p:ph type="sldNum" sz="quarter" idx="10"/>
          </p:nvPr>
        </p:nvSpPr>
        <p:spPr/>
        <p:txBody>
          <a:bodyPr/>
          <a:lstStyle/>
          <a:p>
            <a:fld id="{FEE2B503-FE58-479B-945E-92EE283C628E}" type="slidenum">
              <a:rPr lang="en-US" smtClean="0"/>
              <a:pPr/>
              <a:t>19</a:t>
            </a:fld>
            <a:endParaRPr lang="en-US"/>
          </a:p>
        </p:txBody>
      </p:sp>
    </p:spTree>
    <p:extLst>
      <p:ext uri="{BB962C8B-B14F-4D97-AF65-F5344CB8AC3E}">
        <p14:creationId xmlns:p14="http://schemas.microsoft.com/office/powerpoint/2010/main" val="4999856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We use the convention that</a:t>
            </a:r>
            <a:r>
              <a:rPr lang="en-US" baseline="0" dirty="0"/>
              <a:t> </a:t>
            </a:r>
            <a:r>
              <a:rPr lang="en-US" baseline="0" dirty="0" err="1"/>
              <a:t>planewave</a:t>
            </a:r>
            <a:r>
              <a:rPr lang="en-US" baseline="0" dirty="0"/>
              <a:t> is exp(</a:t>
            </a:r>
            <a:r>
              <a:rPr lang="en-US" baseline="0" dirty="0" err="1"/>
              <a:t>ik.r</a:t>
            </a:r>
            <a:r>
              <a:rPr lang="en-US" baseline="0" dirty="0"/>
              <a:t> – </a:t>
            </a:r>
            <a:r>
              <a:rPr lang="en-US" baseline="0" dirty="0" err="1"/>
              <a:t>i</a:t>
            </a:r>
            <a:r>
              <a:rPr lang="en-US" baseline="0" dirty="0"/>
              <a:t> </a:t>
            </a:r>
            <a:r>
              <a:rPr lang="el-GR" baseline="0" dirty="0"/>
              <a:t>ω</a:t>
            </a:r>
            <a:r>
              <a:rPr lang="en-US" baseline="0" dirty="0"/>
              <a:t>t).</a:t>
            </a:r>
          </a:p>
          <a:p>
            <a:endParaRPr lang="en-US" dirty="0"/>
          </a:p>
        </p:txBody>
      </p:sp>
      <p:sp>
        <p:nvSpPr>
          <p:cNvPr id="4" name="Slide Number Placeholder 3"/>
          <p:cNvSpPr>
            <a:spLocks noGrp="1"/>
          </p:cNvSpPr>
          <p:nvPr>
            <p:ph type="sldNum" sz="quarter" idx="10"/>
          </p:nvPr>
        </p:nvSpPr>
        <p:spPr/>
        <p:txBody>
          <a:bodyPr/>
          <a:lstStyle/>
          <a:p>
            <a:fld id="{FEE2B503-FE58-479B-945E-92EE283C628E}" type="slidenum">
              <a:rPr lang="en-US" smtClean="0"/>
              <a:pPr/>
              <a:t>21</a:t>
            </a:fld>
            <a:endParaRPr lang="en-US"/>
          </a:p>
        </p:txBody>
      </p:sp>
    </p:spTree>
    <p:extLst>
      <p:ext uri="{BB962C8B-B14F-4D97-AF65-F5344CB8AC3E}">
        <p14:creationId xmlns:p14="http://schemas.microsoft.com/office/powerpoint/2010/main" val="33272671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What periodicity/boundary</a:t>
            </a:r>
            <a:r>
              <a:rPr lang="en-US" baseline="0" dirty="0"/>
              <a:t> do we have for </a:t>
            </a:r>
            <a:r>
              <a:rPr lang="en-US" baseline="0" dirty="0" err="1"/>
              <a:t>fermion</a:t>
            </a:r>
            <a:r>
              <a:rPr lang="en-US" baseline="0" dirty="0"/>
              <a:t>?</a:t>
            </a:r>
            <a:endParaRPr lang="en-SG" dirty="0"/>
          </a:p>
        </p:txBody>
      </p:sp>
      <p:sp>
        <p:nvSpPr>
          <p:cNvPr id="4" name="Slide Number Placeholder 3"/>
          <p:cNvSpPr>
            <a:spLocks noGrp="1"/>
          </p:cNvSpPr>
          <p:nvPr>
            <p:ph type="sldNum" sz="quarter" idx="10"/>
          </p:nvPr>
        </p:nvSpPr>
        <p:spPr/>
        <p:txBody>
          <a:bodyPr/>
          <a:lstStyle/>
          <a:p>
            <a:fld id="{FEE2B503-FE58-479B-945E-92EE283C628E}" type="slidenum">
              <a:rPr lang="en-US" smtClean="0"/>
              <a:pPr/>
              <a:t>23</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pPr eaLnBrk="1" hangingPunct="1"/>
            <a:r>
              <a:rPr lang="en-US"/>
              <a:t>Other types such as Matsubara Green’s function or canonical (Kubo) correlation are also used.  i = sqrt(-1).  The average &lt; … &gt; can be equilibrium or with respect to arbitrary density matrix.  For classical systems, G</a:t>
            </a:r>
            <a:r>
              <a:rPr lang="en-US" baseline="30000"/>
              <a:t>&lt;</a:t>
            </a:r>
            <a:r>
              <a:rPr lang="en-US"/>
              <a:t> = G</a:t>
            </a:r>
            <a:r>
              <a:rPr lang="en-US" baseline="30000"/>
              <a:t>&gt;</a:t>
            </a:r>
            <a:r>
              <a:rPr lang="en-US"/>
              <a:t>.</a:t>
            </a:r>
          </a:p>
          <a:p>
            <a:pPr eaLnBrk="1" hangingPunct="1"/>
            <a:endParaRPr lang="en-US"/>
          </a:p>
          <a:p>
            <a:pPr eaLnBrk="1" hangingPunct="1"/>
            <a:endParaRPr lang="en-US"/>
          </a:p>
        </p:txBody>
      </p:sp>
      <p:sp>
        <p:nvSpPr>
          <p:cNvPr id="62468" name="Slide Number Placeholder 3"/>
          <p:cNvSpPr txBox="1">
            <a:spLocks noGrp="1"/>
          </p:cNvSpPr>
          <p:nvPr/>
        </p:nvSpPr>
        <p:spPr bwMode="auto">
          <a:xfrm>
            <a:off x="3885177" y="8686726"/>
            <a:ext cx="2972823" cy="457274"/>
          </a:xfrm>
          <a:prstGeom prst="rect">
            <a:avLst/>
          </a:prstGeom>
          <a:noFill/>
          <a:ln w="9525">
            <a:noFill/>
            <a:miter lim="800000"/>
            <a:headEnd/>
            <a:tailEnd/>
          </a:ln>
        </p:spPr>
        <p:txBody>
          <a:bodyPr lIns="90452" tIns="45227" rIns="90452" bIns="45227" anchor="b"/>
          <a:lstStyle/>
          <a:p>
            <a:pPr algn="r" defTabSz="904875"/>
            <a:fld id="{36132A54-2DC5-488D-811C-E4D4BE42583A}" type="slidenum">
              <a:rPr lang="en-US" sz="1200">
                <a:latin typeface="Arial" charset="0"/>
              </a:rPr>
              <a:pPr algn="r" defTabSz="904875"/>
              <a:t>25</a:t>
            </a:fld>
            <a:endParaRPr lang="en-US" sz="1200">
              <a:latin typeface="Arial" charset="0"/>
            </a:endParaRPr>
          </a:p>
        </p:txBody>
      </p:sp>
    </p:spTree>
    <p:extLst>
      <p:ext uri="{BB962C8B-B14F-4D97-AF65-F5344CB8AC3E}">
        <p14:creationId xmlns:p14="http://schemas.microsoft.com/office/powerpoint/2010/main" val="37574275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pPr eaLnBrk="1" hangingPunct="1"/>
            <a:r>
              <a:rPr lang="en-US" dirty="0"/>
              <a:t>The relation implies two (three?) linearly independent ones, and one independent one only if nonlinear dependence is considered.   Does</a:t>
            </a:r>
            <a:r>
              <a:rPr lang="en-US" baseline="0" dirty="0"/>
              <a:t> self-energy has similar relations?</a:t>
            </a:r>
            <a:endParaRPr lang="en-US" dirty="0"/>
          </a:p>
          <a:p>
            <a:pPr eaLnBrk="1" hangingPunct="1"/>
            <a:endParaRPr lang="en-US" dirty="0"/>
          </a:p>
        </p:txBody>
      </p:sp>
      <p:sp>
        <p:nvSpPr>
          <p:cNvPr id="63492" name="Slide Number Placeholder 3"/>
          <p:cNvSpPr txBox="1">
            <a:spLocks noGrp="1"/>
          </p:cNvSpPr>
          <p:nvPr/>
        </p:nvSpPr>
        <p:spPr bwMode="auto">
          <a:xfrm>
            <a:off x="3885177" y="8686726"/>
            <a:ext cx="2972823" cy="457274"/>
          </a:xfrm>
          <a:prstGeom prst="rect">
            <a:avLst/>
          </a:prstGeom>
          <a:noFill/>
          <a:ln w="9525">
            <a:noFill/>
            <a:miter lim="800000"/>
            <a:headEnd/>
            <a:tailEnd/>
          </a:ln>
        </p:spPr>
        <p:txBody>
          <a:bodyPr lIns="90452" tIns="45227" rIns="90452" bIns="45227" anchor="b"/>
          <a:lstStyle/>
          <a:p>
            <a:pPr algn="r" defTabSz="904875"/>
            <a:fld id="{D4AA9B08-7EC2-4CC0-8755-1958B68D6A6C}" type="slidenum">
              <a:rPr lang="en-US" sz="1200">
                <a:latin typeface="Arial" charset="0"/>
              </a:rPr>
              <a:pPr algn="r" defTabSz="904875"/>
              <a:t>26</a:t>
            </a:fld>
            <a:endParaRPr lang="en-US" sz="1200">
              <a:latin typeface="Arial" charset="0"/>
            </a:endParaRPr>
          </a:p>
        </p:txBody>
      </p:sp>
    </p:spTree>
    <p:extLst>
      <p:ext uri="{BB962C8B-B14F-4D97-AF65-F5344CB8AC3E}">
        <p14:creationId xmlns:p14="http://schemas.microsoft.com/office/powerpoint/2010/main" val="22628508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pPr eaLnBrk="1" hangingPunct="1"/>
            <a:r>
              <a:rPr lang="en-US" dirty="0"/>
              <a:t>The inverse Fourier transform has a factor of 2 </a:t>
            </a:r>
            <a:r>
              <a:rPr lang="en-US" dirty="0">
                <a:sym typeface="SymbolPS" pitchFamily="18" charset="2"/>
              </a:rPr>
              <a:t></a:t>
            </a:r>
            <a:r>
              <a:rPr lang="en-US" dirty="0"/>
              <a:t>.  We use square brackets [ ] to denote Fourier transformed function.   For more general</a:t>
            </a:r>
            <a:r>
              <a:rPr lang="en-US" baseline="0" dirty="0"/>
              <a:t> relation of </a:t>
            </a:r>
            <a:r>
              <a:rPr lang="en-US" baseline="0" dirty="0" err="1"/>
              <a:t>Gr</a:t>
            </a:r>
            <a:r>
              <a:rPr lang="en-US" baseline="0" dirty="0"/>
              <a:t> and </a:t>
            </a:r>
            <a:r>
              <a:rPr lang="en-US" baseline="0" dirty="0" err="1"/>
              <a:t>Ga</a:t>
            </a:r>
            <a:r>
              <a:rPr lang="en-US" baseline="0" dirty="0"/>
              <a:t>, see my handwritten notes on NEGF for electrons.</a:t>
            </a:r>
          </a:p>
          <a:p>
            <a:pPr eaLnBrk="1" hangingPunct="1"/>
            <a:endParaRPr lang="en-US" dirty="0"/>
          </a:p>
          <a:p>
            <a:pPr eaLnBrk="1" hangingPunct="1"/>
            <a:endParaRPr lang="en-US" dirty="0"/>
          </a:p>
          <a:p>
            <a:pPr eaLnBrk="1" hangingPunct="1"/>
            <a:endParaRPr lang="en-US" dirty="0"/>
          </a:p>
        </p:txBody>
      </p:sp>
      <p:sp>
        <p:nvSpPr>
          <p:cNvPr id="64516" name="Slide Number Placeholder 3"/>
          <p:cNvSpPr txBox="1">
            <a:spLocks noGrp="1"/>
          </p:cNvSpPr>
          <p:nvPr/>
        </p:nvSpPr>
        <p:spPr bwMode="auto">
          <a:xfrm>
            <a:off x="3885177" y="8686726"/>
            <a:ext cx="2972823" cy="457274"/>
          </a:xfrm>
          <a:prstGeom prst="rect">
            <a:avLst/>
          </a:prstGeom>
          <a:noFill/>
          <a:ln w="9525">
            <a:noFill/>
            <a:miter lim="800000"/>
            <a:headEnd/>
            <a:tailEnd/>
          </a:ln>
        </p:spPr>
        <p:txBody>
          <a:bodyPr lIns="90452" tIns="45227" rIns="90452" bIns="45227" anchor="b"/>
          <a:lstStyle/>
          <a:p>
            <a:pPr algn="r" defTabSz="904875"/>
            <a:fld id="{7A5A0010-19B6-40A5-8F02-81B194CC7AA4}" type="slidenum">
              <a:rPr lang="en-US" sz="1200">
                <a:latin typeface="Arial" charset="0"/>
              </a:rPr>
              <a:pPr algn="r" defTabSz="904875"/>
              <a:t>27</a:t>
            </a:fld>
            <a:endParaRPr lang="en-US" sz="1200">
              <a:latin typeface="Arial" charset="0"/>
            </a:endParaRPr>
          </a:p>
        </p:txBody>
      </p:sp>
    </p:spTree>
    <p:extLst>
      <p:ext uri="{BB962C8B-B14F-4D97-AF65-F5344CB8AC3E}">
        <p14:creationId xmlns:p14="http://schemas.microsoft.com/office/powerpoint/2010/main" val="29352257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Lehmann representation is to expand</a:t>
            </a:r>
            <a:r>
              <a:rPr lang="en-US" baseline="0" dirty="0"/>
              <a:t> everything in the eigenstates.  Using the Lehmann representation, one can relate G&gt; with G&lt;, as well relate them to </a:t>
            </a:r>
            <a:r>
              <a:rPr lang="en-US" baseline="0" dirty="0" err="1"/>
              <a:t>G^r-G^a</a:t>
            </a:r>
            <a:r>
              <a:rPr lang="en-US" baseline="0" dirty="0"/>
              <a:t>.</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FEE2B503-FE58-479B-945E-92EE283C628E}" type="slidenum">
              <a:rPr lang="en-US" smtClean="0"/>
              <a:pPr/>
              <a:t>28</a:t>
            </a:fld>
            <a:endParaRPr lang="en-US"/>
          </a:p>
        </p:txBody>
      </p:sp>
    </p:spTree>
    <p:extLst>
      <p:ext uri="{BB962C8B-B14F-4D97-AF65-F5344CB8AC3E}">
        <p14:creationId xmlns:p14="http://schemas.microsoft.com/office/powerpoint/2010/main" val="24748968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pPr eaLnBrk="1" hangingPunct="1"/>
            <a:r>
              <a:rPr lang="en-US"/>
              <a:t>&lt; . &gt; = Tr(</a:t>
            </a:r>
            <a:r>
              <a:rPr lang="el-GR"/>
              <a:t>ρ</a:t>
            </a:r>
            <a:r>
              <a:rPr lang="en-US"/>
              <a:t> .  ).  T here denotes time order, assuming t &gt; t’.   Anti-time order if t &lt; t’.</a:t>
            </a:r>
          </a:p>
          <a:p>
            <a:pPr eaLnBrk="1" hangingPunct="1"/>
            <a:endParaRPr lang="en-US"/>
          </a:p>
        </p:txBody>
      </p:sp>
      <p:sp>
        <p:nvSpPr>
          <p:cNvPr id="67588" name="Slide Number Placeholder 3"/>
          <p:cNvSpPr txBox="1">
            <a:spLocks noGrp="1"/>
          </p:cNvSpPr>
          <p:nvPr/>
        </p:nvSpPr>
        <p:spPr bwMode="auto">
          <a:xfrm>
            <a:off x="3885177" y="8686726"/>
            <a:ext cx="2972823" cy="457274"/>
          </a:xfrm>
          <a:prstGeom prst="rect">
            <a:avLst/>
          </a:prstGeom>
          <a:noFill/>
          <a:ln w="9525">
            <a:noFill/>
            <a:miter lim="800000"/>
            <a:headEnd/>
            <a:tailEnd/>
          </a:ln>
        </p:spPr>
        <p:txBody>
          <a:bodyPr lIns="90452" tIns="45227" rIns="90452" bIns="45227" anchor="b"/>
          <a:lstStyle/>
          <a:p>
            <a:pPr algn="r" defTabSz="904875"/>
            <a:fld id="{B263D222-C500-46C8-A441-CC9A5E76DF1B}" type="slidenum">
              <a:rPr lang="en-US" sz="1200">
                <a:latin typeface="Arial" charset="0"/>
              </a:rPr>
              <a:pPr algn="r" defTabSz="904875"/>
              <a:t>30</a:t>
            </a:fld>
            <a:endParaRPr lang="en-US" sz="1200">
              <a:latin typeface="Arial" charset="0"/>
            </a:endParaRPr>
          </a:p>
        </p:txBody>
      </p:sp>
    </p:spTree>
    <p:extLst>
      <p:ext uri="{BB962C8B-B14F-4D97-AF65-F5344CB8AC3E}">
        <p14:creationId xmlns:p14="http://schemas.microsoft.com/office/powerpoint/2010/main" val="366870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 set of lectures is</a:t>
            </a:r>
            <a:r>
              <a:rPr lang="en-US" baseline="0" dirty="0"/>
              <a:t> on basic concepts and fundamental techniques.  The formulas are well-known.  However, as a (theoretical) physicist, one is not satisfied with a given formula and how to use it, but one want to know now it is derived, and what it’s limitations are.  So that one can apply the technique to new situations.  Many-body physics theories are fundamental to understand the lectures fully, such are discussed in books as such Fetter-</a:t>
            </a:r>
            <a:r>
              <a:rPr lang="en-US" baseline="0" dirty="0" err="1"/>
              <a:t>Walecka</a:t>
            </a:r>
            <a:r>
              <a:rPr lang="en-US" baseline="0" dirty="0"/>
              <a:t>, Mahan, etc.   Although we mainly focus on thermal transport, my aim is on general non-equilibrium transport, not necessarily thermal.   </a:t>
            </a:r>
          </a:p>
          <a:p>
            <a:r>
              <a:rPr lang="en-US" baseline="0" dirty="0"/>
              <a:t> </a:t>
            </a:r>
          </a:p>
          <a:p>
            <a:endParaRPr lang="en-SG" dirty="0"/>
          </a:p>
        </p:txBody>
      </p:sp>
      <p:sp>
        <p:nvSpPr>
          <p:cNvPr id="4" name="Slide Number Placeholder 3"/>
          <p:cNvSpPr>
            <a:spLocks noGrp="1"/>
          </p:cNvSpPr>
          <p:nvPr>
            <p:ph type="sldNum" sz="quarter" idx="10"/>
          </p:nvPr>
        </p:nvSpPr>
        <p:spPr/>
        <p:txBody>
          <a:bodyPr/>
          <a:lstStyle/>
          <a:p>
            <a:fld id="{FEE2B503-FE58-479B-945E-92EE283C628E}"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pPr eaLnBrk="1" hangingPunct="1"/>
            <a:r>
              <a:rPr lang="en-US"/>
              <a:t>t</a:t>
            </a:r>
            <a:r>
              <a:rPr lang="en-US" baseline="-25000"/>
              <a:t>0</a:t>
            </a:r>
            <a:r>
              <a:rPr lang="en-US"/>
              <a:t> is the synchronization time where the Schr</a:t>
            </a:r>
            <a:r>
              <a:rPr lang="en-US">
                <a:latin typeface="Times New Roman" pitchFamily="18" charset="0"/>
                <a:cs typeface="Times New Roman" pitchFamily="18" charset="0"/>
              </a:rPr>
              <a:t>ö</a:t>
            </a:r>
            <a:r>
              <a:rPr lang="en-US"/>
              <a:t>dinger picture and Heisenberg picture are the same.</a:t>
            </a:r>
          </a:p>
          <a:p>
            <a:pPr eaLnBrk="1" hangingPunct="1"/>
            <a:endParaRPr lang="en-US"/>
          </a:p>
        </p:txBody>
      </p:sp>
      <p:sp>
        <p:nvSpPr>
          <p:cNvPr id="68612" name="Slide Number Placeholder 3"/>
          <p:cNvSpPr txBox="1">
            <a:spLocks noGrp="1"/>
          </p:cNvSpPr>
          <p:nvPr/>
        </p:nvSpPr>
        <p:spPr bwMode="auto">
          <a:xfrm>
            <a:off x="3885177" y="8686726"/>
            <a:ext cx="2972823" cy="457274"/>
          </a:xfrm>
          <a:prstGeom prst="rect">
            <a:avLst/>
          </a:prstGeom>
          <a:noFill/>
          <a:ln w="9525">
            <a:noFill/>
            <a:miter lim="800000"/>
            <a:headEnd/>
            <a:tailEnd/>
          </a:ln>
        </p:spPr>
        <p:txBody>
          <a:bodyPr lIns="90452" tIns="45227" rIns="90452" bIns="45227" anchor="b"/>
          <a:lstStyle/>
          <a:p>
            <a:pPr algn="r" defTabSz="904875"/>
            <a:fld id="{95EA7838-51A1-447D-B523-D8330F326A83}" type="slidenum">
              <a:rPr lang="en-US" sz="1200">
                <a:latin typeface="Arial" charset="0"/>
              </a:rPr>
              <a:pPr algn="r" defTabSz="904875"/>
              <a:t>31</a:t>
            </a:fld>
            <a:endParaRPr lang="en-US" sz="1200">
              <a:latin typeface="Arial" charset="0"/>
            </a:endParaRPr>
          </a:p>
        </p:txBody>
      </p:sp>
    </p:spTree>
    <p:extLst>
      <p:ext uri="{BB962C8B-B14F-4D97-AF65-F5344CB8AC3E}">
        <p14:creationId xmlns:p14="http://schemas.microsoft.com/office/powerpoint/2010/main" val="11780952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pPr eaLnBrk="1" hangingPunct="1"/>
            <a:endParaRPr lang="en-US" dirty="0"/>
          </a:p>
        </p:txBody>
      </p:sp>
      <p:sp>
        <p:nvSpPr>
          <p:cNvPr id="69636" name="Slide Number Placeholder 3"/>
          <p:cNvSpPr txBox="1">
            <a:spLocks noGrp="1"/>
          </p:cNvSpPr>
          <p:nvPr/>
        </p:nvSpPr>
        <p:spPr bwMode="auto">
          <a:xfrm>
            <a:off x="3885177" y="8686726"/>
            <a:ext cx="2972823" cy="457274"/>
          </a:xfrm>
          <a:prstGeom prst="rect">
            <a:avLst/>
          </a:prstGeom>
          <a:noFill/>
          <a:ln w="9525">
            <a:noFill/>
            <a:miter lim="800000"/>
            <a:headEnd/>
            <a:tailEnd/>
          </a:ln>
        </p:spPr>
        <p:txBody>
          <a:bodyPr lIns="90452" tIns="45227" rIns="90452" bIns="45227" anchor="b"/>
          <a:lstStyle/>
          <a:p>
            <a:pPr algn="r" defTabSz="904875"/>
            <a:fld id="{8A185762-330F-40E0-9A3E-1E58CD101B29}" type="slidenum">
              <a:rPr lang="en-US" sz="1200">
                <a:latin typeface="Arial" charset="0"/>
              </a:rPr>
              <a:pPr algn="r" defTabSz="904875"/>
              <a:t>33</a:t>
            </a:fld>
            <a:endParaRPr lang="en-US" sz="1200">
              <a:latin typeface="Arial" charset="0"/>
            </a:endParaRPr>
          </a:p>
        </p:txBody>
      </p:sp>
    </p:spTree>
    <p:extLst>
      <p:ext uri="{BB962C8B-B14F-4D97-AF65-F5344CB8AC3E}">
        <p14:creationId xmlns:p14="http://schemas.microsoft.com/office/powerpoint/2010/main" val="20797266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pPr eaLnBrk="1" hangingPunct="1"/>
            <a:r>
              <a:rPr lang="el-GR">
                <a:latin typeface="Times New Roman" pitchFamily="18" charset="0"/>
                <a:cs typeface="Times New Roman" pitchFamily="18" charset="0"/>
              </a:rPr>
              <a:t>σ</a:t>
            </a:r>
            <a:r>
              <a:rPr lang="en-US">
                <a:latin typeface="Times New Roman" pitchFamily="18" charset="0"/>
                <a:cs typeface="Times New Roman" pitchFamily="18" charset="0"/>
              </a:rPr>
              <a:t> = + for the upper branch, and – for the returning lower branch.</a:t>
            </a:r>
          </a:p>
          <a:p>
            <a:pPr eaLnBrk="1" hangingPunct="1"/>
            <a:endParaRPr lang="el-GR">
              <a:latin typeface="Times New Roman" pitchFamily="18" charset="0"/>
              <a:cs typeface="Times New Roman" pitchFamily="18" charset="0"/>
            </a:endParaRPr>
          </a:p>
        </p:txBody>
      </p:sp>
      <p:sp>
        <p:nvSpPr>
          <p:cNvPr id="70660" name="Slide Number Placeholder 3"/>
          <p:cNvSpPr txBox="1">
            <a:spLocks noGrp="1"/>
          </p:cNvSpPr>
          <p:nvPr/>
        </p:nvSpPr>
        <p:spPr bwMode="auto">
          <a:xfrm>
            <a:off x="3885177" y="8686726"/>
            <a:ext cx="2972823" cy="457274"/>
          </a:xfrm>
          <a:prstGeom prst="rect">
            <a:avLst/>
          </a:prstGeom>
          <a:noFill/>
          <a:ln w="9525">
            <a:noFill/>
            <a:miter lim="800000"/>
            <a:headEnd/>
            <a:tailEnd/>
          </a:ln>
        </p:spPr>
        <p:txBody>
          <a:bodyPr lIns="90452" tIns="45227" rIns="90452" bIns="45227" anchor="b"/>
          <a:lstStyle/>
          <a:p>
            <a:pPr algn="r" defTabSz="904875"/>
            <a:fld id="{57266F62-C83D-4D7E-AA14-4E0D0F110092}" type="slidenum">
              <a:rPr lang="en-US" sz="1200">
                <a:latin typeface="Arial" charset="0"/>
              </a:rPr>
              <a:pPr algn="r" defTabSz="904875"/>
              <a:t>34</a:t>
            </a:fld>
            <a:endParaRPr lang="en-US" sz="1200">
              <a:latin typeface="Arial" charset="0"/>
            </a:endParaRPr>
          </a:p>
        </p:txBody>
      </p:sp>
    </p:spTree>
    <p:extLst>
      <p:ext uri="{BB962C8B-B14F-4D97-AF65-F5344CB8AC3E}">
        <p14:creationId xmlns:p14="http://schemas.microsoft.com/office/powerpoint/2010/main" val="11606997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 lecture is the real meat of NEGF.</a:t>
            </a:r>
          </a:p>
          <a:p>
            <a:endParaRPr lang="en-SG" dirty="0"/>
          </a:p>
        </p:txBody>
      </p:sp>
      <p:sp>
        <p:nvSpPr>
          <p:cNvPr id="4" name="Slide Number Placeholder 3"/>
          <p:cNvSpPr>
            <a:spLocks noGrp="1"/>
          </p:cNvSpPr>
          <p:nvPr>
            <p:ph type="sldNum" sz="quarter" idx="10"/>
          </p:nvPr>
        </p:nvSpPr>
        <p:spPr/>
        <p:txBody>
          <a:bodyPr/>
          <a:lstStyle/>
          <a:p>
            <a:fld id="{FEE2B503-FE58-479B-945E-92EE283C628E}" type="slidenum">
              <a:rPr lang="en-US" smtClean="0"/>
              <a:pPr/>
              <a:t>36</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integral on the exponential is from a point tau_1 specified on the contour to tau_2</a:t>
            </a:r>
            <a:r>
              <a:rPr lang="en-US" baseline="0" dirty="0"/>
              <a:t> at a later point on the contour.  The integral is along the contour.</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FEE2B503-FE58-479B-945E-92EE283C628E}" type="slidenum">
              <a:rPr lang="en-US" smtClean="0"/>
              <a:pPr/>
              <a:t>38</a:t>
            </a:fld>
            <a:endParaRPr lang="en-US"/>
          </a:p>
        </p:txBody>
      </p:sp>
    </p:spTree>
    <p:extLst>
      <p:ext uri="{BB962C8B-B14F-4D97-AF65-F5344CB8AC3E}">
        <p14:creationId xmlns:p14="http://schemas.microsoft.com/office/powerpoint/2010/main" val="42175643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pPr eaLnBrk="1" hangingPunct="1"/>
            <a:r>
              <a:rPr lang="en-US"/>
              <a:t>u u</a:t>
            </a:r>
            <a:r>
              <a:rPr lang="en-US" baseline="30000"/>
              <a:t>T</a:t>
            </a:r>
            <a:r>
              <a:rPr lang="en-US"/>
              <a:t> is a square matrix, and [u, v</a:t>
            </a:r>
            <a:r>
              <a:rPr lang="en-US" baseline="30000"/>
              <a:t>T</a:t>
            </a:r>
            <a:r>
              <a:rPr lang="en-US"/>
              <a:t>] is a matrix formed by (j,k) element [u</a:t>
            </a:r>
            <a:r>
              <a:rPr lang="en-US" baseline="-25000"/>
              <a:t>j</a:t>
            </a:r>
            <a:r>
              <a:rPr lang="en-US"/>
              <a:t>, v</a:t>
            </a:r>
            <a:r>
              <a:rPr lang="en-US" baseline="-25000"/>
              <a:t>k</a:t>
            </a:r>
            <a:r>
              <a:rPr lang="en-US"/>
              <a:t>].</a:t>
            </a:r>
          </a:p>
        </p:txBody>
      </p:sp>
      <p:sp>
        <p:nvSpPr>
          <p:cNvPr id="73732" name="Slide Number Placeholder 3"/>
          <p:cNvSpPr txBox="1">
            <a:spLocks noGrp="1"/>
          </p:cNvSpPr>
          <p:nvPr/>
        </p:nvSpPr>
        <p:spPr bwMode="auto">
          <a:xfrm>
            <a:off x="3885177" y="8686726"/>
            <a:ext cx="2972823" cy="457274"/>
          </a:xfrm>
          <a:prstGeom prst="rect">
            <a:avLst/>
          </a:prstGeom>
          <a:noFill/>
          <a:ln w="9525">
            <a:noFill/>
            <a:miter lim="800000"/>
            <a:headEnd/>
            <a:tailEnd/>
          </a:ln>
        </p:spPr>
        <p:txBody>
          <a:bodyPr lIns="90452" tIns="45227" rIns="90452" bIns="45227" anchor="b"/>
          <a:lstStyle/>
          <a:p>
            <a:pPr algn="r" defTabSz="904875"/>
            <a:fld id="{1D3D6541-5B81-4C38-8BA0-C31A82833397}" type="slidenum">
              <a:rPr lang="en-US" sz="1200">
                <a:latin typeface="Arial" charset="0"/>
              </a:rPr>
              <a:pPr algn="r" defTabSz="904875"/>
              <a:t>39</a:t>
            </a:fld>
            <a:endParaRPr lang="en-US" sz="1200">
              <a:latin typeface="Arial" charset="0"/>
            </a:endParaRPr>
          </a:p>
        </p:txBody>
      </p:sp>
    </p:spTree>
    <p:extLst>
      <p:ext uri="{BB962C8B-B14F-4D97-AF65-F5344CB8AC3E}">
        <p14:creationId xmlns:p14="http://schemas.microsoft.com/office/powerpoint/2010/main" val="8973066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pPr eaLnBrk="1" hangingPunct="1"/>
            <a:r>
              <a:rPr lang="en-US"/>
              <a:t>We use the equation of motion d</a:t>
            </a:r>
            <a:r>
              <a:rPr lang="en-US" baseline="30000"/>
              <a:t>2</a:t>
            </a:r>
            <a:r>
              <a:rPr lang="en-US"/>
              <a:t>u/dt</a:t>
            </a:r>
            <a:r>
              <a:rPr lang="en-US" baseline="30000"/>
              <a:t>2</a:t>
            </a:r>
            <a:r>
              <a:rPr lang="en-US"/>
              <a:t> = -Ku.</a:t>
            </a:r>
          </a:p>
        </p:txBody>
      </p:sp>
      <p:sp>
        <p:nvSpPr>
          <p:cNvPr id="74756" name="Slide Number Placeholder 3"/>
          <p:cNvSpPr txBox="1">
            <a:spLocks noGrp="1"/>
          </p:cNvSpPr>
          <p:nvPr/>
        </p:nvSpPr>
        <p:spPr bwMode="auto">
          <a:xfrm>
            <a:off x="3885177" y="8686726"/>
            <a:ext cx="2972823" cy="457274"/>
          </a:xfrm>
          <a:prstGeom prst="rect">
            <a:avLst/>
          </a:prstGeom>
          <a:noFill/>
          <a:ln w="9525">
            <a:noFill/>
            <a:miter lim="800000"/>
            <a:headEnd/>
            <a:tailEnd/>
          </a:ln>
        </p:spPr>
        <p:txBody>
          <a:bodyPr lIns="90452" tIns="45227" rIns="90452" bIns="45227" anchor="b"/>
          <a:lstStyle/>
          <a:p>
            <a:pPr algn="r" defTabSz="904875"/>
            <a:fld id="{4C359DA0-1D28-4A00-B677-99F0E76B71D0}" type="slidenum">
              <a:rPr lang="en-US" sz="1200">
                <a:latin typeface="Arial" charset="0"/>
              </a:rPr>
              <a:pPr algn="r" defTabSz="904875"/>
              <a:t>40</a:t>
            </a:fld>
            <a:endParaRPr lang="en-US" sz="1200">
              <a:latin typeface="Arial" charset="0"/>
            </a:endParaRPr>
          </a:p>
        </p:txBody>
      </p:sp>
    </p:spTree>
    <p:extLst>
      <p:ext uri="{BB962C8B-B14F-4D97-AF65-F5344CB8AC3E}">
        <p14:creationId xmlns:p14="http://schemas.microsoft.com/office/powerpoint/2010/main" val="35637160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p:spPr>
        <p:txBody>
          <a:bodyPr/>
          <a:lstStyle/>
          <a:p>
            <a:pPr eaLnBrk="1" hangingPunct="1"/>
            <a:endParaRPr lang="en-US"/>
          </a:p>
        </p:txBody>
      </p:sp>
      <p:sp>
        <p:nvSpPr>
          <p:cNvPr id="75780" name="Slide Number Placeholder 3"/>
          <p:cNvSpPr txBox="1">
            <a:spLocks noGrp="1"/>
          </p:cNvSpPr>
          <p:nvPr/>
        </p:nvSpPr>
        <p:spPr bwMode="auto">
          <a:xfrm>
            <a:off x="3885177" y="8686726"/>
            <a:ext cx="2972823" cy="457274"/>
          </a:xfrm>
          <a:prstGeom prst="rect">
            <a:avLst/>
          </a:prstGeom>
          <a:noFill/>
          <a:ln w="9525">
            <a:noFill/>
            <a:miter lim="800000"/>
            <a:headEnd/>
            <a:tailEnd/>
          </a:ln>
        </p:spPr>
        <p:txBody>
          <a:bodyPr lIns="90452" tIns="45227" rIns="90452" bIns="45227" anchor="b"/>
          <a:lstStyle/>
          <a:p>
            <a:pPr algn="r" defTabSz="904875"/>
            <a:fld id="{0FC4DE9F-E476-40D2-AD49-47091477D016}" type="slidenum">
              <a:rPr lang="en-US" sz="1200">
                <a:latin typeface="Arial" charset="0"/>
              </a:rPr>
              <a:pPr algn="r" defTabSz="904875"/>
              <a:t>41</a:t>
            </a:fld>
            <a:endParaRPr lang="en-US" sz="1200">
              <a:latin typeface="Arial" charset="0"/>
            </a:endParaRPr>
          </a:p>
        </p:txBody>
      </p:sp>
    </p:spTree>
    <p:extLst>
      <p:ext uri="{BB962C8B-B14F-4D97-AF65-F5344CB8AC3E}">
        <p14:creationId xmlns:p14="http://schemas.microsoft.com/office/powerpoint/2010/main" val="39007514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p:spPr>
        <p:txBody>
          <a:bodyPr/>
          <a:lstStyle/>
          <a:p>
            <a:pPr eaLnBrk="1" hangingPunct="1"/>
            <a:r>
              <a:rPr lang="en-US"/>
              <a:t>Note that if ax = b, x = b/a, but not if a = 0,  in that case, x = infinity, thus,  the Dirac delta function.</a:t>
            </a:r>
          </a:p>
          <a:p>
            <a:pPr eaLnBrk="1" hangingPunct="1"/>
            <a:endParaRPr lang="en-US"/>
          </a:p>
        </p:txBody>
      </p:sp>
      <p:sp>
        <p:nvSpPr>
          <p:cNvPr id="76804" name="Slide Number Placeholder 3"/>
          <p:cNvSpPr txBox="1">
            <a:spLocks noGrp="1"/>
          </p:cNvSpPr>
          <p:nvPr/>
        </p:nvSpPr>
        <p:spPr bwMode="auto">
          <a:xfrm>
            <a:off x="3885177" y="8686726"/>
            <a:ext cx="2972823" cy="457274"/>
          </a:xfrm>
          <a:prstGeom prst="rect">
            <a:avLst/>
          </a:prstGeom>
          <a:noFill/>
          <a:ln w="9525">
            <a:noFill/>
            <a:miter lim="800000"/>
            <a:headEnd/>
            <a:tailEnd/>
          </a:ln>
        </p:spPr>
        <p:txBody>
          <a:bodyPr lIns="90452" tIns="45227" rIns="90452" bIns="45227" anchor="b"/>
          <a:lstStyle/>
          <a:p>
            <a:pPr algn="r" defTabSz="904875"/>
            <a:fld id="{A01267E3-7CD8-4EE0-BFCC-2DAF4843865B}" type="slidenum">
              <a:rPr lang="en-US" sz="1200">
                <a:latin typeface="Arial" charset="0"/>
              </a:rPr>
              <a:pPr algn="r" defTabSz="904875"/>
              <a:t>42</a:t>
            </a:fld>
            <a:endParaRPr lang="en-US" sz="1200">
              <a:latin typeface="Arial" charset="0"/>
            </a:endParaRPr>
          </a:p>
        </p:txBody>
      </p:sp>
    </p:spTree>
    <p:extLst>
      <p:ext uri="{BB962C8B-B14F-4D97-AF65-F5344CB8AC3E}">
        <p14:creationId xmlns:p14="http://schemas.microsoft.com/office/powerpoint/2010/main" val="12298020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pPr eaLnBrk="1" hangingPunct="1"/>
            <a:r>
              <a:rPr lang="en-US"/>
              <a:t>Two adiabatic switch-on’s.</a:t>
            </a:r>
          </a:p>
          <a:p>
            <a:pPr eaLnBrk="1" hangingPunct="1"/>
            <a:endParaRPr lang="en-US"/>
          </a:p>
        </p:txBody>
      </p:sp>
      <p:sp>
        <p:nvSpPr>
          <p:cNvPr id="84996" name="Slide Number Placeholder 3"/>
          <p:cNvSpPr txBox="1">
            <a:spLocks noGrp="1"/>
          </p:cNvSpPr>
          <p:nvPr/>
        </p:nvSpPr>
        <p:spPr bwMode="auto">
          <a:xfrm>
            <a:off x="3885177" y="8686726"/>
            <a:ext cx="2972823" cy="457274"/>
          </a:xfrm>
          <a:prstGeom prst="rect">
            <a:avLst/>
          </a:prstGeom>
          <a:noFill/>
          <a:ln w="9525">
            <a:noFill/>
            <a:miter lim="800000"/>
            <a:headEnd/>
            <a:tailEnd/>
          </a:ln>
        </p:spPr>
        <p:txBody>
          <a:bodyPr lIns="90452" tIns="45227" rIns="90452" bIns="45227" anchor="b"/>
          <a:lstStyle/>
          <a:p>
            <a:pPr algn="r" defTabSz="904875"/>
            <a:fld id="{AB506A97-0555-4359-BAFD-BC6D8E4C79E0}" type="slidenum">
              <a:rPr lang="en-US" sz="1200">
                <a:latin typeface="Arial" charset="0"/>
              </a:rPr>
              <a:pPr algn="r" defTabSz="904875"/>
              <a:t>44</a:t>
            </a:fld>
            <a:endParaRPr lang="en-US" sz="1200">
              <a:latin typeface="Arial" charset="0"/>
            </a:endParaRPr>
          </a:p>
        </p:txBody>
      </p:sp>
    </p:spTree>
    <p:extLst>
      <p:ext uri="{BB962C8B-B14F-4D97-AF65-F5344CB8AC3E}">
        <p14:creationId xmlns:p14="http://schemas.microsoft.com/office/powerpoint/2010/main" val="15331099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See also</a:t>
            </a:r>
            <a:r>
              <a:rPr lang="en-US" baseline="0" dirty="0"/>
              <a:t> https://www.physics.nus.edu.sg/~phywjs/NEGF/negf.html  for the links to the </a:t>
            </a:r>
            <a:r>
              <a:rPr lang="en-US" baseline="0" dirty="0" err="1"/>
              <a:t>arxiv</a:t>
            </a:r>
            <a:r>
              <a:rPr lang="en-US" baseline="0" dirty="0"/>
              <a:t> version of the review papers.   The reference books are:</a:t>
            </a:r>
          </a:p>
          <a:p>
            <a:r>
              <a:rPr lang="en-US" baseline="0" dirty="0"/>
              <a:t>H. </a:t>
            </a:r>
            <a:r>
              <a:rPr lang="en-US" baseline="0" dirty="0" err="1"/>
              <a:t>Haug</a:t>
            </a:r>
            <a:r>
              <a:rPr lang="en-US" baseline="0" dirty="0"/>
              <a:t> &amp; A.-P. </a:t>
            </a:r>
            <a:r>
              <a:rPr lang="en-US" baseline="0" dirty="0" err="1"/>
              <a:t>Jauho</a:t>
            </a:r>
            <a:r>
              <a:rPr lang="en-US" baseline="0" dirty="0"/>
              <a:t>, “Quantum Kinetics in Transport and Optics of Semi-conductors,” Springer-</a:t>
            </a:r>
            <a:r>
              <a:rPr lang="en-US" baseline="0" dirty="0" err="1"/>
              <a:t>Verlag</a:t>
            </a:r>
            <a:r>
              <a:rPr lang="en-US" baseline="0" dirty="0"/>
              <a:t> 1996.</a:t>
            </a:r>
          </a:p>
          <a:p>
            <a:r>
              <a:rPr lang="en-US" baseline="0" dirty="0"/>
              <a:t>J. Rammer, “Quantum Field theory of non-equilibrium states”, Cambridge University Press, 2007.</a:t>
            </a:r>
          </a:p>
          <a:p>
            <a:r>
              <a:rPr lang="en-US" baseline="0" dirty="0"/>
              <a:t>S. </a:t>
            </a:r>
            <a:r>
              <a:rPr lang="en-US" baseline="0" dirty="0" err="1"/>
              <a:t>Datta</a:t>
            </a:r>
            <a:r>
              <a:rPr lang="en-US" baseline="0" dirty="0"/>
              <a:t>, “Electronic transport in mesoscopic systems,” Cambridge </a:t>
            </a:r>
            <a:r>
              <a:rPr lang="en-US" baseline="0" dirty="0" err="1"/>
              <a:t>Univ</a:t>
            </a:r>
            <a:r>
              <a:rPr lang="en-US" baseline="0" dirty="0"/>
              <a:t> Press, 1995.</a:t>
            </a:r>
          </a:p>
          <a:p>
            <a:r>
              <a:rPr lang="en-US" baseline="0" dirty="0"/>
              <a:t>G. </a:t>
            </a:r>
            <a:r>
              <a:rPr lang="en-US" baseline="0" dirty="0" err="1"/>
              <a:t>Stefanucci</a:t>
            </a:r>
            <a:r>
              <a:rPr lang="en-US" baseline="0" dirty="0"/>
              <a:t> and R van </a:t>
            </a:r>
            <a:r>
              <a:rPr lang="en-US" baseline="0" dirty="0" err="1"/>
              <a:t>Leeuwen</a:t>
            </a:r>
            <a:r>
              <a:rPr lang="en-US" baseline="0" dirty="0"/>
              <a:t>, “</a:t>
            </a:r>
            <a:r>
              <a:rPr lang="en-US" baseline="0" dirty="0" err="1"/>
              <a:t>Nonequilibrium</a:t>
            </a:r>
            <a:r>
              <a:rPr lang="en-US" baseline="0" dirty="0"/>
              <a:t> Many-Body Theory of Quantum Systems, a modern introduction,” Cambridge </a:t>
            </a:r>
            <a:r>
              <a:rPr lang="en-US" baseline="0" dirty="0" err="1"/>
              <a:t>Univ</a:t>
            </a:r>
            <a:r>
              <a:rPr lang="en-US" baseline="0" dirty="0"/>
              <a:t> Press, 2013.</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FEE2B503-FE58-479B-945E-92EE283C628E}" type="slidenum">
              <a:rPr lang="en-US" smtClean="0"/>
              <a:pPr/>
              <a:t>3</a:t>
            </a:fld>
            <a:endParaRPr lang="en-US"/>
          </a:p>
        </p:txBody>
      </p:sp>
    </p:spTree>
    <p:extLst>
      <p:ext uri="{BB962C8B-B14F-4D97-AF65-F5344CB8AC3E}">
        <p14:creationId xmlns:p14="http://schemas.microsoft.com/office/powerpoint/2010/main" val="183130660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pPr eaLnBrk="1" hangingPunct="1"/>
            <a:r>
              <a:rPr lang="en-US"/>
              <a:t>Two adiabatic switch-on’s.</a:t>
            </a:r>
          </a:p>
          <a:p>
            <a:pPr eaLnBrk="1" hangingPunct="1"/>
            <a:endParaRPr lang="en-US"/>
          </a:p>
        </p:txBody>
      </p:sp>
      <p:sp>
        <p:nvSpPr>
          <p:cNvPr id="84996" name="Slide Number Placeholder 3"/>
          <p:cNvSpPr txBox="1">
            <a:spLocks noGrp="1"/>
          </p:cNvSpPr>
          <p:nvPr/>
        </p:nvSpPr>
        <p:spPr bwMode="auto">
          <a:xfrm>
            <a:off x="3885177" y="8686726"/>
            <a:ext cx="2972823" cy="457274"/>
          </a:xfrm>
          <a:prstGeom prst="rect">
            <a:avLst/>
          </a:prstGeom>
          <a:noFill/>
          <a:ln w="9525">
            <a:noFill/>
            <a:miter lim="800000"/>
            <a:headEnd/>
            <a:tailEnd/>
          </a:ln>
        </p:spPr>
        <p:txBody>
          <a:bodyPr lIns="90452" tIns="45227" rIns="90452" bIns="45227" anchor="b"/>
          <a:lstStyle/>
          <a:p>
            <a:pPr algn="r" defTabSz="904875"/>
            <a:fld id="{AB506A97-0555-4359-BAFD-BC6D8E4C79E0}" type="slidenum">
              <a:rPr lang="en-US" sz="1200">
                <a:latin typeface="Arial" charset="0"/>
              </a:rPr>
              <a:pPr algn="r" defTabSz="904875"/>
              <a:t>45</a:t>
            </a:fld>
            <a:endParaRPr lang="en-US" sz="1200">
              <a:latin typeface="Arial" charset="0"/>
            </a:endParaRPr>
          </a:p>
        </p:txBody>
      </p:sp>
    </p:spTree>
    <p:extLst>
      <p:ext uri="{BB962C8B-B14F-4D97-AF65-F5344CB8AC3E}">
        <p14:creationId xmlns:p14="http://schemas.microsoft.com/office/powerpoint/2010/main" val="20960422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pPr eaLnBrk="1" hangingPunct="1"/>
            <a:endParaRPr lang="en-US"/>
          </a:p>
        </p:txBody>
      </p:sp>
      <p:sp>
        <p:nvSpPr>
          <p:cNvPr id="86020" name="Slide Number Placeholder 3"/>
          <p:cNvSpPr txBox="1">
            <a:spLocks noGrp="1"/>
          </p:cNvSpPr>
          <p:nvPr/>
        </p:nvSpPr>
        <p:spPr bwMode="auto">
          <a:xfrm>
            <a:off x="3885177" y="8686726"/>
            <a:ext cx="2972823" cy="457274"/>
          </a:xfrm>
          <a:prstGeom prst="rect">
            <a:avLst/>
          </a:prstGeom>
          <a:noFill/>
          <a:ln w="9525">
            <a:noFill/>
            <a:miter lim="800000"/>
            <a:headEnd/>
            <a:tailEnd/>
          </a:ln>
        </p:spPr>
        <p:txBody>
          <a:bodyPr lIns="90452" tIns="45227" rIns="90452" bIns="45227" anchor="b"/>
          <a:lstStyle/>
          <a:p>
            <a:pPr algn="r" defTabSz="904875"/>
            <a:fld id="{40DBC351-5302-4814-AF63-5964D2FACBED}" type="slidenum">
              <a:rPr lang="en-US" sz="1200">
                <a:latin typeface="Arial" charset="0"/>
              </a:rPr>
              <a:pPr algn="r" defTabSz="904875"/>
              <a:t>46</a:t>
            </a:fld>
            <a:endParaRPr lang="en-US" sz="1200">
              <a:latin typeface="Arial" charset="0"/>
            </a:endParaRPr>
          </a:p>
        </p:txBody>
      </p:sp>
    </p:spTree>
    <p:extLst>
      <p:ext uri="{BB962C8B-B14F-4D97-AF65-F5344CB8AC3E}">
        <p14:creationId xmlns:p14="http://schemas.microsoft.com/office/powerpoint/2010/main" val="22608399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pPr eaLnBrk="1" hangingPunct="1"/>
            <a:endParaRPr lang="en-US"/>
          </a:p>
        </p:txBody>
      </p:sp>
      <p:sp>
        <p:nvSpPr>
          <p:cNvPr id="87044" name="Slide Number Placeholder 3"/>
          <p:cNvSpPr txBox="1">
            <a:spLocks noGrp="1"/>
          </p:cNvSpPr>
          <p:nvPr/>
        </p:nvSpPr>
        <p:spPr bwMode="auto">
          <a:xfrm>
            <a:off x="3885177" y="8686726"/>
            <a:ext cx="2972823" cy="457274"/>
          </a:xfrm>
          <a:prstGeom prst="rect">
            <a:avLst/>
          </a:prstGeom>
          <a:noFill/>
          <a:ln w="9525">
            <a:noFill/>
            <a:miter lim="800000"/>
            <a:headEnd/>
            <a:tailEnd/>
          </a:ln>
        </p:spPr>
        <p:txBody>
          <a:bodyPr lIns="90452" tIns="45227" rIns="90452" bIns="45227" anchor="b"/>
          <a:lstStyle/>
          <a:p>
            <a:pPr algn="r" defTabSz="904875"/>
            <a:fld id="{2AA52FC5-DE47-4C78-90E4-6268066B50BD}" type="slidenum">
              <a:rPr lang="en-US" sz="1200">
                <a:latin typeface="Arial" charset="0"/>
              </a:rPr>
              <a:pPr algn="r" defTabSz="904875"/>
              <a:t>47</a:t>
            </a:fld>
            <a:endParaRPr lang="en-US" sz="1200">
              <a:latin typeface="Arial" charset="0"/>
            </a:endParaRPr>
          </a:p>
        </p:txBody>
      </p:sp>
    </p:spTree>
    <p:extLst>
      <p:ext uri="{BB962C8B-B14F-4D97-AF65-F5344CB8AC3E}">
        <p14:creationId xmlns:p14="http://schemas.microsoft.com/office/powerpoint/2010/main" val="28399355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pPr eaLnBrk="1" hangingPunct="1"/>
            <a:r>
              <a:rPr lang="en-US"/>
              <a:t>In obtaining G</a:t>
            </a:r>
            <a:r>
              <a:rPr lang="en-US" baseline="-25000"/>
              <a:t>LC</a:t>
            </a:r>
            <a:r>
              <a:rPr lang="en-US"/>
              <a:t>, an arbitrary function satisfying (d/dtau^2 + K</a:t>
            </a:r>
            <a:r>
              <a:rPr lang="en-US" baseline="30000"/>
              <a:t>L</a:t>
            </a:r>
            <a:r>
              <a:rPr lang="en-US"/>
              <a:t>) f = 0 is omitted. Absence of this term is consistent with adiabatic switch-on from Feynman diagrammatic expansion.</a:t>
            </a:r>
          </a:p>
          <a:p>
            <a:pPr eaLnBrk="1" hangingPunct="1"/>
            <a:endParaRPr lang="en-US"/>
          </a:p>
        </p:txBody>
      </p:sp>
      <p:sp>
        <p:nvSpPr>
          <p:cNvPr id="88068" name="Slide Number Placeholder 3"/>
          <p:cNvSpPr txBox="1">
            <a:spLocks noGrp="1"/>
          </p:cNvSpPr>
          <p:nvPr/>
        </p:nvSpPr>
        <p:spPr bwMode="auto">
          <a:xfrm>
            <a:off x="3885177" y="8686726"/>
            <a:ext cx="2972823" cy="457274"/>
          </a:xfrm>
          <a:prstGeom prst="rect">
            <a:avLst/>
          </a:prstGeom>
          <a:noFill/>
          <a:ln w="9525">
            <a:noFill/>
            <a:miter lim="800000"/>
            <a:headEnd/>
            <a:tailEnd/>
          </a:ln>
        </p:spPr>
        <p:txBody>
          <a:bodyPr lIns="90452" tIns="45227" rIns="90452" bIns="45227" anchor="b"/>
          <a:lstStyle/>
          <a:p>
            <a:pPr algn="r" defTabSz="904875"/>
            <a:fld id="{0798A1AA-C898-43FF-8A9D-0FB4850177E4}" type="slidenum">
              <a:rPr lang="en-US" sz="1200">
                <a:latin typeface="Arial" charset="0"/>
              </a:rPr>
              <a:pPr algn="r" defTabSz="904875"/>
              <a:t>49</a:t>
            </a:fld>
            <a:endParaRPr lang="en-US" sz="1200">
              <a:latin typeface="Arial" charset="0"/>
            </a:endParaRPr>
          </a:p>
        </p:txBody>
      </p:sp>
    </p:spTree>
    <p:extLst>
      <p:ext uri="{BB962C8B-B14F-4D97-AF65-F5344CB8AC3E}">
        <p14:creationId xmlns:p14="http://schemas.microsoft.com/office/powerpoint/2010/main" val="755195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pPr eaLnBrk="1" hangingPunct="1"/>
            <a:r>
              <a:rPr lang="en-US"/>
              <a:t>In this derivation, we assume </a:t>
            </a:r>
            <a:r>
              <a:rPr lang="en-US" i="1"/>
              <a:t>H</a:t>
            </a:r>
            <a:r>
              <a:rPr lang="en-US" baseline="-25000"/>
              <a:t>n</a:t>
            </a:r>
            <a:r>
              <a:rPr lang="en-US"/>
              <a:t> = 0.</a:t>
            </a:r>
          </a:p>
          <a:p>
            <a:pPr eaLnBrk="1" hangingPunct="1"/>
            <a:endParaRPr lang="en-US"/>
          </a:p>
        </p:txBody>
      </p:sp>
      <p:sp>
        <p:nvSpPr>
          <p:cNvPr id="89092" name="Slide Number Placeholder 3"/>
          <p:cNvSpPr txBox="1">
            <a:spLocks noGrp="1"/>
          </p:cNvSpPr>
          <p:nvPr/>
        </p:nvSpPr>
        <p:spPr bwMode="auto">
          <a:xfrm>
            <a:off x="3885177" y="8686726"/>
            <a:ext cx="2972823" cy="457274"/>
          </a:xfrm>
          <a:prstGeom prst="rect">
            <a:avLst/>
          </a:prstGeom>
          <a:noFill/>
          <a:ln w="9525">
            <a:noFill/>
            <a:miter lim="800000"/>
            <a:headEnd/>
            <a:tailEnd/>
          </a:ln>
        </p:spPr>
        <p:txBody>
          <a:bodyPr lIns="90452" tIns="45227" rIns="90452" bIns="45227" anchor="b"/>
          <a:lstStyle/>
          <a:p>
            <a:pPr algn="r" defTabSz="904875"/>
            <a:fld id="{A5D2E561-68AB-4F3C-A488-6C05ABE68E35}" type="slidenum">
              <a:rPr lang="en-US" sz="1200">
                <a:latin typeface="Arial" charset="0"/>
              </a:rPr>
              <a:pPr algn="r" defTabSz="904875"/>
              <a:t>50</a:t>
            </a:fld>
            <a:endParaRPr lang="en-US" sz="1200">
              <a:latin typeface="Arial" charset="0"/>
            </a:endParaRPr>
          </a:p>
        </p:txBody>
      </p:sp>
    </p:spTree>
    <p:extLst>
      <p:ext uri="{BB962C8B-B14F-4D97-AF65-F5344CB8AC3E}">
        <p14:creationId xmlns:p14="http://schemas.microsoft.com/office/powerpoint/2010/main" val="380334897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pPr eaLnBrk="1" hangingPunct="1"/>
            <a:r>
              <a:rPr lang="en-US"/>
              <a:t>Need to use the relation between G</a:t>
            </a:r>
            <a:r>
              <a:rPr lang="en-US" baseline="30000"/>
              <a:t>++</a:t>
            </a:r>
            <a:r>
              <a:rPr lang="en-US"/>
              <a:t>, G</a:t>
            </a:r>
            <a:r>
              <a:rPr lang="en-US" baseline="30000"/>
              <a:t>- -</a:t>
            </a:r>
            <a:r>
              <a:rPr lang="en-US"/>
              <a:t>, G</a:t>
            </a:r>
            <a:r>
              <a:rPr lang="en-US" baseline="30000"/>
              <a:t>+-</a:t>
            </a:r>
            <a:r>
              <a:rPr lang="en-US"/>
              <a:t>, and G</a:t>
            </a:r>
            <a:r>
              <a:rPr lang="en-US" baseline="30000"/>
              <a:t>+-</a:t>
            </a:r>
            <a:r>
              <a:rPr lang="en-US"/>
              <a:t> with G</a:t>
            </a:r>
            <a:r>
              <a:rPr lang="en-US" baseline="30000"/>
              <a:t>r</a:t>
            </a:r>
            <a:r>
              <a:rPr lang="en-US"/>
              <a:t> and G</a:t>
            </a:r>
            <a:r>
              <a:rPr lang="en-US" baseline="30000"/>
              <a:t>&lt;</a:t>
            </a:r>
            <a:r>
              <a:rPr lang="en-US"/>
              <a:t>.   See Haug &amp; Jauho, page 66.</a:t>
            </a:r>
          </a:p>
          <a:p>
            <a:pPr eaLnBrk="1" hangingPunct="1"/>
            <a:endParaRPr lang="en-US"/>
          </a:p>
          <a:p>
            <a:pPr eaLnBrk="1" hangingPunct="1"/>
            <a:endParaRPr lang="en-US"/>
          </a:p>
          <a:p>
            <a:pPr eaLnBrk="1" hangingPunct="1"/>
            <a:endParaRPr lang="en-US"/>
          </a:p>
        </p:txBody>
      </p:sp>
      <p:sp>
        <p:nvSpPr>
          <p:cNvPr id="90116" name="Slide Number Placeholder 3"/>
          <p:cNvSpPr txBox="1">
            <a:spLocks noGrp="1"/>
          </p:cNvSpPr>
          <p:nvPr/>
        </p:nvSpPr>
        <p:spPr bwMode="auto">
          <a:xfrm>
            <a:off x="3885177" y="8686726"/>
            <a:ext cx="2972823" cy="457274"/>
          </a:xfrm>
          <a:prstGeom prst="rect">
            <a:avLst/>
          </a:prstGeom>
          <a:noFill/>
          <a:ln w="9525">
            <a:noFill/>
            <a:miter lim="800000"/>
            <a:headEnd/>
            <a:tailEnd/>
          </a:ln>
        </p:spPr>
        <p:txBody>
          <a:bodyPr lIns="90452" tIns="45227" rIns="90452" bIns="45227" anchor="b"/>
          <a:lstStyle/>
          <a:p>
            <a:pPr algn="r" defTabSz="904875"/>
            <a:fld id="{69331424-5823-492C-9973-095580835D26}" type="slidenum">
              <a:rPr lang="en-US" sz="1200">
                <a:latin typeface="Arial" charset="0"/>
              </a:rPr>
              <a:pPr algn="r" defTabSz="904875"/>
              <a:t>51</a:t>
            </a:fld>
            <a:endParaRPr lang="en-US" sz="1200">
              <a:latin typeface="Arial" charset="0"/>
            </a:endParaRPr>
          </a:p>
        </p:txBody>
      </p:sp>
    </p:spTree>
    <p:extLst>
      <p:ext uri="{BB962C8B-B14F-4D97-AF65-F5344CB8AC3E}">
        <p14:creationId xmlns:p14="http://schemas.microsoft.com/office/powerpoint/2010/main" val="417048422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pPr eaLnBrk="1" hangingPunct="1"/>
            <a:r>
              <a:rPr lang="en-US"/>
              <a:t>In deriving the last line, we use the fact (g</a:t>
            </a:r>
            <a:r>
              <a:rPr lang="en-US" baseline="30000"/>
              <a:t>r</a:t>
            </a:r>
            <a:r>
              <a:rPr lang="en-US"/>
              <a:t>)</a:t>
            </a:r>
            <a:r>
              <a:rPr lang="en-US" baseline="30000"/>
              <a:t>-1</a:t>
            </a:r>
            <a:r>
              <a:rPr lang="en-US"/>
              <a:t> g</a:t>
            </a:r>
            <a:r>
              <a:rPr lang="en-US" baseline="30000"/>
              <a:t>&lt;</a:t>
            </a:r>
            <a:r>
              <a:rPr lang="en-US"/>
              <a:t> = 0.</a:t>
            </a:r>
          </a:p>
        </p:txBody>
      </p:sp>
      <p:sp>
        <p:nvSpPr>
          <p:cNvPr id="91140" name="Slide Number Placeholder 3"/>
          <p:cNvSpPr txBox="1">
            <a:spLocks noGrp="1"/>
          </p:cNvSpPr>
          <p:nvPr/>
        </p:nvSpPr>
        <p:spPr bwMode="auto">
          <a:xfrm>
            <a:off x="3885177" y="8686726"/>
            <a:ext cx="2972823" cy="457274"/>
          </a:xfrm>
          <a:prstGeom prst="rect">
            <a:avLst/>
          </a:prstGeom>
          <a:noFill/>
          <a:ln w="9525">
            <a:noFill/>
            <a:miter lim="800000"/>
            <a:headEnd/>
            <a:tailEnd/>
          </a:ln>
        </p:spPr>
        <p:txBody>
          <a:bodyPr lIns="90452" tIns="45227" rIns="90452" bIns="45227" anchor="b"/>
          <a:lstStyle/>
          <a:p>
            <a:pPr algn="r" defTabSz="904875"/>
            <a:fld id="{46246EF7-DF7D-4F53-B32F-A362BF55214A}" type="slidenum">
              <a:rPr lang="en-US" sz="1200">
                <a:latin typeface="Arial" charset="0"/>
              </a:rPr>
              <a:pPr algn="r" defTabSz="904875"/>
              <a:t>52</a:t>
            </a:fld>
            <a:endParaRPr lang="en-US" sz="1200">
              <a:latin typeface="Arial" charset="0"/>
            </a:endParaRPr>
          </a:p>
        </p:txBody>
      </p:sp>
    </p:spTree>
    <p:extLst>
      <p:ext uri="{BB962C8B-B14F-4D97-AF65-F5344CB8AC3E}">
        <p14:creationId xmlns:p14="http://schemas.microsoft.com/office/powerpoint/2010/main" val="71308638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p:spPr>
        <p:txBody>
          <a:bodyPr/>
          <a:lstStyle/>
          <a:p>
            <a:pPr eaLnBrk="1" hangingPunct="1"/>
            <a:r>
              <a:rPr lang="en-US"/>
              <a:t>I</a:t>
            </a:r>
            <a:r>
              <a:rPr lang="en-US" baseline="-25000"/>
              <a:t>L</a:t>
            </a:r>
            <a:r>
              <a:rPr lang="en-US"/>
              <a:t> is energy flowing out of the left lead into the center.  This expression can be proving to be real, no need to take Re.  Above equation works for general nonlinear case.</a:t>
            </a:r>
          </a:p>
          <a:p>
            <a:pPr eaLnBrk="1" hangingPunct="1"/>
            <a:endParaRPr lang="en-US"/>
          </a:p>
        </p:txBody>
      </p:sp>
      <p:sp>
        <p:nvSpPr>
          <p:cNvPr id="92164" name="Slide Number Placeholder 3"/>
          <p:cNvSpPr txBox="1">
            <a:spLocks noGrp="1"/>
          </p:cNvSpPr>
          <p:nvPr/>
        </p:nvSpPr>
        <p:spPr bwMode="auto">
          <a:xfrm>
            <a:off x="3885177" y="8686726"/>
            <a:ext cx="2972823" cy="457274"/>
          </a:xfrm>
          <a:prstGeom prst="rect">
            <a:avLst/>
          </a:prstGeom>
          <a:noFill/>
          <a:ln w="9525">
            <a:noFill/>
            <a:miter lim="800000"/>
            <a:headEnd/>
            <a:tailEnd/>
          </a:ln>
        </p:spPr>
        <p:txBody>
          <a:bodyPr lIns="90452" tIns="45227" rIns="90452" bIns="45227" anchor="b"/>
          <a:lstStyle/>
          <a:p>
            <a:pPr algn="r" defTabSz="904875"/>
            <a:fld id="{8CF63A86-AF9C-43B8-80C9-FB69EEBB21D7}" type="slidenum">
              <a:rPr lang="en-US" sz="1200">
                <a:latin typeface="Arial" charset="0"/>
              </a:rPr>
              <a:pPr algn="r" defTabSz="904875"/>
              <a:t>53</a:t>
            </a:fld>
            <a:endParaRPr lang="en-US" sz="1200">
              <a:latin typeface="Arial" charset="0"/>
            </a:endParaRPr>
          </a:p>
        </p:txBody>
      </p:sp>
    </p:spTree>
    <p:extLst>
      <p:ext uri="{BB962C8B-B14F-4D97-AF65-F5344CB8AC3E}">
        <p14:creationId xmlns:p14="http://schemas.microsoft.com/office/powerpoint/2010/main" val="198344858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What is the electronic</a:t>
            </a:r>
            <a:r>
              <a:rPr lang="en-US" baseline="0" dirty="0"/>
              <a:t> current analogue of this equation?</a:t>
            </a:r>
            <a:endParaRPr lang="en-SG" dirty="0"/>
          </a:p>
        </p:txBody>
      </p:sp>
      <p:sp>
        <p:nvSpPr>
          <p:cNvPr id="4" name="Slide Number Placeholder 3"/>
          <p:cNvSpPr>
            <a:spLocks noGrp="1"/>
          </p:cNvSpPr>
          <p:nvPr>
            <p:ph type="sldNum" sz="quarter" idx="10"/>
          </p:nvPr>
        </p:nvSpPr>
        <p:spPr/>
        <p:txBody>
          <a:bodyPr/>
          <a:lstStyle/>
          <a:p>
            <a:fld id="{FEE2B503-FE58-479B-945E-92EE283C628E}" type="slidenum">
              <a:rPr lang="en-US" smtClean="0"/>
              <a:pPr/>
              <a:t>54</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p:spPr>
        <p:txBody>
          <a:bodyPr/>
          <a:lstStyle/>
          <a:p>
            <a:pPr eaLnBrk="1" hangingPunct="1"/>
            <a:r>
              <a:rPr lang="en-US"/>
              <a:t>The symmetrization appears necessary to get the Caroli formula.  Caroli formula is valid only for ballistic case where H</a:t>
            </a:r>
            <a:r>
              <a:rPr lang="en-US" baseline="-25000"/>
              <a:t>n</a:t>
            </a:r>
            <a:r>
              <a:rPr lang="en-US"/>
              <a:t> = 0.</a:t>
            </a:r>
          </a:p>
          <a:p>
            <a:pPr eaLnBrk="1" hangingPunct="1"/>
            <a:endParaRPr lang="en-US"/>
          </a:p>
        </p:txBody>
      </p:sp>
      <p:sp>
        <p:nvSpPr>
          <p:cNvPr id="93188" name="Slide Number Placeholder 3"/>
          <p:cNvSpPr txBox="1">
            <a:spLocks noGrp="1"/>
          </p:cNvSpPr>
          <p:nvPr/>
        </p:nvSpPr>
        <p:spPr bwMode="auto">
          <a:xfrm>
            <a:off x="3885177" y="8686726"/>
            <a:ext cx="2972823" cy="457274"/>
          </a:xfrm>
          <a:prstGeom prst="rect">
            <a:avLst/>
          </a:prstGeom>
          <a:noFill/>
          <a:ln w="9525">
            <a:noFill/>
            <a:miter lim="800000"/>
            <a:headEnd/>
            <a:tailEnd/>
          </a:ln>
        </p:spPr>
        <p:txBody>
          <a:bodyPr lIns="90452" tIns="45227" rIns="90452" bIns="45227" anchor="b"/>
          <a:lstStyle/>
          <a:p>
            <a:pPr algn="r" defTabSz="904875"/>
            <a:fld id="{B56328E3-2A01-4BA7-9A37-01406F46A75A}" type="slidenum">
              <a:rPr lang="en-US" sz="1200">
                <a:latin typeface="Arial" charset="0"/>
              </a:rPr>
              <a:pPr algn="r" defTabSz="904875"/>
              <a:t>55</a:t>
            </a:fld>
            <a:endParaRPr lang="en-US" sz="1200">
              <a:latin typeface="Arial" charset="0"/>
            </a:endParaRPr>
          </a:p>
        </p:txBody>
      </p:sp>
    </p:spTree>
    <p:extLst>
      <p:ext uri="{BB962C8B-B14F-4D97-AF65-F5344CB8AC3E}">
        <p14:creationId xmlns:p14="http://schemas.microsoft.com/office/powerpoint/2010/main" val="19222668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Lecture zero on some preliminary concepts on Green’s functions of the electrons.</a:t>
            </a:r>
          </a:p>
          <a:p>
            <a:endParaRPr lang="en-US" baseline="0" dirty="0"/>
          </a:p>
          <a:p>
            <a:r>
              <a:rPr lang="en-US" dirty="0"/>
              <a:t>  </a:t>
            </a:r>
            <a:endParaRPr lang="en-SG" dirty="0"/>
          </a:p>
        </p:txBody>
      </p:sp>
      <p:sp>
        <p:nvSpPr>
          <p:cNvPr id="4" name="Slide Number Placeholder 3"/>
          <p:cNvSpPr>
            <a:spLocks noGrp="1"/>
          </p:cNvSpPr>
          <p:nvPr>
            <p:ph type="sldNum" sz="quarter" idx="10"/>
          </p:nvPr>
        </p:nvSpPr>
        <p:spPr/>
        <p:txBody>
          <a:bodyPr/>
          <a:lstStyle/>
          <a:p>
            <a:fld id="{FEE2B503-FE58-479B-945E-92EE283C628E}"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p:spPr>
        <p:txBody>
          <a:bodyPr/>
          <a:lstStyle/>
          <a:p>
            <a:pPr eaLnBrk="1" hangingPunct="1"/>
            <a:r>
              <a:rPr lang="en-US"/>
              <a:t>The matrix K is infinite in both directions.</a:t>
            </a:r>
          </a:p>
          <a:p>
            <a:pPr eaLnBrk="1" hangingPunct="1"/>
            <a:endParaRPr lang="en-US"/>
          </a:p>
        </p:txBody>
      </p:sp>
      <p:sp>
        <p:nvSpPr>
          <p:cNvPr id="94212" name="Slide Number Placeholder 3"/>
          <p:cNvSpPr txBox="1">
            <a:spLocks noGrp="1"/>
          </p:cNvSpPr>
          <p:nvPr/>
        </p:nvSpPr>
        <p:spPr bwMode="auto">
          <a:xfrm>
            <a:off x="3885177" y="8686726"/>
            <a:ext cx="2972823" cy="457274"/>
          </a:xfrm>
          <a:prstGeom prst="rect">
            <a:avLst/>
          </a:prstGeom>
          <a:noFill/>
          <a:ln w="9525">
            <a:noFill/>
            <a:miter lim="800000"/>
            <a:headEnd/>
            <a:tailEnd/>
          </a:ln>
        </p:spPr>
        <p:txBody>
          <a:bodyPr lIns="90452" tIns="45227" rIns="90452" bIns="45227" anchor="b"/>
          <a:lstStyle/>
          <a:p>
            <a:pPr algn="r" defTabSz="904875"/>
            <a:fld id="{E45D6845-66DF-4B33-A624-FD01065B8F4D}" type="slidenum">
              <a:rPr lang="en-US" sz="1200">
                <a:latin typeface="Arial" charset="0"/>
              </a:rPr>
              <a:pPr algn="r" defTabSz="904875"/>
              <a:t>57</a:t>
            </a:fld>
            <a:endParaRPr lang="en-US" sz="1200">
              <a:latin typeface="Arial" charset="0"/>
            </a:endParaRPr>
          </a:p>
        </p:txBody>
      </p:sp>
    </p:spTree>
    <p:extLst>
      <p:ext uri="{BB962C8B-B14F-4D97-AF65-F5344CB8AC3E}">
        <p14:creationId xmlns:p14="http://schemas.microsoft.com/office/powerpoint/2010/main" val="120579322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p:spPr>
        <p:txBody>
          <a:bodyPr/>
          <a:lstStyle/>
          <a:p>
            <a:pPr eaLnBrk="1" hangingPunct="1"/>
            <a:r>
              <a:rPr lang="en-US"/>
              <a:t>K</a:t>
            </a:r>
            <a:r>
              <a:rPr lang="en-US" baseline="30000"/>
              <a:t>R</a:t>
            </a:r>
            <a:r>
              <a:rPr lang="en-US"/>
              <a:t> is semi-finite,  V is nonzero only at the corner.</a:t>
            </a:r>
          </a:p>
          <a:p>
            <a:pPr eaLnBrk="1" hangingPunct="1"/>
            <a:endParaRPr lang="en-US"/>
          </a:p>
        </p:txBody>
      </p:sp>
      <p:sp>
        <p:nvSpPr>
          <p:cNvPr id="95236" name="Slide Number Placeholder 3"/>
          <p:cNvSpPr txBox="1">
            <a:spLocks noGrp="1"/>
          </p:cNvSpPr>
          <p:nvPr/>
        </p:nvSpPr>
        <p:spPr bwMode="auto">
          <a:xfrm>
            <a:off x="3885177" y="8686726"/>
            <a:ext cx="2972823" cy="457274"/>
          </a:xfrm>
          <a:prstGeom prst="rect">
            <a:avLst/>
          </a:prstGeom>
          <a:noFill/>
          <a:ln w="9525">
            <a:noFill/>
            <a:miter lim="800000"/>
            <a:headEnd/>
            <a:tailEnd/>
          </a:ln>
        </p:spPr>
        <p:txBody>
          <a:bodyPr lIns="90452" tIns="45227" rIns="90452" bIns="45227" anchor="b"/>
          <a:lstStyle/>
          <a:p>
            <a:pPr algn="r" defTabSz="904875"/>
            <a:fld id="{130FB17F-EFE2-45BC-A946-1BA3A80BBE75}" type="slidenum">
              <a:rPr lang="en-US" sz="1200">
                <a:latin typeface="Arial" charset="0"/>
              </a:rPr>
              <a:pPr algn="r" defTabSz="904875"/>
              <a:t>58</a:t>
            </a:fld>
            <a:endParaRPr lang="en-US" sz="1200">
              <a:latin typeface="Arial" charset="0"/>
            </a:endParaRPr>
          </a:p>
        </p:txBody>
      </p:sp>
    </p:spTree>
    <p:extLst>
      <p:ext uri="{BB962C8B-B14F-4D97-AF65-F5344CB8AC3E}">
        <p14:creationId xmlns:p14="http://schemas.microsoft.com/office/powerpoint/2010/main" val="89795227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p:spPr>
        <p:txBody>
          <a:bodyPr/>
          <a:lstStyle/>
          <a:p>
            <a:pPr eaLnBrk="1" hangingPunct="1"/>
            <a:r>
              <a:rPr lang="en-US">
                <a:latin typeface="Times New Roman" pitchFamily="18" charset="0"/>
                <a:cs typeface="Times New Roman" pitchFamily="18" charset="0"/>
              </a:rPr>
              <a:t>Σ</a:t>
            </a:r>
            <a:r>
              <a:rPr lang="en-US" baseline="-25000">
                <a:latin typeface="Times New Roman" pitchFamily="18" charset="0"/>
                <a:cs typeface="Times New Roman" pitchFamily="18" charset="0"/>
              </a:rPr>
              <a:t>R</a:t>
            </a:r>
            <a:r>
              <a:rPr lang="en-US">
                <a:latin typeface="Times New Roman" pitchFamily="18" charset="0"/>
                <a:cs typeface="Times New Roman" pitchFamily="18" charset="0"/>
              </a:rPr>
              <a:t> is nonzero only for the lower right corner.</a:t>
            </a:r>
            <a:endParaRPr lang="en-US"/>
          </a:p>
        </p:txBody>
      </p:sp>
      <p:sp>
        <p:nvSpPr>
          <p:cNvPr id="96260" name="Slide Number Placeholder 3"/>
          <p:cNvSpPr txBox="1">
            <a:spLocks noGrp="1"/>
          </p:cNvSpPr>
          <p:nvPr/>
        </p:nvSpPr>
        <p:spPr bwMode="auto">
          <a:xfrm>
            <a:off x="3885177" y="8686726"/>
            <a:ext cx="2972823" cy="457274"/>
          </a:xfrm>
          <a:prstGeom prst="rect">
            <a:avLst/>
          </a:prstGeom>
          <a:noFill/>
          <a:ln w="9525">
            <a:noFill/>
            <a:miter lim="800000"/>
            <a:headEnd/>
            <a:tailEnd/>
          </a:ln>
        </p:spPr>
        <p:txBody>
          <a:bodyPr lIns="90452" tIns="45227" rIns="90452" bIns="45227" anchor="b"/>
          <a:lstStyle/>
          <a:p>
            <a:pPr algn="r" defTabSz="904875"/>
            <a:fld id="{9BDDCFE2-CB62-4B88-94CF-103AF2AA2F60}" type="slidenum">
              <a:rPr lang="en-US" sz="1200">
                <a:latin typeface="Arial" charset="0"/>
              </a:rPr>
              <a:pPr algn="r" defTabSz="904875"/>
              <a:t>59</a:t>
            </a:fld>
            <a:endParaRPr lang="en-US" sz="1200">
              <a:latin typeface="Arial" charset="0"/>
            </a:endParaRPr>
          </a:p>
        </p:txBody>
      </p:sp>
    </p:spTree>
    <p:extLst>
      <p:ext uri="{BB962C8B-B14F-4D97-AF65-F5344CB8AC3E}">
        <p14:creationId xmlns:p14="http://schemas.microsoft.com/office/powerpoint/2010/main" val="866306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p:spPr>
        <p:txBody>
          <a:bodyPr/>
          <a:lstStyle/>
          <a:p>
            <a:pPr eaLnBrk="1" hangingPunct="1"/>
            <a:r>
              <a:rPr lang="en-US"/>
              <a:t>The last formula </a:t>
            </a:r>
            <a:r>
              <a:rPr lang="el-GR">
                <a:latin typeface="Times New Roman" pitchFamily="18" charset="0"/>
                <a:cs typeface="Times New Roman" pitchFamily="18" charset="0"/>
              </a:rPr>
              <a:t>σ</a:t>
            </a:r>
            <a:r>
              <a:rPr lang="en-US">
                <a:latin typeface="Times New Roman" pitchFamily="18" charset="0"/>
                <a:cs typeface="Times New Roman" pitchFamily="18" charset="0"/>
              </a:rPr>
              <a:t> is called universal conductance.</a:t>
            </a:r>
          </a:p>
          <a:p>
            <a:pPr eaLnBrk="1" hangingPunct="1"/>
            <a:endParaRPr lang="el-GR">
              <a:latin typeface="Times New Roman" pitchFamily="18" charset="0"/>
              <a:cs typeface="Times New Roman" pitchFamily="18" charset="0"/>
            </a:endParaRPr>
          </a:p>
        </p:txBody>
      </p:sp>
      <p:sp>
        <p:nvSpPr>
          <p:cNvPr id="97284" name="Slide Number Placeholder 3"/>
          <p:cNvSpPr txBox="1">
            <a:spLocks noGrp="1"/>
          </p:cNvSpPr>
          <p:nvPr/>
        </p:nvSpPr>
        <p:spPr bwMode="auto">
          <a:xfrm>
            <a:off x="3885177" y="8686726"/>
            <a:ext cx="2972823" cy="457274"/>
          </a:xfrm>
          <a:prstGeom prst="rect">
            <a:avLst/>
          </a:prstGeom>
          <a:noFill/>
          <a:ln w="9525">
            <a:noFill/>
            <a:miter lim="800000"/>
            <a:headEnd/>
            <a:tailEnd/>
          </a:ln>
        </p:spPr>
        <p:txBody>
          <a:bodyPr lIns="90452" tIns="45227" rIns="90452" bIns="45227" anchor="b"/>
          <a:lstStyle/>
          <a:p>
            <a:pPr algn="r" defTabSz="904875"/>
            <a:fld id="{4B105930-4EA7-4488-8FAB-8B8294C28E3D}" type="slidenum">
              <a:rPr lang="en-US" sz="1200">
                <a:latin typeface="Arial" charset="0"/>
              </a:rPr>
              <a:pPr algn="r" defTabSz="904875"/>
              <a:t>60</a:t>
            </a:fld>
            <a:endParaRPr lang="en-US" sz="1200">
              <a:latin typeface="Arial" charset="0"/>
            </a:endParaRPr>
          </a:p>
        </p:txBody>
      </p:sp>
    </p:spTree>
    <p:extLst>
      <p:ext uri="{BB962C8B-B14F-4D97-AF65-F5344CB8AC3E}">
        <p14:creationId xmlns:p14="http://schemas.microsoft.com/office/powerpoint/2010/main" val="12794981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pPr eaLnBrk="1" hangingPunct="1"/>
            <a:r>
              <a:rPr lang="en-US" dirty="0"/>
              <a:t>The algorithm is due to Lopez </a:t>
            </a:r>
            <a:r>
              <a:rPr lang="en-US" dirty="0" err="1"/>
              <a:t>Sancho</a:t>
            </a:r>
            <a:r>
              <a:rPr lang="en-US" dirty="0"/>
              <a:t> et al (1985). Typically, 10 to 20 iterations should be already converged.  For real </a:t>
            </a:r>
            <a:r>
              <a:rPr lang="en-US" dirty="0" err="1"/>
              <a:t>fortran</a:t>
            </a:r>
            <a:r>
              <a:rPr lang="en-US" baseline="0" dirty="0"/>
              <a:t> codes, see https://www.physics.nus.edu.sg/~phywjs/NEGF/balli.tar.gz</a:t>
            </a:r>
            <a:endParaRPr lang="en-US" dirty="0"/>
          </a:p>
          <a:p>
            <a:pPr eaLnBrk="1" hangingPunct="1"/>
            <a:endParaRPr lang="en-US" dirty="0"/>
          </a:p>
        </p:txBody>
      </p:sp>
      <p:sp>
        <p:nvSpPr>
          <p:cNvPr id="98308" name="Slide Number Placeholder 3"/>
          <p:cNvSpPr txBox="1">
            <a:spLocks noGrp="1"/>
          </p:cNvSpPr>
          <p:nvPr/>
        </p:nvSpPr>
        <p:spPr bwMode="auto">
          <a:xfrm>
            <a:off x="3885177" y="8686726"/>
            <a:ext cx="2972823" cy="457274"/>
          </a:xfrm>
          <a:prstGeom prst="rect">
            <a:avLst/>
          </a:prstGeom>
          <a:noFill/>
          <a:ln w="9525">
            <a:noFill/>
            <a:miter lim="800000"/>
            <a:headEnd/>
            <a:tailEnd/>
          </a:ln>
        </p:spPr>
        <p:txBody>
          <a:bodyPr lIns="90452" tIns="45227" rIns="90452" bIns="45227" anchor="b"/>
          <a:lstStyle/>
          <a:p>
            <a:pPr algn="r" defTabSz="904875"/>
            <a:fld id="{2D063454-EA36-4231-B613-3A5C00B41F6D}" type="slidenum">
              <a:rPr lang="en-US" sz="1200">
                <a:latin typeface="Arial" charset="0"/>
              </a:rPr>
              <a:pPr algn="r" defTabSz="904875"/>
              <a:t>61</a:t>
            </a:fld>
            <a:endParaRPr lang="en-US" sz="1200">
              <a:latin typeface="Arial" charset="0"/>
            </a:endParaRPr>
          </a:p>
        </p:txBody>
      </p:sp>
    </p:spTree>
    <p:extLst>
      <p:ext uri="{BB962C8B-B14F-4D97-AF65-F5344CB8AC3E}">
        <p14:creationId xmlns:p14="http://schemas.microsoft.com/office/powerpoint/2010/main" val="7672457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 particular representation,</a:t>
            </a:r>
            <a:r>
              <a:rPr lang="en-US" baseline="0" dirty="0"/>
              <a:t> s</a:t>
            </a:r>
            <a:r>
              <a:rPr lang="en-US" dirty="0"/>
              <a:t>ince H is 2x2 matrix, Psi</a:t>
            </a:r>
            <a:r>
              <a:rPr lang="en-US" baseline="0" dirty="0"/>
              <a:t> a column vector, so the Green’s function G is also 2x2 matrix. </a:t>
            </a:r>
          </a:p>
          <a:p>
            <a:r>
              <a:rPr lang="en-US" baseline="0" dirty="0"/>
              <a:t> </a:t>
            </a:r>
            <a:endParaRPr lang="en-US" dirty="0"/>
          </a:p>
        </p:txBody>
      </p:sp>
      <p:sp>
        <p:nvSpPr>
          <p:cNvPr id="4" name="Slide Number Placeholder 3"/>
          <p:cNvSpPr>
            <a:spLocks noGrp="1"/>
          </p:cNvSpPr>
          <p:nvPr>
            <p:ph type="sldNum" sz="quarter" idx="10"/>
          </p:nvPr>
        </p:nvSpPr>
        <p:spPr/>
        <p:txBody>
          <a:bodyPr/>
          <a:lstStyle/>
          <a:p>
            <a:fld id="{FEE2B503-FE58-479B-945E-92EE283C628E}" type="slidenum">
              <a:rPr lang="en-US" smtClean="0"/>
              <a:pPr/>
              <a:t>5</a:t>
            </a:fld>
            <a:endParaRPr lang="en-US"/>
          </a:p>
        </p:txBody>
      </p:sp>
    </p:spTree>
    <p:extLst>
      <p:ext uri="{BB962C8B-B14F-4D97-AF65-F5344CB8AC3E}">
        <p14:creationId xmlns:p14="http://schemas.microsoft.com/office/powerpoint/2010/main" val="12564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z or E or </a:t>
            </a:r>
            <a:r>
              <a:rPr lang="en-US" dirty="0" err="1"/>
              <a:t>i</a:t>
            </a:r>
            <a:r>
              <a:rPr lang="en-US" dirty="0"/>
              <a:t>*eta</a:t>
            </a:r>
            <a:r>
              <a:rPr lang="en-US" baseline="0" dirty="0"/>
              <a:t> really means the constant type the identity matrix I.   The small eta 1) makes the integral converge, 2) makes the inverse Fourier transform well defined (which produce the theta(t) in the retarded Green’s function).</a:t>
            </a:r>
          </a:p>
          <a:p>
            <a:endParaRPr lang="en-US" baseline="0" dirty="0"/>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FEE2B503-FE58-479B-945E-92EE283C628E}" type="slidenum">
              <a:rPr lang="en-US" smtClean="0"/>
              <a:pPr/>
              <a:t>6</a:t>
            </a:fld>
            <a:endParaRPr lang="en-US"/>
          </a:p>
        </p:txBody>
      </p:sp>
    </p:spTree>
    <p:extLst>
      <p:ext uri="{BB962C8B-B14F-4D97-AF65-F5344CB8AC3E}">
        <p14:creationId xmlns:p14="http://schemas.microsoft.com/office/powerpoint/2010/main" val="14558357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E2B503-FE58-479B-945E-92EE283C628E}" type="slidenum">
              <a:rPr lang="en-US" smtClean="0"/>
              <a:pPr/>
              <a:t>8</a:t>
            </a:fld>
            <a:endParaRPr lang="en-US"/>
          </a:p>
        </p:txBody>
      </p:sp>
    </p:spTree>
    <p:extLst>
      <p:ext uri="{BB962C8B-B14F-4D97-AF65-F5344CB8AC3E}">
        <p14:creationId xmlns:p14="http://schemas.microsoft.com/office/powerpoint/2010/main" val="11945429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Various other Green’s functions</a:t>
            </a:r>
            <a:r>
              <a:rPr lang="en-US" baseline="0" dirty="0"/>
              <a:t> (G&lt;, G&gt;, </a:t>
            </a:r>
            <a:r>
              <a:rPr lang="en-US" baseline="0" dirty="0" err="1"/>
              <a:t>G^r</a:t>
            </a:r>
            <a:r>
              <a:rPr lang="en-US" baseline="0" dirty="0"/>
              <a:t>, </a:t>
            </a:r>
            <a:r>
              <a:rPr lang="en-US" baseline="0" dirty="0" err="1"/>
              <a:t>G^a</a:t>
            </a:r>
            <a:r>
              <a:rPr lang="en-US" baseline="0" dirty="0"/>
              <a:t>, </a:t>
            </a:r>
            <a:r>
              <a:rPr lang="en-US" baseline="0" dirty="0" err="1"/>
              <a:t>G^t</a:t>
            </a:r>
            <a:r>
              <a:rPr lang="en-US" baseline="0" dirty="0"/>
              <a:t>, </a:t>
            </a:r>
            <a:r>
              <a:rPr lang="en-US" baseline="0" dirty="0" err="1"/>
              <a:t>G^tbar</a:t>
            </a:r>
            <a:r>
              <a:rPr lang="en-US" baseline="0" dirty="0"/>
              <a:t>) will be defined later for phonon.  The form and relation among Greens are such so that phonon and electrons are the same.  See slide 54, 55.</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FEE2B503-FE58-479B-945E-92EE283C628E}" type="slidenum">
              <a:rPr lang="en-US" smtClean="0"/>
              <a:pPr/>
              <a:t>9</a:t>
            </a:fld>
            <a:endParaRPr lang="en-US"/>
          </a:p>
        </p:txBody>
      </p:sp>
    </p:spTree>
    <p:extLst>
      <p:ext uri="{BB962C8B-B14F-4D97-AF65-F5344CB8AC3E}">
        <p14:creationId xmlns:p14="http://schemas.microsoft.com/office/powerpoint/2010/main" val="38165064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Schwinger introduced earliest g&lt;, g&gt;, </a:t>
            </a:r>
            <a:r>
              <a:rPr lang="en-US" dirty="0" err="1"/>
              <a:t>g^t</a:t>
            </a:r>
            <a:r>
              <a:rPr lang="en-US" dirty="0"/>
              <a:t>,</a:t>
            </a:r>
            <a:r>
              <a:rPr lang="en-US" baseline="0" dirty="0"/>
              <a:t> </a:t>
            </a:r>
            <a:r>
              <a:rPr lang="en-US" baseline="0" dirty="0" err="1"/>
              <a:t>g^t_bar</a:t>
            </a:r>
            <a:r>
              <a:rPr lang="en-US" baseline="0" dirty="0"/>
              <a:t>.  </a:t>
            </a:r>
            <a:r>
              <a:rPr lang="en-US" baseline="0" dirty="0" err="1"/>
              <a:t>Kadanoff</a:t>
            </a:r>
            <a:r>
              <a:rPr lang="en-US" baseline="0" dirty="0"/>
              <a:t> and </a:t>
            </a:r>
            <a:r>
              <a:rPr lang="en-US" baseline="0" dirty="0" err="1"/>
              <a:t>Baym</a:t>
            </a:r>
            <a:r>
              <a:rPr lang="en-US" baseline="0" dirty="0"/>
              <a:t> had their famous book “quantum statistical mechanics”, </a:t>
            </a:r>
            <a:r>
              <a:rPr lang="en-US" baseline="0" dirty="0" err="1"/>
              <a:t>Keldysh</a:t>
            </a:r>
            <a:r>
              <a:rPr lang="en-US" baseline="0" dirty="0"/>
              <a:t> emphasized the contour order and its usefulness for diagrammatic expansion, </a:t>
            </a:r>
            <a:r>
              <a:rPr lang="en-US" baseline="0" dirty="0" err="1"/>
              <a:t>Caroli</a:t>
            </a:r>
            <a:r>
              <a:rPr lang="en-US" baseline="0" dirty="0"/>
              <a:t> perhaps first apply to transport, and we now have the Meir-</a:t>
            </a:r>
            <a:r>
              <a:rPr lang="en-US" baseline="0" dirty="0" err="1"/>
              <a:t>Wingreen</a:t>
            </a:r>
            <a:r>
              <a:rPr lang="en-US" baseline="0" dirty="0"/>
              <a:t> formula for current when the center is interactive.</a:t>
            </a:r>
          </a:p>
          <a:p>
            <a:endParaRPr lang="en-SG" dirty="0"/>
          </a:p>
        </p:txBody>
      </p:sp>
      <p:sp>
        <p:nvSpPr>
          <p:cNvPr id="4" name="Slide Number Placeholder 3"/>
          <p:cNvSpPr>
            <a:spLocks noGrp="1"/>
          </p:cNvSpPr>
          <p:nvPr>
            <p:ph type="sldNum" sz="quarter" idx="10"/>
          </p:nvPr>
        </p:nvSpPr>
        <p:spPr/>
        <p:txBody>
          <a:bodyPr/>
          <a:lstStyle/>
          <a:p>
            <a:fld id="{FEE2B503-FE58-479B-945E-92EE283C628E}"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Times New Roman" pitchFamily="18" charset="0"/>
                <a:cs typeface="Times New Roman" pitchFamily="18"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Times New Roman" pitchFamily="18" charset="0"/>
                <a:cs typeface="Times New Roman"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4446D85D-DE14-4CAD-BC57-5EE165EEE307}" type="datetime1">
              <a:rPr lang="en-US" smtClean="0"/>
              <a:pPr/>
              <a:t>6/24/2022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71153-6649-4551-B5D2-CF9E4672F172}"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4F598B-4F90-42CD-8372-9646D3707BD2}" type="datetime1">
              <a:rPr lang="en-US" smtClean="0"/>
              <a:pPr/>
              <a:t>6/24/2022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71153-6649-4551-B5D2-CF9E4672F1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E6A8AE-F1AD-4D67-B0D3-79693C3986E4}" type="datetime1">
              <a:rPr lang="en-US" smtClean="0"/>
              <a:pPr/>
              <a:t>6/24/2022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71153-6649-4551-B5D2-CF9E4672F17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85813"/>
          </a:xfrm>
        </p:spPr>
        <p:txBody>
          <a:bodyPr/>
          <a:lstStyle/>
          <a:p>
            <a:r>
              <a:rPr lang="en-US"/>
              <a:t>Click to edit Master title style</a:t>
            </a:r>
          </a:p>
        </p:txBody>
      </p:sp>
      <p:sp>
        <p:nvSpPr>
          <p:cNvPr id="3" name="Content Placeholder 2"/>
          <p:cNvSpPr>
            <a:spLocks noGrp="1"/>
          </p:cNvSpPr>
          <p:nvPr>
            <p:ph sz="half" idx="1"/>
          </p:nvPr>
        </p:nvSpPr>
        <p:spPr>
          <a:xfrm>
            <a:off x="457200" y="1524000"/>
            <a:ext cx="4038600" cy="472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524000"/>
            <a:ext cx="4038600" cy="228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62400"/>
            <a:ext cx="4038600" cy="228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p:cNvSpPr>
            <a:spLocks noGrp="1"/>
          </p:cNvSpPr>
          <p:nvPr>
            <p:ph type="dt" sz="half" idx="10"/>
          </p:nvPr>
        </p:nvSpPr>
        <p:spPr>
          <a:xfrm>
            <a:off x="76200" y="6553200"/>
            <a:ext cx="2114550" cy="506413"/>
          </a:xfrm>
        </p:spPr>
        <p:txBody>
          <a:bodyPr/>
          <a:lstStyle>
            <a:lvl1pPr>
              <a:defRPr/>
            </a:lvl1pPr>
          </a:lstStyle>
          <a:p>
            <a:fld id="{5C23348B-841A-4347-869C-481453B929D8}" type="datetime1">
              <a:rPr lang="en-US" altLang="en-US"/>
              <a:pPr/>
              <a:t>6/24/2022</a:t>
            </a:fld>
            <a:endParaRPr lang="en-GB" altLang="en-US"/>
          </a:p>
        </p:txBody>
      </p:sp>
      <p:sp>
        <p:nvSpPr>
          <p:cNvPr id="7" name="Slide Number Placeholder 6"/>
          <p:cNvSpPr>
            <a:spLocks noGrp="1"/>
          </p:cNvSpPr>
          <p:nvPr>
            <p:ph type="sldNum" sz="quarter" idx="11"/>
          </p:nvPr>
        </p:nvSpPr>
        <p:spPr>
          <a:xfrm>
            <a:off x="6934200" y="6553200"/>
            <a:ext cx="2114550" cy="506413"/>
          </a:xfrm>
        </p:spPr>
        <p:txBody>
          <a:bodyPr/>
          <a:lstStyle>
            <a:lvl1pPr>
              <a:defRPr/>
            </a:lvl1pPr>
          </a:lstStyle>
          <a:p>
            <a:fld id="{AA98436C-F810-48A5-A2B9-CE7A076349BE}" type="slidenum">
              <a:rPr lang="en-GB" altLang="en-US"/>
              <a:pPr/>
              <a:t>‹#›</a:t>
            </a:fld>
            <a:endParaRPr lang="en-GB" altLang="en-US"/>
          </a:p>
        </p:txBody>
      </p:sp>
      <p:sp>
        <p:nvSpPr>
          <p:cNvPr id="8" name="Footer Placeholder 7"/>
          <p:cNvSpPr>
            <a:spLocks noGrp="1"/>
          </p:cNvSpPr>
          <p:nvPr>
            <p:ph type="ftr" sz="quarter" idx="12"/>
          </p:nvPr>
        </p:nvSpPr>
        <p:spPr>
          <a:xfrm>
            <a:off x="2914650" y="6553200"/>
            <a:ext cx="3214688" cy="506413"/>
          </a:xfrm>
        </p:spPr>
        <p:txBody>
          <a:bodyPr/>
          <a:lstStyle>
            <a:lvl1pPr>
              <a:defRPr/>
            </a:lvl1pPr>
          </a:lstStyle>
          <a:p>
            <a:endParaRPr lang="en-GB" altLang="en-US"/>
          </a:p>
          <a:p>
            <a:endParaRPr lang="en-GB" altLang="en-US"/>
          </a:p>
        </p:txBody>
      </p:sp>
    </p:spTree>
    <p:extLst>
      <p:ext uri="{BB962C8B-B14F-4D97-AF65-F5344CB8AC3E}">
        <p14:creationId xmlns:p14="http://schemas.microsoft.com/office/powerpoint/2010/main" val="11102611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685800"/>
            <a:ext cx="8229600" cy="785813"/>
          </a:xfrm>
        </p:spPr>
        <p:txBody>
          <a:bodyPr/>
          <a:lstStyle/>
          <a:p>
            <a:r>
              <a:rPr lang="en-US"/>
              <a:t>Click to edit Master title style</a:t>
            </a:r>
          </a:p>
        </p:txBody>
      </p:sp>
      <p:sp>
        <p:nvSpPr>
          <p:cNvPr id="3" name="Content Placeholder 2"/>
          <p:cNvSpPr>
            <a:spLocks noGrp="1"/>
          </p:cNvSpPr>
          <p:nvPr>
            <p:ph sz="quarter" idx="1"/>
          </p:nvPr>
        </p:nvSpPr>
        <p:spPr>
          <a:xfrm>
            <a:off x="457200" y="1524000"/>
            <a:ext cx="4038600" cy="228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524000"/>
            <a:ext cx="4038600" cy="228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3962400"/>
            <a:ext cx="4038600" cy="228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3962400"/>
            <a:ext cx="4038600" cy="228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76200" y="6553200"/>
            <a:ext cx="2114550" cy="506413"/>
          </a:xfrm>
        </p:spPr>
        <p:txBody>
          <a:bodyPr/>
          <a:lstStyle>
            <a:lvl1pPr>
              <a:defRPr/>
            </a:lvl1pPr>
          </a:lstStyle>
          <a:p>
            <a:fld id="{DB09EF80-1A23-47F2-B58B-8E1CA8840A72}" type="datetime1">
              <a:rPr lang="en-US" altLang="en-US"/>
              <a:pPr/>
              <a:t>6/24/2022</a:t>
            </a:fld>
            <a:endParaRPr lang="en-GB" altLang="en-US"/>
          </a:p>
        </p:txBody>
      </p:sp>
      <p:sp>
        <p:nvSpPr>
          <p:cNvPr id="8" name="Slide Number Placeholder 7"/>
          <p:cNvSpPr>
            <a:spLocks noGrp="1"/>
          </p:cNvSpPr>
          <p:nvPr>
            <p:ph type="sldNum" sz="quarter" idx="11"/>
          </p:nvPr>
        </p:nvSpPr>
        <p:spPr>
          <a:xfrm>
            <a:off x="6934200" y="6553200"/>
            <a:ext cx="2114550" cy="506413"/>
          </a:xfrm>
        </p:spPr>
        <p:txBody>
          <a:bodyPr/>
          <a:lstStyle>
            <a:lvl1pPr>
              <a:defRPr/>
            </a:lvl1pPr>
          </a:lstStyle>
          <a:p>
            <a:fld id="{3ADE4CB4-AD5B-4050-B7EC-81CB8C141946}" type="slidenum">
              <a:rPr lang="en-GB" altLang="en-US"/>
              <a:pPr/>
              <a:t>‹#›</a:t>
            </a:fld>
            <a:endParaRPr lang="en-GB" altLang="en-US"/>
          </a:p>
        </p:txBody>
      </p:sp>
      <p:sp>
        <p:nvSpPr>
          <p:cNvPr id="9" name="Footer Placeholder 8"/>
          <p:cNvSpPr>
            <a:spLocks noGrp="1"/>
          </p:cNvSpPr>
          <p:nvPr>
            <p:ph type="ftr" sz="quarter" idx="12"/>
          </p:nvPr>
        </p:nvSpPr>
        <p:spPr>
          <a:xfrm>
            <a:off x="2914650" y="6553200"/>
            <a:ext cx="3214688" cy="506413"/>
          </a:xfrm>
        </p:spPr>
        <p:txBody>
          <a:bodyPr/>
          <a:lstStyle>
            <a:lvl1pPr>
              <a:defRPr/>
            </a:lvl1pPr>
          </a:lstStyle>
          <a:p>
            <a:endParaRPr lang="en-GB" altLang="en-US"/>
          </a:p>
          <a:p>
            <a:endParaRPr lang="en-GB" altLang="en-US"/>
          </a:p>
        </p:txBody>
      </p:sp>
    </p:spTree>
    <p:extLst>
      <p:ext uri="{BB962C8B-B14F-4D97-AF65-F5344CB8AC3E}">
        <p14:creationId xmlns:p14="http://schemas.microsoft.com/office/powerpoint/2010/main" val="2113597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914D9CA-04DD-4F5B-9C89-365B06E4DDDC}" type="datetime1">
              <a:rPr lang="en-US" smtClean="0"/>
              <a:pPr/>
              <a:t>6/24/2022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71153-6649-4551-B5D2-CF9E4672F17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41F020-966B-43A1-AC75-C8494831C8AD}" type="datetime1">
              <a:rPr lang="en-US" smtClean="0"/>
              <a:pPr/>
              <a:t>6/24/2022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71153-6649-4551-B5D2-CF9E4672F17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632E5FC-5D75-4C79-919A-BC37A2E501A1}" type="datetime1">
              <a:rPr lang="en-US" smtClean="0"/>
              <a:pPr/>
              <a:t>6/24/2022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871153-6649-4551-B5D2-CF9E4672F1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6154699-C35D-4D62-9C52-86C855392195}" type="datetime1">
              <a:rPr lang="en-US" smtClean="0"/>
              <a:pPr/>
              <a:t>6/24/2022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871153-6649-4551-B5D2-CF9E4672F1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41C6-0B57-4D8B-B9BD-9B46BDEA5FA2}" type="datetime1">
              <a:rPr lang="en-US" smtClean="0"/>
              <a:pPr/>
              <a:t>6/24/2022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871153-6649-4551-B5D2-CF9E4672F1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205E74-9820-45A8-8051-C25E4AF6B0C4}" type="datetime1">
              <a:rPr lang="en-US" smtClean="0"/>
              <a:pPr/>
              <a:t>6/24/2022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871153-6649-4551-B5D2-CF9E4672F1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F6694D-A92A-4F37-BB4C-A10B24B30C48}" type="datetime1">
              <a:rPr lang="en-US" smtClean="0"/>
              <a:pPr/>
              <a:t>6/24/2022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871153-6649-4551-B5D2-CF9E4672F1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5C18F3-D81B-44E8-9B78-F4A68E5ADFE9}" type="datetime1">
              <a:rPr lang="en-US" smtClean="0"/>
              <a:pPr/>
              <a:t>6/24/2022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871153-6649-4551-B5D2-CF9E4672F1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CC64F3-FB24-4D90-A730-A6EC9DC285FE}" type="datetime1">
              <a:rPr lang="en-US" smtClean="0"/>
              <a:pPr/>
              <a:t>6/24/2022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871153-6649-4551-B5D2-CF9E4672F17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defTabSz="914400" rtl="0" eaLnBrk="1" latinLnBrk="0" hangingPunct="1">
        <a:spcBef>
          <a:spcPct val="0"/>
        </a:spcBef>
        <a:buNone/>
        <a:defRPr sz="4400" b="0" i="0" u="none" kern="1200">
          <a:solidFill>
            <a:schemeClr val="tx1"/>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7.wmf"/><Relationship Id="rId4" Type="http://schemas.openxmlformats.org/officeDocument/2006/relationships/oleObject" Target="../embeddings/oleObject6.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8.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9.wmf"/></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10.bin"/><Relationship Id="rId5" Type="http://schemas.openxmlformats.org/officeDocument/2006/relationships/image" Target="../media/image10.wmf"/><Relationship Id="rId4" Type="http://schemas.openxmlformats.org/officeDocument/2006/relationships/oleObject" Target="../embeddings/oleObject9.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13.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12.bin"/><Relationship Id="rId5" Type="http://schemas.openxmlformats.org/officeDocument/2006/relationships/image" Target="../media/image12.wmf"/><Relationship Id="rId4" Type="http://schemas.openxmlformats.org/officeDocument/2006/relationships/oleObject" Target="../embeddings/oleObject1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14.wmf"/></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15.wmf"/><Relationship Id="rId4" Type="http://schemas.openxmlformats.org/officeDocument/2006/relationships/oleObject" Target="../embeddings/oleObject14.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16.wmf"/></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image" Target="../media/image17.wmf"/><Relationship Id="rId4" Type="http://schemas.openxmlformats.org/officeDocument/2006/relationships/oleObject" Target="../embeddings/oleObject16.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notesSlide" Target="../notesSlides/notesSlide15.xml"/><Relationship Id="rId7" Type="http://schemas.openxmlformats.org/officeDocument/2006/relationships/image" Target="../media/image19.wmf"/><Relationship Id="rId2" Type="http://schemas.openxmlformats.org/officeDocument/2006/relationships/slideLayout" Target="../slideLayouts/slideLayout6.xml"/><Relationship Id="rId1" Type="http://schemas.openxmlformats.org/officeDocument/2006/relationships/vmlDrawing" Target="../drawings/vmlDrawing15.vml"/><Relationship Id="rId6" Type="http://schemas.openxmlformats.org/officeDocument/2006/relationships/oleObject" Target="../embeddings/oleObject18.bin"/><Relationship Id="rId5" Type="http://schemas.openxmlformats.org/officeDocument/2006/relationships/image" Target="../media/image18.wmf"/><Relationship Id="rId4" Type="http://schemas.openxmlformats.org/officeDocument/2006/relationships/oleObject" Target="../embeddings/oleObject17.bin"/><Relationship Id="rId9" Type="http://schemas.openxmlformats.org/officeDocument/2006/relationships/image" Target="../media/image20.wmf"/></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6.xml"/><Relationship Id="rId1" Type="http://schemas.openxmlformats.org/officeDocument/2006/relationships/vmlDrawing" Target="../drawings/vmlDrawing16.vml"/><Relationship Id="rId5" Type="http://schemas.openxmlformats.org/officeDocument/2006/relationships/image" Target="../media/image21.wmf"/><Relationship Id="rId4" Type="http://schemas.openxmlformats.org/officeDocument/2006/relationships/oleObject" Target="../embeddings/oleObject20.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6.xml"/><Relationship Id="rId1" Type="http://schemas.openxmlformats.org/officeDocument/2006/relationships/vmlDrawing" Target="../drawings/vmlDrawing17.vml"/><Relationship Id="rId5" Type="http://schemas.openxmlformats.org/officeDocument/2006/relationships/image" Target="../media/image22.wmf"/><Relationship Id="rId4" Type="http://schemas.openxmlformats.org/officeDocument/2006/relationships/oleObject" Target="../embeddings/oleObject21.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6.xml"/><Relationship Id="rId1" Type="http://schemas.openxmlformats.org/officeDocument/2006/relationships/vmlDrawing" Target="../drawings/vmlDrawing18.vml"/><Relationship Id="rId5" Type="http://schemas.openxmlformats.org/officeDocument/2006/relationships/image" Target="../media/image23.wmf"/><Relationship Id="rId4" Type="http://schemas.openxmlformats.org/officeDocument/2006/relationships/oleObject" Target="../embeddings/oleObject22.bin"/></Relationships>
</file>

<file path=ppt/slides/_rels/slide29.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image" Target="../media/image54.png"/><Relationship Id="rId1" Type="http://schemas.openxmlformats.org/officeDocument/2006/relationships/slideLayout" Target="../slideLayouts/slideLayout6.xml"/><Relationship Id="rId4" Type="http://schemas.openxmlformats.org/officeDocument/2006/relationships/image" Target="../media/image24.png"/></Relationships>
</file>

<file path=ppt/slides/_rels/slide3.xml.rels><?xml version="1.0" encoding="UTF-8" standalone="yes"?>
<Relationships xmlns="http://schemas.openxmlformats.org/package/2006/relationships"><Relationship Id="rId3" Type="http://schemas.openxmlformats.org/officeDocument/2006/relationships/hyperlink" Target="https://phyweb.physics.nus.edu.sg/~phywjs/NEGF/review-2022.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19.vml"/><Relationship Id="rId5" Type="http://schemas.openxmlformats.org/officeDocument/2006/relationships/image" Target="../media/image24.wmf"/><Relationship Id="rId4" Type="http://schemas.openxmlformats.org/officeDocument/2006/relationships/oleObject" Target="../embeddings/oleObject23.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6.xml"/><Relationship Id="rId1" Type="http://schemas.openxmlformats.org/officeDocument/2006/relationships/vmlDrawing" Target="../drawings/vmlDrawing20.vml"/><Relationship Id="rId5" Type="http://schemas.openxmlformats.org/officeDocument/2006/relationships/image" Target="../media/image25.wmf"/><Relationship Id="rId4" Type="http://schemas.openxmlformats.org/officeDocument/2006/relationships/oleObject" Target="../embeddings/oleObject24.bin"/></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6.xml"/><Relationship Id="rId1" Type="http://schemas.openxmlformats.org/officeDocument/2006/relationships/vmlDrawing" Target="../drawings/vmlDrawing21.vml"/><Relationship Id="rId5" Type="http://schemas.openxmlformats.org/officeDocument/2006/relationships/image" Target="../media/image27.wmf"/><Relationship Id="rId4" Type="http://schemas.openxmlformats.org/officeDocument/2006/relationships/image" Target="../media/image26.wmf"/></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6.xml"/><Relationship Id="rId1" Type="http://schemas.openxmlformats.org/officeDocument/2006/relationships/vmlDrawing" Target="../drawings/vmlDrawing22.vml"/><Relationship Id="rId5" Type="http://schemas.openxmlformats.org/officeDocument/2006/relationships/image" Target="../media/image28.wmf"/><Relationship Id="rId4" Type="http://schemas.openxmlformats.org/officeDocument/2006/relationships/oleObject" Target="../embeddings/oleObject26.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6.xml"/><Relationship Id="rId1" Type="http://schemas.openxmlformats.org/officeDocument/2006/relationships/vmlDrawing" Target="../drawings/vmlDrawing23.vml"/><Relationship Id="rId5" Type="http://schemas.openxmlformats.org/officeDocument/2006/relationships/image" Target="../media/image29.wmf"/><Relationship Id="rId4" Type="http://schemas.openxmlformats.org/officeDocument/2006/relationships/oleObject" Target="../embeddings/oleObject27.bin"/></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6.xml"/><Relationship Id="rId1" Type="http://schemas.openxmlformats.org/officeDocument/2006/relationships/vmlDrawing" Target="../drawings/vmlDrawing24.vml"/><Relationship Id="rId5" Type="http://schemas.openxmlformats.org/officeDocument/2006/relationships/image" Target="../media/image30.wmf"/><Relationship Id="rId4" Type="http://schemas.openxmlformats.org/officeDocument/2006/relationships/oleObject" Target="../embeddings/oleObject28.bin"/></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25.xml"/><Relationship Id="rId7" Type="http://schemas.openxmlformats.org/officeDocument/2006/relationships/image" Target="../media/image32.wmf"/><Relationship Id="rId2" Type="http://schemas.openxmlformats.org/officeDocument/2006/relationships/slideLayout" Target="../slideLayouts/slideLayout6.xml"/><Relationship Id="rId1" Type="http://schemas.openxmlformats.org/officeDocument/2006/relationships/vmlDrawing" Target="../drawings/vmlDrawing25.vml"/><Relationship Id="rId6" Type="http://schemas.openxmlformats.org/officeDocument/2006/relationships/oleObject" Target="../embeddings/oleObject30.bin"/><Relationship Id="rId5" Type="http://schemas.openxmlformats.org/officeDocument/2006/relationships/image" Target="../media/image31.wmf"/><Relationship Id="rId4" Type="http://schemas.openxmlformats.org/officeDocument/2006/relationships/oleObject" Target="../embeddings/oleObject29.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6.xml"/><Relationship Id="rId1" Type="http://schemas.openxmlformats.org/officeDocument/2006/relationships/vmlDrawing" Target="../drawings/vmlDrawing26.vml"/><Relationship Id="rId5" Type="http://schemas.openxmlformats.org/officeDocument/2006/relationships/image" Target="../media/image33.wmf"/><Relationship Id="rId4" Type="http://schemas.openxmlformats.org/officeDocument/2006/relationships/oleObject" Target="../embeddings/oleObject31.bin"/></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6.xml"/><Relationship Id="rId1" Type="http://schemas.openxmlformats.org/officeDocument/2006/relationships/vmlDrawing" Target="../drawings/vmlDrawing27.vml"/><Relationship Id="rId5" Type="http://schemas.openxmlformats.org/officeDocument/2006/relationships/image" Target="../media/image34.wmf"/><Relationship Id="rId4" Type="http://schemas.openxmlformats.org/officeDocument/2006/relationships/oleObject" Target="../embeddings/oleObject32.bin"/></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6.xml"/><Relationship Id="rId1" Type="http://schemas.openxmlformats.org/officeDocument/2006/relationships/vmlDrawing" Target="../drawings/vmlDrawing28.vml"/><Relationship Id="rId5" Type="http://schemas.openxmlformats.org/officeDocument/2006/relationships/image" Target="../media/image35.wmf"/><Relationship Id="rId4" Type="http://schemas.openxmlformats.org/officeDocument/2006/relationships/oleObject" Target="../embeddings/oleObject33.bin"/></Relationships>
</file>

<file path=ppt/slides/_rels/slide43.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6.xml"/><Relationship Id="rId1" Type="http://schemas.openxmlformats.org/officeDocument/2006/relationships/vmlDrawing" Target="../drawings/vmlDrawing29.vml"/><Relationship Id="rId5" Type="http://schemas.openxmlformats.org/officeDocument/2006/relationships/image" Target="../media/image36.wmf"/><Relationship Id="rId4" Type="http://schemas.openxmlformats.org/officeDocument/2006/relationships/oleObject" Target="../embeddings/oleObject34.bin"/></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6.xml"/><Relationship Id="rId1" Type="http://schemas.openxmlformats.org/officeDocument/2006/relationships/vmlDrawing" Target="../drawings/vmlDrawing30.vml"/><Relationship Id="rId5" Type="http://schemas.openxmlformats.org/officeDocument/2006/relationships/image" Target="../media/image37.wmf"/><Relationship Id="rId4" Type="http://schemas.openxmlformats.org/officeDocument/2006/relationships/oleObject" Target="../embeddings/oleObject35.bin"/></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6.xml"/><Relationship Id="rId1" Type="http://schemas.openxmlformats.org/officeDocument/2006/relationships/vmlDrawing" Target="../drawings/vmlDrawing31.vml"/><Relationship Id="rId4" Type="http://schemas.openxmlformats.org/officeDocument/2006/relationships/image" Target="../media/image38.wmf"/></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6.xml"/><Relationship Id="rId1" Type="http://schemas.openxmlformats.org/officeDocument/2006/relationships/vmlDrawing" Target="../drawings/vmlDrawing32.vml"/><Relationship Id="rId5" Type="http://schemas.openxmlformats.org/officeDocument/2006/relationships/image" Target="../media/image39.wmf"/><Relationship Id="rId4" Type="http://schemas.openxmlformats.org/officeDocument/2006/relationships/oleObject" Target="../embeddings/oleObject37.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6.xml"/><Relationship Id="rId1" Type="http://schemas.openxmlformats.org/officeDocument/2006/relationships/vmlDrawing" Target="../drawings/vmlDrawing33.vml"/><Relationship Id="rId5" Type="http://schemas.openxmlformats.org/officeDocument/2006/relationships/image" Target="../media/image40.wmf"/><Relationship Id="rId4" Type="http://schemas.openxmlformats.org/officeDocument/2006/relationships/oleObject" Target="../embeddings/oleObject38.bin"/></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6.xml"/><Relationship Id="rId1" Type="http://schemas.openxmlformats.org/officeDocument/2006/relationships/vmlDrawing" Target="../drawings/vmlDrawing34.vml"/><Relationship Id="rId5" Type="http://schemas.openxmlformats.org/officeDocument/2006/relationships/image" Target="../media/image41.wmf"/><Relationship Id="rId4" Type="http://schemas.openxmlformats.org/officeDocument/2006/relationships/oleObject" Target="../embeddings/oleObject39.bin"/></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6.xml"/><Relationship Id="rId1" Type="http://schemas.openxmlformats.org/officeDocument/2006/relationships/vmlDrawing" Target="../drawings/vmlDrawing35.vml"/><Relationship Id="rId6" Type="http://schemas.openxmlformats.org/officeDocument/2006/relationships/image" Target="../media/image43.png"/><Relationship Id="rId5" Type="http://schemas.openxmlformats.org/officeDocument/2006/relationships/image" Target="../media/image42.wmf"/><Relationship Id="rId4" Type="http://schemas.openxmlformats.org/officeDocument/2006/relationships/oleObject" Target="../embeddings/oleObject40.bin"/></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6.xml"/><Relationship Id="rId1" Type="http://schemas.openxmlformats.org/officeDocument/2006/relationships/vmlDrawing" Target="../drawings/vmlDrawing36.vml"/><Relationship Id="rId5" Type="http://schemas.openxmlformats.org/officeDocument/2006/relationships/image" Target="../media/image44.wmf"/><Relationship Id="rId4" Type="http://schemas.openxmlformats.org/officeDocument/2006/relationships/oleObject" Target="../embeddings/oleObject41.bin"/></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6.xml"/><Relationship Id="rId1" Type="http://schemas.openxmlformats.org/officeDocument/2006/relationships/vmlDrawing" Target="../drawings/vmlDrawing37.vml"/><Relationship Id="rId5" Type="http://schemas.openxmlformats.org/officeDocument/2006/relationships/image" Target="../media/image45.wmf"/><Relationship Id="rId4" Type="http://schemas.openxmlformats.org/officeDocument/2006/relationships/oleObject" Target="../embeddings/oleObject42.bin"/></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6.xml"/><Relationship Id="rId1" Type="http://schemas.openxmlformats.org/officeDocument/2006/relationships/vmlDrawing" Target="../drawings/vmlDrawing38.vml"/><Relationship Id="rId5" Type="http://schemas.openxmlformats.org/officeDocument/2006/relationships/image" Target="../media/image46.wmf"/><Relationship Id="rId4" Type="http://schemas.openxmlformats.org/officeDocument/2006/relationships/oleObject" Target="../embeddings/oleObject43.bin"/></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40.xml"/><Relationship Id="rId7" Type="http://schemas.openxmlformats.org/officeDocument/2006/relationships/image" Target="../media/image48.wmf"/><Relationship Id="rId2" Type="http://schemas.openxmlformats.org/officeDocument/2006/relationships/slideLayout" Target="../slideLayouts/slideLayout2.xml"/><Relationship Id="rId1" Type="http://schemas.openxmlformats.org/officeDocument/2006/relationships/vmlDrawing" Target="../drawings/vmlDrawing39.vml"/><Relationship Id="rId6" Type="http://schemas.openxmlformats.org/officeDocument/2006/relationships/oleObject" Target="../embeddings/oleObject45.bin"/><Relationship Id="rId5" Type="http://schemas.openxmlformats.org/officeDocument/2006/relationships/image" Target="../media/image47.wmf"/><Relationship Id="rId4" Type="http://schemas.openxmlformats.org/officeDocument/2006/relationships/oleObject" Target="../embeddings/oleObject44.bin"/></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6.xml"/><Relationship Id="rId1" Type="http://schemas.openxmlformats.org/officeDocument/2006/relationships/vmlDrawing" Target="../drawings/vmlDrawing40.vml"/><Relationship Id="rId5" Type="http://schemas.openxmlformats.org/officeDocument/2006/relationships/image" Target="../media/image49.wmf"/><Relationship Id="rId4" Type="http://schemas.openxmlformats.org/officeDocument/2006/relationships/oleObject" Target="../embeddings/oleObject46.bin"/></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6.xml"/><Relationship Id="rId1" Type="http://schemas.openxmlformats.org/officeDocument/2006/relationships/vmlDrawing" Target="../drawings/vmlDrawing41.vml"/><Relationship Id="rId5" Type="http://schemas.openxmlformats.org/officeDocument/2006/relationships/image" Target="../media/image50.wmf"/><Relationship Id="rId4" Type="http://schemas.openxmlformats.org/officeDocument/2006/relationships/oleObject" Target="../embeddings/oleObject47.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png"/><Relationship Id="rId5" Type="http://schemas.openxmlformats.org/officeDocument/2006/relationships/image" Target="../media/image3.wmf"/><Relationship Id="rId4" Type="http://schemas.openxmlformats.org/officeDocument/2006/relationships/oleObject" Target="../embeddings/oleObject2.bin"/></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6.xml"/><Relationship Id="rId1" Type="http://schemas.openxmlformats.org/officeDocument/2006/relationships/vmlDrawing" Target="../drawings/vmlDrawing42.vml"/><Relationship Id="rId5" Type="http://schemas.openxmlformats.org/officeDocument/2006/relationships/image" Target="../media/image51.wmf"/><Relationship Id="rId4" Type="http://schemas.openxmlformats.org/officeDocument/2006/relationships/oleObject" Target="../embeddings/oleObject48.bin"/></Relationships>
</file>

<file path=ppt/slides/_rels/slide61.xml.rels><?xml version="1.0" encoding="UTF-8" standalone="yes"?>
<Relationships xmlns="http://schemas.openxmlformats.org/package/2006/relationships"><Relationship Id="rId8" Type="http://schemas.openxmlformats.org/officeDocument/2006/relationships/oleObject" Target="../embeddings/oleObject51.bin"/><Relationship Id="rId3" Type="http://schemas.openxmlformats.org/officeDocument/2006/relationships/notesSlide" Target="../notesSlides/notesSlide44.xml"/><Relationship Id="rId7" Type="http://schemas.openxmlformats.org/officeDocument/2006/relationships/image" Target="../media/image53.wmf"/><Relationship Id="rId2" Type="http://schemas.openxmlformats.org/officeDocument/2006/relationships/slideLayout" Target="../slideLayouts/slideLayout6.xml"/><Relationship Id="rId1" Type="http://schemas.openxmlformats.org/officeDocument/2006/relationships/vmlDrawing" Target="../drawings/vmlDrawing43.vml"/><Relationship Id="rId6" Type="http://schemas.openxmlformats.org/officeDocument/2006/relationships/oleObject" Target="../embeddings/oleObject50.bin"/><Relationship Id="rId5" Type="http://schemas.openxmlformats.org/officeDocument/2006/relationships/image" Target="../media/image52.wmf"/><Relationship Id="rId4" Type="http://schemas.openxmlformats.org/officeDocument/2006/relationships/oleObject" Target="../embeddings/oleObject49.bin"/><Relationship Id="rId9" Type="http://schemas.openxmlformats.org/officeDocument/2006/relationships/image" Target="../media/image54.wmf"/></Relationships>
</file>

<file path=ppt/slides/_rels/slide62.xml.rels><?xml version="1.0" encoding="UTF-8" standalone="yes"?>
<Relationships xmlns="http://schemas.openxmlformats.org/package/2006/relationships"><Relationship Id="rId2" Type="http://schemas.openxmlformats.org/officeDocument/2006/relationships/image" Target="../media/image56.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5.wmf"/><Relationship Id="rId4"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6.wmf"/><Relationship Id="rId4" Type="http://schemas.openxmlformats.org/officeDocument/2006/relationships/oleObject" Target="../embeddings/oleObject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500" y="1892139"/>
            <a:ext cx="8001000" cy="1679575"/>
          </a:xfrm>
        </p:spPr>
        <p:txBody>
          <a:bodyPr>
            <a:normAutofit fontScale="90000"/>
          </a:bodyPr>
          <a:lstStyle/>
          <a:p>
            <a:r>
              <a:rPr lang="en-US" dirty="0"/>
              <a:t>Nonequilibrium Green’s Functions – definition, fluctuation-dissipation theorem, Meir-</a:t>
            </a:r>
            <a:r>
              <a:rPr lang="en-US" dirty="0" err="1"/>
              <a:t>Wingreen</a:t>
            </a:r>
            <a:r>
              <a:rPr lang="en-US" dirty="0"/>
              <a:t> formula, </a:t>
            </a:r>
            <a:r>
              <a:rPr lang="en-US" dirty="0" err="1"/>
              <a:t>etc</a:t>
            </a:r>
            <a:endParaRPr lang="en-US" dirty="0"/>
          </a:p>
        </p:txBody>
      </p:sp>
      <p:sp>
        <p:nvSpPr>
          <p:cNvPr id="3" name="Subtitle 2"/>
          <p:cNvSpPr>
            <a:spLocks noGrp="1"/>
          </p:cNvSpPr>
          <p:nvPr>
            <p:ph type="subTitle" idx="1"/>
          </p:nvPr>
        </p:nvSpPr>
        <p:spPr>
          <a:xfrm>
            <a:off x="1295400" y="4114800"/>
            <a:ext cx="6400800" cy="1752600"/>
          </a:xfrm>
        </p:spPr>
        <p:txBody>
          <a:bodyPr/>
          <a:lstStyle/>
          <a:p>
            <a:r>
              <a:rPr lang="en-US" dirty="0"/>
              <a:t>Wang Jian-Sheng</a:t>
            </a:r>
          </a:p>
          <a:p>
            <a:endParaRPr lang="en-US" dirty="0"/>
          </a:p>
        </p:txBody>
      </p:sp>
      <p:sp>
        <p:nvSpPr>
          <p:cNvPr id="4" name="Slide Number Placeholder 3"/>
          <p:cNvSpPr>
            <a:spLocks noGrp="1"/>
          </p:cNvSpPr>
          <p:nvPr>
            <p:ph type="sldNum" sz="quarter" idx="12"/>
          </p:nvPr>
        </p:nvSpPr>
        <p:spPr/>
        <p:txBody>
          <a:bodyPr/>
          <a:lstStyle/>
          <a:p>
            <a:fld id="{7E871153-6649-4551-B5D2-CF9E4672F172}" type="slidenum">
              <a:rPr lang="en-US" smtClean="0"/>
              <a:pPr/>
              <a:t>1</a:t>
            </a:fld>
            <a:endParaRPr lang="en-US" dirty="0"/>
          </a:p>
        </p:txBody>
      </p:sp>
      <p:pic>
        <p:nvPicPr>
          <p:cNvPr id="5" name="Picture 4" descr="nus_logo_full_colour.jpg"/>
          <p:cNvPicPr>
            <a:picLocks noChangeAspect="1"/>
          </p:cNvPicPr>
          <p:nvPr/>
        </p:nvPicPr>
        <p:blipFill>
          <a:blip r:embed="rId3" cstate="print"/>
          <a:stretch>
            <a:fillRect/>
          </a:stretch>
        </p:blipFill>
        <p:spPr>
          <a:xfrm>
            <a:off x="2956560" y="5047107"/>
            <a:ext cx="2987040" cy="1810893"/>
          </a:xfrm>
          <a:prstGeom prst="rect">
            <a:avLst/>
          </a:prstGeom>
        </p:spPr>
      </p:pic>
      <p:sp>
        <p:nvSpPr>
          <p:cNvPr id="6" name="TextBox 5"/>
          <p:cNvSpPr txBox="1"/>
          <p:nvPr/>
        </p:nvSpPr>
        <p:spPr>
          <a:xfrm>
            <a:off x="1066800" y="457200"/>
            <a:ext cx="6934200" cy="707886"/>
          </a:xfrm>
          <a:prstGeom prst="rect">
            <a:avLst/>
          </a:prstGeom>
          <a:noFill/>
        </p:spPr>
        <p:txBody>
          <a:bodyPr wrap="square" rtlCol="0">
            <a:spAutoFit/>
          </a:bodyPr>
          <a:lstStyle/>
          <a:p>
            <a:r>
              <a:rPr lang="en-US" sz="2000" dirty="0">
                <a:solidFill>
                  <a:schemeClr val="tx2"/>
                </a:solidFill>
                <a:latin typeface="Times New Roman" pitchFamily="18" charset="0"/>
                <a:cs typeface="Times New Roman" pitchFamily="18" charset="0"/>
              </a:rPr>
              <a:t>KITP, UC Santa Barbara - Emerging regimes and implications of quantum and thermal fluctuational electrodynamics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Green’s functions?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10000"/>
              </a:bodyPr>
              <a:lstStyle/>
              <a:p>
                <a:r>
                  <a:rPr lang="en-US" dirty="0"/>
                  <a:t>Solutions to differential equations</a:t>
                </a:r>
              </a:p>
              <a:p>
                <a:endParaRPr lang="en-US" dirty="0"/>
              </a:p>
              <a:p>
                <a:r>
                  <a:rPr lang="en-US" dirty="0"/>
                  <a:t>Retarded Green’s function is related to the linear response theory</a:t>
                </a:r>
              </a:p>
              <a:p>
                <a:endParaRPr lang="en-US" dirty="0"/>
              </a:p>
              <a:p>
                <a:r>
                  <a:rPr lang="en-US" dirty="0" err="1"/>
                  <a:t>Im</a:t>
                </a:r>
                <a:r>
                  <a:rPr lang="en-US" dirty="0"/>
                  <a:t> </a:t>
                </a:r>
                <a14:m>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𝐺</m:t>
                        </m:r>
                      </m:e>
                      <m:sup>
                        <m:r>
                          <a:rPr lang="en-US" b="0" i="1" smtClean="0">
                            <a:latin typeface="Cambria Math" panose="02040503050406030204" pitchFamily="18" charset="0"/>
                          </a:rPr>
                          <m:t>𝑟</m:t>
                        </m:r>
                      </m:sup>
                    </m:sSup>
                  </m:oMath>
                </a14:m>
                <a:r>
                  <a:rPr lang="en-US" dirty="0"/>
                  <a:t>gives electron density of states</a:t>
                </a:r>
              </a:p>
              <a:p>
                <a:endParaRPr lang="en-US" dirty="0"/>
              </a:p>
              <a:p>
                <a:r>
                  <a:rPr lang="en-US" dirty="0"/>
                  <a:t>Related to (non-equilibrium) physical observables such as the electron or energy current</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481" t="-2695" r="-2222" b="-135"/>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7E871153-6649-4551-B5D2-CF9E4672F172}" type="slidenum">
              <a:rPr lang="en-US" smtClean="0"/>
              <a:pPr/>
              <a:t>10</a:t>
            </a:fld>
            <a:endParaRPr lang="en-US" dirty="0"/>
          </a:p>
        </p:txBody>
      </p:sp>
    </p:spTree>
    <p:extLst>
      <p:ext uri="{BB962C8B-B14F-4D97-AF65-F5344CB8AC3E}">
        <p14:creationId xmlns:p14="http://schemas.microsoft.com/office/powerpoint/2010/main" val="2277614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95600"/>
            <a:ext cx="8229600" cy="1143000"/>
          </a:xfrm>
        </p:spPr>
        <p:txBody>
          <a:bodyPr/>
          <a:lstStyle/>
          <a:p>
            <a:r>
              <a:rPr lang="en-US" dirty="0">
                <a:solidFill>
                  <a:schemeClr val="tx2"/>
                </a:solidFill>
              </a:rPr>
              <a:t>end of lecture zero</a:t>
            </a:r>
          </a:p>
        </p:txBody>
      </p:sp>
      <p:sp>
        <p:nvSpPr>
          <p:cNvPr id="4" name="Slide Number Placeholder 3"/>
          <p:cNvSpPr>
            <a:spLocks noGrp="1"/>
          </p:cNvSpPr>
          <p:nvPr>
            <p:ph type="sldNum" sz="quarter" idx="12"/>
          </p:nvPr>
        </p:nvSpPr>
        <p:spPr/>
        <p:txBody>
          <a:bodyPr/>
          <a:lstStyle/>
          <a:p>
            <a:fld id="{7E871153-6649-4551-B5D2-CF9E4672F172}" type="slidenum">
              <a:rPr lang="en-US" smtClean="0"/>
              <a:pPr/>
              <a:t>11</a:t>
            </a:fld>
            <a:endParaRPr lang="en-US" dirty="0"/>
          </a:p>
        </p:txBody>
      </p:sp>
    </p:spTree>
    <p:extLst>
      <p:ext uri="{BB962C8B-B14F-4D97-AF65-F5344CB8AC3E}">
        <p14:creationId xmlns:p14="http://schemas.microsoft.com/office/powerpoint/2010/main" val="679038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Lecture Two</a:t>
            </a:r>
          </a:p>
        </p:txBody>
      </p:sp>
      <p:sp>
        <p:nvSpPr>
          <p:cNvPr id="6" name="Subtitle 5"/>
          <p:cNvSpPr>
            <a:spLocks noGrp="1"/>
          </p:cNvSpPr>
          <p:nvPr>
            <p:ph type="subTitle" idx="1"/>
          </p:nvPr>
        </p:nvSpPr>
        <p:spPr/>
        <p:txBody>
          <a:bodyPr/>
          <a:lstStyle/>
          <a:p>
            <a:r>
              <a:rPr lang="en-US" dirty="0"/>
              <a:t>History, definitions, properties of NEGF</a:t>
            </a:r>
          </a:p>
        </p:txBody>
      </p:sp>
      <p:sp>
        <p:nvSpPr>
          <p:cNvPr id="4" name="Slide Number Placeholder 3"/>
          <p:cNvSpPr>
            <a:spLocks noGrp="1"/>
          </p:cNvSpPr>
          <p:nvPr>
            <p:ph type="sldNum" sz="quarter" idx="12"/>
          </p:nvPr>
        </p:nvSpPr>
        <p:spPr/>
        <p:txBody>
          <a:bodyPr/>
          <a:lstStyle/>
          <a:p>
            <a:fld id="{7E871153-6649-4551-B5D2-CF9E4672F172}" type="slidenum">
              <a:rPr lang="en-US" smtClean="0"/>
              <a:pPr/>
              <a:t>12</a:t>
            </a:fld>
            <a:endParaRPr lang="en-US" dirty="0"/>
          </a:p>
        </p:txBody>
      </p:sp>
    </p:spTree>
    <p:extLst>
      <p:ext uri="{BB962C8B-B14F-4D97-AF65-F5344CB8AC3E}">
        <p14:creationId xmlns:p14="http://schemas.microsoft.com/office/powerpoint/2010/main" val="913032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Brief History of NEGF</a:t>
            </a:r>
          </a:p>
        </p:txBody>
      </p:sp>
      <p:sp>
        <p:nvSpPr>
          <p:cNvPr id="3" name="Content Placeholder 2"/>
          <p:cNvSpPr>
            <a:spLocks noGrp="1"/>
          </p:cNvSpPr>
          <p:nvPr>
            <p:ph idx="1"/>
          </p:nvPr>
        </p:nvSpPr>
        <p:spPr>
          <a:xfrm>
            <a:off x="457200" y="2057400"/>
            <a:ext cx="8229600" cy="3581400"/>
          </a:xfrm>
        </p:spPr>
        <p:txBody>
          <a:bodyPr/>
          <a:lstStyle/>
          <a:p>
            <a:r>
              <a:rPr lang="en-US" dirty="0"/>
              <a:t>Schwinger 1961</a:t>
            </a:r>
          </a:p>
          <a:p>
            <a:r>
              <a:rPr lang="en-US" dirty="0" err="1"/>
              <a:t>Kadanoff</a:t>
            </a:r>
            <a:r>
              <a:rPr lang="en-US" dirty="0"/>
              <a:t> and </a:t>
            </a:r>
            <a:r>
              <a:rPr lang="en-US" dirty="0" err="1"/>
              <a:t>Baym</a:t>
            </a:r>
            <a:r>
              <a:rPr lang="en-US" dirty="0"/>
              <a:t> 1962</a:t>
            </a:r>
          </a:p>
          <a:p>
            <a:r>
              <a:rPr lang="en-US" dirty="0"/>
              <a:t>Keldysh 1965</a:t>
            </a:r>
          </a:p>
          <a:p>
            <a:r>
              <a:rPr lang="en-US" dirty="0"/>
              <a:t>Caroli, </a:t>
            </a:r>
            <a:r>
              <a:rPr lang="en-US" dirty="0" err="1"/>
              <a:t>Combescot</a:t>
            </a:r>
            <a:r>
              <a:rPr lang="en-US" dirty="0"/>
              <a:t>, </a:t>
            </a:r>
            <a:r>
              <a:rPr lang="en-US" dirty="0" err="1"/>
              <a:t>Nozieres</a:t>
            </a:r>
            <a:r>
              <a:rPr lang="en-US" dirty="0"/>
              <a:t>, and Saint-James 1971</a:t>
            </a:r>
          </a:p>
          <a:p>
            <a:r>
              <a:rPr lang="en-US" dirty="0"/>
              <a:t>Meir and Wingreen 1992</a:t>
            </a:r>
          </a:p>
          <a:p>
            <a:pPr>
              <a:buNone/>
            </a:pPr>
            <a:endParaRPr lang="en-US" dirty="0"/>
          </a:p>
        </p:txBody>
      </p:sp>
      <p:sp>
        <p:nvSpPr>
          <p:cNvPr id="4" name="Slide Number Placeholder 3"/>
          <p:cNvSpPr>
            <a:spLocks noGrp="1"/>
          </p:cNvSpPr>
          <p:nvPr>
            <p:ph type="sldNum" sz="quarter" idx="12"/>
          </p:nvPr>
        </p:nvSpPr>
        <p:spPr/>
        <p:txBody>
          <a:bodyPr/>
          <a:lstStyle/>
          <a:p>
            <a:fld id="{7E871153-6649-4551-B5D2-CF9E4672F172}"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Equilibrium Green’s functions using a harmonic oscillator as an example</a:t>
            </a:r>
          </a:p>
        </p:txBody>
      </p:sp>
      <p:sp>
        <p:nvSpPr>
          <p:cNvPr id="3" name="Content Placeholder 2"/>
          <p:cNvSpPr>
            <a:spLocks noGrp="1"/>
          </p:cNvSpPr>
          <p:nvPr>
            <p:ph idx="1"/>
          </p:nvPr>
        </p:nvSpPr>
        <p:spPr/>
        <p:txBody>
          <a:bodyPr/>
          <a:lstStyle/>
          <a:p>
            <a:r>
              <a:rPr lang="en-US" dirty="0"/>
              <a:t>Single mode harmonic oscillator is a very important example to illustrate the concept of Green’s functions as any phononic system (vibrational degrees of freedom in a collection of atoms) and photonic system at ballistic (linear) level can be thought of as a collection of independent oscillators in eigenmodes.  Equilibrium means that system is distributed according to the Gibbs canonical distribution.</a:t>
            </a:r>
          </a:p>
        </p:txBody>
      </p:sp>
      <p:sp>
        <p:nvSpPr>
          <p:cNvPr id="4" name="Slide Number Placeholder 3"/>
          <p:cNvSpPr>
            <a:spLocks noGrp="1"/>
          </p:cNvSpPr>
          <p:nvPr>
            <p:ph type="sldNum" sz="quarter" idx="12"/>
          </p:nvPr>
        </p:nvSpPr>
        <p:spPr/>
        <p:txBody>
          <a:bodyPr/>
          <a:lstStyle/>
          <a:p>
            <a:fld id="{7E871153-6649-4551-B5D2-CF9E4672F172}"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Harmonic Oscillator</a:t>
            </a:r>
          </a:p>
        </p:txBody>
      </p:sp>
      <p:sp>
        <p:nvSpPr>
          <p:cNvPr id="4" name="Slide Number Placeholder 3"/>
          <p:cNvSpPr>
            <a:spLocks noGrp="1"/>
          </p:cNvSpPr>
          <p:nvPr>
            <p:ph type="sldNum" sz="quarter" idx="12"/>
          </p:nvPr>
        </p:nvSpPr>
        <p:spPr/>
        <p:txBody>
          <a:bodyPr/>
          <a:lstStyle/>
          <a:p>
            <a:fld id="{7E871153-6649-4551-B5D2-CF9E4672F172}" type="slidenum">
              <a:rPr lang="en-US" smtClean="0"/>
              <a:pPr/>
              <a:t>15</a:t>
            </a:fld>
            <a:endParaRPr lang="en-US" dirty="0"/>
          </a:p>
        </p:txBody>
      </p:sp>
      <p:graphicFrame>
        <p:nvGraphicFramePr>
          <p:cNvPr id="5" name="Object 4"/>
          <p:cNvGraphicFramePr>
            <a:graphicFrameLocks noChangeAspect="1"/>
          </p:cNvGraphicFramePr>
          <p:nvPr/>
        </p:nvGraphicFramePr>
        <p:xfrm>
          <a:off x="920750" y="1803400"/>
          <a:ext cx="7213600" cy="4330700"/>
        </p:xfrm>
        <a:graphic>
          <a:graphicData uri="http://schemas.openxmlformats.org/presentationml/2006/ole">
            <mc:AlternateContent xmlns:mc="http://schemas.openxmlformats.org/markup-compatibility/2006">
              <mc:Choice xmlns:v="urn:schemas-microsoft-com:vml" Requires="v">
                <p:oleObj spid="_x0000_s1120" name="Equation" r:id="rId4" imgW="7213600" imgH="4330700" progId="Equation.DSMT4">
                  <p:embed/>
                </p:oleObj>
              </mc:Choice>
              <mc:Fallback>
                <p:oleObj name="Equation" r:id="rId4" imgW="7213600" imgH="4330700" progId="Equation.DSMT4">
                  <p:embed/>
                  <p:pic>
                    <p:nvPicPr>
                      <p:cNvPr id="0" name="Picture 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0750" y="1803400"/>
                        <a:ext cx="7213600" cy="4330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Oval 5"/>
          <p:cNvSpPr/>
          <p:nvPr/>
        </p:nvSpPr>
        <p:spPr>
          <a:xfrm>
            <a:off x="7772400" y="21336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6544235" y="2115671"/>
            <a:ext cx="1255024" cy="228779"/>
          </a:xfrm>
          <a:custGeom>
            <a:avLst/>
            <a:gdLst>
              <a:gd name="connsiteX0" fmla="*/ 0 w 1255024"/>
              <a:gd name="connsiteY0" fmla="*/ 170329 h 228779"/>
              <a:gd name="connsiteX1" fmla="*/ 8965 w 1255024"/>
              <a:gd name="connsiteY1" fmla="*/ 143435 h 228779"/>
              <a:gd name="connsiteX2" fmla="*/ 44824 w 1255024"/>
              <a:gd name="connsiteY2" fmla="*/ 98611 h 228779"/>
              <a:gd name="connsiteX3" fmla="*/ 98612 w 1255024"/>
              <a:gd name="connsiteY3" fmla="*/ 62753 h 228779"/>
              <a:gd name="connsiteX4" fmla="*/ 125506 w 1255024"/>
              <a:gd name="connsiteY4" fmla="*/ 53788 h 228779"/>
              <a:gd name="connsiteX5" fmla="*/ 206189 w 1255024"/>
              <a:gd name="connsiteY5" fmla="*/ 71717 h 228779"/>
              <a:gd name="connsiteX6" fmla="*/ 224118 w 1255024"/>
              <a:gd name="connsiteY6" fmla="*/ 89647 h 228779"/>
              <a:gd name="connsiteX7" fmla="*/ 251012 w 1255024"/>
              <a:gd name="connsiteY7" fmla="*/ 107576 h 228779"/>
              <a:gd name="connsiteX8" fmla="*/ 295836 w 1255024"/>
              <a:gd name="connsiteY8" fmla="*/ 161364 h 228779"/>
              <a:gd name="connsiteX9" fmla="*/ 286871 w 1255024"/>
              <a:gd name="connsiteY9" fmla="*/ 206188 h 228779"/>
              <a:gd name="connsiteX10" fmla="*/ 170330 w 1255024"/>
              <a:gd name="connsiteY10" fmla="*/ 188258 h 228779"/>
              <a:gd name="connsiteX11" fmla="*/ 161365 w 1255024"/>
              <a:gd name="connsiteY11" fmla="*/ 161364 h 228779"/>
              <a:gd name="connsiteX12" fmla="*/ 197224 w 1255024"/>
              <a:gd name="connsiteY12" fmla="*/ 80682 h 228779"/>
              <a:gd name="connsiteX13" fmla="*/ 215153 w 1255024"/>
              <a:gd name="connsiteY13" fmla="*/ 53788 h 228779"/>
              <a:gd name="connsiteX14" fmla="*/ 242047 w 1255024"/>
              <a:gd name="connsiteY14" fmla="*/ 44823 h 228779"/>
              <a:gd name="connsiteX15" fmla="*/ 268941 w 1255024"/>
              <a:gd name="connsiteY15" fmla="*/ 26894 h 228779"/>
              <a:gd name="connsiteX16" fmla="*/ 322730 w 1255024"/>
              <a:gd name="connsiteY16" fmla="*/ 8964 h 228779"/>
              <a:gd name="connsiteX17" fmla="*/ 349624 w 1255024"/>
              <a:gd name="connsiteY17" fmla="*/ 0 h 228779"/>
              <a:gd name="connsiteX18" fmla="*/ 421341 w 1255024"/>
              <a:gd name="connsiteY18" fmla="*/ 17929 h 228779"/>
              <a:gd name="connsiteX19" fmla="*/ 484094 w 1255024"/>
              <a:gd name="connsiteY19" fmla="*/ 44823 h 228779"/>
              <a:gd name="connsiteX20" fmla="*/ 546847 w 1255024"/>
              <a:gd name="connsiteY20" fmla="*/ 116541 h 228779"/>
              <a:gd name="connsiteX21" fmla="*/ 555812 w 1255024"/>
              <a:gd name="connsiteY21" fmla="*/ 143435 h 228779"/>
              <a:gd name="connsiteX22" fmla="*/ 528918 w 1255024"/>
              <a:gd name="connsiteY22" fmla="*/ 161364 h 228779"/>
              <a:gd name="connsiteX23" fmla="*/ 475130 w 1255024"/>
              <a:gd name="connsiteY23" fmla="*/ 179294 h 228779"/>
              <a:gd name="connsiteX24" fmla="*/ 412377 w 1255024"/>
              <a:gd name="connsiteY24" fmla="*/ 170329 h 228779"/>
              <a:gd name="connsiteX25" fmla="*/ 430306 w 1255024"/>
              <a:gd name="connsiteY25" fmla="*/ 89647 h 228779"/>
              <a:gd name="connsiteX26" fmla="*/ 484094 w 1255024"/>
              <a:gd name="connsiteY26" fmla="*/ 62753 h 228779"/>
              <a:gd name="connsiteX27" fmla="*/ 537883 w 1255024"/>
              <a:gd name="connsiteY27" fmla="*/ 44823 h 228779"/>
              <a:gd name="connsiteX28" fmla="*/ 717177 w 1255024"/>
              <a:gd name="connsiteY28" fmla="*/ 62753 h 228779"/>
              <a:gd name="connsiteX29" fmla="*/ 753036 w 1255024"/>
              <a:gd name="connsiteY29" fmla="*/ 80682 h 228779"/>
              <a:gd name="connsiteX30" fmla="*/ 779930 w 1255024"/>
              <a:gd name="connsiteY30" fmla="*/ 89647 h 228779"/>
              <a:gd name="connsiteX31" fmla="*/ 806824 w 1255024"/>
              <a:gd name="connsiteY31" fmla="*/ 116541 h 228779"/>
              <a:gd name="connsiteX32" fmla="*/ 806824 w 1255024"/>
              <a:gd name="connsiteY32" fmla="*/ 224117 h 228779"/>
              <a:gd name="connsiteX33" fmla="*/ 726141 w 1255024"/>
              <a:gd name="connsiteY33" fmla="*/ 197223 h 228779"/>
              <a:gd name="connsiteX34" fmla="*/ 690283 w 1255024"/>
              <a:gd name="connsiteY34" fmla="*/ 143435 h 228779"/>
              <a:gd name="connsiteX35" fmla="*/ 699247 w 1255024"/>
              <a:gd name="connsiteY35" fmla="*/ 107576 h 228779"/>
              <a:gd name="connsiteX36" fmla="*/ 717177 w 1255024"/>
              <a:gd name="connsiteY36" fmla="*/ 89647 h 228779"/>
              <a:gd name="connsiteX37" fmla="*/ 744071 w 1255024"/>
              <a:gd name="connsiteY37" fmla="*/ 71717 h 228779"/>
              <a:gd name="connsiteX38" fmla="*/ 806824 w 1255024"/>
              <a:gd name="connsiteY38" fmla="*/ 53788 h 228779"/>
              <a:gd name="connsiteX39" fmla="*/ 833718 w 1255024"/>
              <a:gd name="connsiteY39" fmla="*/ 44823 h 228779"/>
              <a:gd name="connsiteX40" fmla="*/ 887506 w 1255024"/>
              <a:gd name="connsiteY40" fmla="*/ 53788 h 228779"/>
              <a:gd name="connsiteX41" fmla="*/ 932330 w 1255024"/>
              <a:gd name="connsiteY41" fmla="*/ 89647 h 228779"/>
              <a:gd name="connsiteX42" fmla="*/ 950259 w 1255024"/>
              <a:gd name="connsiteY42" fmla="*/ 143435 h 228779"/>
              <a:gd name="connsiteX43" fmla="*/ 959224 w 1255024"/>
              <a:gd name="connsiteY43" fmla="*/ 170329 h 228779"/>
              <a:gd name="connsiteX44" fmla="*/ 941294 w 1255024"/>
              <a:gd name="connsiteY44" fmla="*/ 188258 h 228779"/>
              <a:gd name="connsiteX45" fmla="*/ 887506 w 1255024"/>
              <a:gd name="connsiteY45" fmla="*/ 161364 h 228779"/>
              <a:gd name="connsiteX46" fmla="*/ 851647 w 1255024"/>
              <a:gd name="connsiteY46" fmla="*/ 107576 h 228779"/>
              <a:gd name="connsiteX47" fmla="*/ 869577 w 1255024"/>
              <a:gd name="connsiteY47" fmla="*/ 89647 h 228779"/>
              <a:gd name="connsiteX48" fmla="*/ 896471 w 1255024"/>
              <a:gd name="connsiteY48" fmla="*/ 80682 h 228779"/>
              <a:gd name="connsiteX49" fmla="*/ 1084730 w 1255024"/>
              <a:gd name="connsiteY49" fmla="*/ 89647 h 228779"/>
              <a:gd name="connsiteX50" fmla="*/ 1111624 w 1255024"/>
              <a:gd name="connsiteY50" fmla="*/ 116541 h 228779"/>
              <a:gd name="connsiteX51" fmla="*/ 1066800 w 1255024"/>
              <a:gd name="connsiteY51" fmla="*/ 197223 h 228779"/>
              <a:gd name="connsiteX52" fmla="*/ 1066800 w 1255024"/>
              <a:gd name="connsiteY52" fmla="*/ 116541 h 228779"/>
              <a:gd name="connsiteX53" fmla="*/ 1093694 w 1255024"/>
              <a:gd name="connsiteY53" fmla="*/ 107576 h 228779"/>
              <a:gd name="connsiteX54" fmla="*/ 1237130 w 1255024"/>
              <a:gd name="connsiteY54" fmla="*/ 170329 h 228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1255024" h="228779">
                <a:moveTo>
                  <a:pt x="0" y="170329"/>
                </a:moveTo>
                <a:cubicBezTo>
                  <a:pt x="2988" y="161364"/>
                  <a:pt x="4739" y="151887"/>
                  <a:pt x="8965" y="143435"/>
                </a:cubicBezTo>
                <a:cubicBezTo>
                  <a:pt x="16023" y="129320"/>
                  <a:pt x="31482" y="108617"/>
                  <a:pt x="44824" y="98611"/>
                </a:cubicBezTo>
                <a:cubicBezTo>
                  <a:pt x="62063" y="85682"/>
                  <a:pt x="78170" y="69567"/>
                  <a:pt x="98612" y="62753"/>
                </a:cubicBezTo>
                <a:lnTo>
                  <a:pt x="125506" y="53788"/>
                </a:lnTo>
                <a:cubicBezTo>
                  <a:pt x="136361" y="55597"/>
                  <a:pt x="189216" y="61534"/>
                  <a:pt x="206189" y="71717"/>
                </a:cubicBezTo>
                <a:cubicBezTo>
                  <a:pt x="213437" y="76065"/>
                  <a:pt x="217518" y="84367"/>
                  <a:pt x="224118" y="89647"/>
                </a:cubicBezTo>
                <a:cubicBezTo>
                  <a:pt x="232531" y="96378"/>
                  <a:pt x="242735" y="100679"/>
                  <a:pt x="251012" y="107576"/>
                </a:cubicBezTo>
                <a:cubicBezTo>
                  <a:pt x="276895" y="129145"/>
                  <a:pt x="278207" y="134921"/>
                  <a:pt x="295836" y="161364"/>
                </a:cubicBezTo>
                <a:cubicBezTo>
                  <a:pt x="292848" y="176305"/>
                  <a:pt x="301191" y="200981"/>
                  <a:pt x="286871" y="206188"/>
                </a:cubicBezTo>
                <a:cubicBezTo>
                  <a:pt x="253710" y="218246"/>
                  <a:pt x="204982" y="199809"/>
                  <a:pt x="170330" y="188258"/>
                </a:cubicBezTo>
                <a:cubicBezTo>
                  <a:pt x="167342" y="179293"/>
                  <a:pt x="161365" y="170814"/>
                  <a:pt x="161365" y="161364"/>
                </a:cubicBezTo>
                <a:cubicBezTo>
                  <a:pt x="161365" y="116094"/>
                  <a:pt x="172852" y="114803"/>
                  <a:pt x="197224" y="80682"/>
                </a:cubicBezTo>
                <a:cubicBezTo>
                  <a:pt x="203486" y="71915"/>
                  <a:pt x="206740" y="60519"/>
                  <a:pt x="215153" y="53788"/>
                </a:cubicBezTo>
                <a:cubicBezTo>
                  <a:pt x="222532" y="47885"/>
                  <a:pt x="233595" y="49049"/>
                  <a:pt x="242047" y="44823"/>
                </a:cubicBezTo>
                <a:cubicBezTo>
                  <a:pt x="251684" y="40005"/>
                  <a:pt x="259095" y="31270"/>
                  <a:pt x="268941" y="26894"/>
                </a:cubicBezTo>
                <a:cubicBezTo>
                  <a:pt x="286212" y="19218"/>
                  <a:pt x="304800" y="14940"/>
                  <a:pt x="322730" y="8964"/>
                </a:cubicBezTo>
                <a:lnTo>
                  <a:pt x="349624" y="0"/>
                </a:lnTo>
                <a:cubicBezTo>
                  <a:pt x="366678" y="3411"/>
                  <a:pt x="402960" y="8739"/>
                  <a:pt x="421341" y="17929"/>
                </a:cubicBezTo>
                <a:cubicBezTo>
                  <a:pt x="483250" y="48883"/>
                  <a:pt x="409467" y="26165"/>
                  <a:pt x="484094" y="44823"/>
                </a:cubicBezTo>
                <a:cubicBezTo>
                  <a:pt x="507463" y="68192"/>
                  <a:pt x="532021" y="86890"/>
                  <a:pt x="546847" y="116541"/>
                </a:cubicBezTo>
                <a:cubicBezTo>
                  <a:pt x="551073" y="124993"/>
                  <a:pt x="552824" y="134470"/>
                  <a:pt x="555812" y="143435"/>
                </a:cubicBezTo>
                <a:cubicBezTo>
                  <a:pt x="546847" y="149411"/>
                  <a:pt x="538764" y="156988"/>
                  <a:pt x="528918" y="161364"/>
                </a:cubicBezTo>
                <a:cubicBezTo>
                  <a:pt x="511648" y="169040"/>
                  <a:pt x="475130" y="179294"/>
                  <a:pt x="475130" y="179294"/>
                </a:cubicBezTo>
                <a:lnTo>
                  <a:pt x="412377" y="170329"/>
                </a:lnTo>
                <a:cubicBezTo>
                  <a:pt x="409607" y="167098"/>
                  <a:pt x="422501" y="102656"/>
                  <a:pt x="430306" y="89647"/>
                </a:cubicBezTo>
                <a:cubicBezTo>
                  <a:pt x="445058" y="65060"/>
                  <a:pt x="457367" y="70771"/>
                  <a:pt x="484094" y="62753"/>
                </a:cubicBezTo>
                <a:cubicBezTo>
                  <a:pt x="502197" y="57322"/>
                  <a:pt x="537883" y="44823"/>
                  <a:pt x="537883" y="44823"/>
                </a:cubicBezTo>
                <a:cubicBezTo>
                  <a:pt x="556551" y="46068"/>
                  <a:pt x="672738" y="47940"/>
                  <a:pt x="717177" y="62753"/>
                </a:cubicBezTo>
                <a:cubicBezTo>
                  <a:pt x="729855" y="66979"/>
                  <a:pt x="740753" y="75418"/>
                  <a:pt x="753036" y="80682"/>
                </a:cubicBezTo>
                <a:cubicBezTo>
                  <a:pt x="761722" y="84404"/>
                  <a:pt x="770965" y="86659"/>
                  <a:pt x="779930" y="89647"/>
                </a:cubicBezTo>
                <a:cubicBezTo>
                  <a:pt x="788895" y="98612"/>
                  <a:pt x="799791" y="105992"/>
                  <a:pt x="806824" y="116541"/>
                </a:cubicBezTo>
                <a:cubicBezTo>
                  <a:pt x="826849" y="146579"/>
                  <a:pt x="809665" y="198551"/>
                  <a:pt x="806824" y="224117"/>
                </a:cubicBezTo>
                <a:cubicBezTo>
                  <a:pt x="758713" y="217245"/>
                  <a:pt x="749808" y="228779"/>
                  <a:pt x="726141" y="197223"/>
                </a:cubicBezTo>
                <a:cubicBezTo>
                  <a:pt x="713212" y="179984"/>
                  <a:pt x="690283" y="143435"/>
                  <a:pt x="690283" y="143435"/>
                </a:cubicBezTo>
                <a:cubicBezTo>
                  <a:pt x="693271" y="131482"/>
                  <a:pt x="693737" y="118596"/>
                  <a:pt x="699247" y="107576"/>
                </a:cubicBezTo>
                <a:cubicBezTo>
                  <a:pt x="703027" y="100016"/>
                  <a:pt x="710577" y="94927"/>
                  <a:pt x="717177" y="89647"/>
                </a:cubicBezTo>
                <a:cubicBezTo>
                  <a:pt x="725590" y="82916"/>
                  <a:pt x="734434" y="76535"/>
                  <a:pt x="744071" y="71717"/>
                </a:cubicBezTo>
                <a:cubicBezTo>
                  <a:pt x="758395" y="64555"/>
                  <a:pt x="793427" y="57616"/>
                  <a:pt x="806824" y="53788"/>
                </a:cubicBezTo>
                <a:cubicBezTo>
                  <a:pt x="815910" y="51192"/>
                  <a:pt x="824753" y="47811"/>
                  <a:pt x="833718" y="44823"/>
                </a:cubicBezTo>
                <a:cubicBezTo>
                  <a:pt x="851647" y="47811"/>
                  <a:pt x="870262" y="48040"/>
                  <a:pt x="887506" y="53788"/>
                </a:cubicBezTo>
                <a:cubicBezTo>
                  <a:pt x="904470" y="59443"/>
                  <a:pt x="920089" y="77406"/>
                  <a:pt x="932330" y="89647"/>
                </a:cubicBezTo>
                <a:lnTo>
                  <a:pt x="950259" y="143435"/>
                </a:lnTo>
                <a:lnTo>
                  <a:pt x="959224" y="170329"/>
                </a:lnTo>
                <a:cubicBezTo>
                  <a:pt x="953247" y="176305"/>
                  <a:pt x="949631" y="186868"/>
                  <a:pt x="941294" y="188258"/>
                </a:cubicBezTo>
                <a:cubicBezTo>
                  <a:pt x="918104" y="192123"/>
                  <a:pt x="899832" y="177798"/>
                  <a:pt x="887506" y="161364"/>
                </a:cubicBezTo>
                <a:cubicBezTo>
                  <a:pt x="874577" y="144125"/>
                  <a:pt x="851647" y="107576"/>
                  <a:pt x="851647" y="107576"/>
                </a:cubicBezTo>
                <a:cubicBezTo>
                  <a:pt x="857624" y="101600"/>
                  <a:pt x="862329" y="93995"/>
                  <a:pt x="869577" y="89647"/>
                </a:cubicBezTo>
                <a:cubicBezTo>
                  <a:pt x="877680" y="84785"/>
                  <a:pt x="887021" y="80682"/>
                  <a:pt x="896471" y="80682"/>
                </a:cubicBezTo>
                <a:cubicBezTo>
                  <a:pt x="959295" y="80682"/>
                  <a:pt x="1021977" y="86659"/>
                  <a:pt x="1084730" y="89647"/>
                </a:cubicBezTo>
                <a:cubicBezTo>
                  <a:pt x="1093695" y="98612"/>
                  <a:pt x="1110652" y="103900"/>
                  <a:pt x="1111624" y="116541"/>
                </a:cubicBezTo>
                <a:cubicBezTo>
                  <a:pt x="1119953" y="224825"/>
                  <a:pt x="1113887" y="212919"/>
                  <a:pt x="1066800" y="197223"/>
                </a:cubicBezTo>
                <a:cubicBezTo>
                  <a:pt x="1062309" y="174764"/>
                  <a:pt x="1048571" y="139329"/>
                  <a:pt x="1066800" y="116541"/>
                </a:cubicBezTo>
                <a:cubicBezTo>
                  <a:pt x="1072703" y="109162"/>
                  <a:pt x="1084729" y="110564"/>
                  <a:pt x="1093694" y="107576"/>
                </a:cubicBezTo>
                <a:cubicBezTo>
                  <a:pt x="1255024" y="117659"/>
                  <a:pt x="1237130" y="68636"/>
                  <a:pt x="1237130" y="170329"/>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 name="Straight Connector 8"/>
          <p:cNvCxnSpPr/>
          <p:nvPr/>
        </p:nvCxnSpPr>
        <p:spPr>
          <a:xfrm>
            <a:off x="6553200" y="1905000"/>
            <a:ext cx="0" cy="68580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010400" y="1752600"/>
            <a:ext cx="287258" cy="369332"/>
          </a:xfrm>
          <a:prstGeom prst="rect">
            <a:avLst/>
          </a:prstGeom>
          <a:noFill/>
        </p:spPr>
        <p:txBody>
          <a:bodyPr wrap="none" rtlCol="0">
            <a:spAutoFit/>
          </a:bodyPr>
          <a:lstStyle/>
          <a:p>
            <a:r>
              <a:rPr lang="en-US" i="1" dirty="0">
                <a:latin typeface="Times New Roman" pitchFamily="18" charset="0"/>
                <a:cs typeface="Times New Roman" pitchFamily="18" charset="0"/>
              </a:rPr>
              <a:t>k</a:t>
            </a:r>
          </a:p>
        </p:txBody>
      </p:sp>
      <p:sp>
        <p:nvSpPr>
          <p:cNvPr id="11" name="TextBox 10"/>
          <p:cNvSpPr txBox="1"/>
          <p:nvPr/>
        </p:nvSpPr>
        <p:spPr>
          <a:xfrm>
            <a:off x="7696200" y="1676400"/>
            <a:ext cx="457200" cy="369332"/>
          </a:xfrm>
          <a:prstGeom prst="rect">
            <a:avLst/>
          </a:prstGeom>
          <a:noFill/>
        </p:spPr>
        <p:txBody>
          <a:bodyPr wrap="square" rtlCol="0">
            <a:spAutoFit/>
          </a:bodyPr>
          <a:lstStyle/>
          <a:p>
            <a:r>
              <a:rPr lang="en-US" i="1" dirty="0">
                <a:latin typeface="Times New Roman" pitchFamily="18" charset="0"/>
                <a:cs typeface="Times New Roman" pitchFamily="18" charset="0"/>
              </a:rPr>
              <a:t>m</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Eigenstates</a:t>
            </a:r>
            <a:r>
              <a:rPr lang="en-US" dirty="0"/>
              <a:t>, Quantum </a:t>
            </a:r>
            <a:r>
              <a:rPr lang="en-US" dirty="0" err="1"/>
              <a:t>Mech</a:t>
            </a:r>
            <a:r>
              <a:rPr lang="en-US" dirty="0"/>
              <a:t>/Stat </a:t>
            </a:r>
            <a:r>
              <a:rPr lang="en-US" dirty="0" err="1"/>
              <a:t>Mech</a:t>
            </a:r>
            <a:endParaRPr lang="en-US" dirty="0"/>
          </a:p>
        </p:txBody>
      </p:sp>
      <p:sp>
        <p:nvSpPr>
          <p:cNvPr id="4" name="Slide Number Placeholder 3"/>
          <p:cNvSpPr>
            <a:spLocks noGrp="1"/>
          </p:cNvSpPr>
          <p:nvPr>
            <p:ph type="sldNum" sz="quarter" idx="12"/>
          </p:nvPr>
        </p:nvSpPr>
        <p:spPr/>
        <p:txBody>
          <a:bodyPr/>
          <a:lstStyle/>
          <a:p>
            <a:fld id="{7E871153-6649-4551-B5D2-CF9E4672F172}" type="slidenum">
              <a:rPr lang="en-US" smtClean="0"/>
              <a:pPr/>
              <a:t>16</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696361894"/>
              </p:ext>
            </p:extLst>
          </p:nvPr>
        </p:nvGraphicFramePr>
        <p:xfrm>
          <a:off x="1181100" y="1676400"/>
          <a:ext cx="7505700" cy="4572000"/>
        </p:xfrm>
        <a:graphic>
          <a:graphicData uri="http://schemas.openxmlformats.org/presentationml/2006/ole">
            <mc:AlternateContent xmlns:mc="http://schemas.openxmlformats.org/markup-compatibility/2006">
              <mc:Choice xmlns:v="urn:schemas-microsoft-com:vml" Requires="v">
                <p:oleObj spid="_x0000_s19552" name="Equation" r:id="rId3" imgW="7505640" imgH="4572000" progId="Equation.DSMT4">
                  <p:embed/>
                </p:oleObj>
              </mc:Choice>
              <mc:Fallback>
                <p:oleObj name="Equation" r:id="rId3" imgW="7505640" imgH="4572000" progId="Equation.DSMT4">
                  <p:embed/>
                  <p:pic>
                    <p:nvPicPr>
                      <p:cNvPr id="0" name="Picture 19"/>
                      <p:cNvPicPr>
                        <a:picLocks noChangeAspect="1" noChangeArrowheads="1"/>
                      </p:cNvPicPr>
                      <p:nvPr/>
                    </p:nvPicPr>
                    <p:blipFill>
                      <a:blip r:embed="rId4"/>
                      <a:srcRect/>
                      <a:stretch>
                        <a:fillRect/>
                      </a:stretch>
                    </p:blipFill>
                    <p:spPr bwMode="auto">
                      <a:xfrm>
                        <a:off x="1181100" y="1676400"/>
                        <a:ext cx="7505700" cy="457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Heisenberg Operator/Equation</a:t>
            </a:r>
          </a:p>
        </p:txBody>
      </p:sp>
      <p:sp>
        <p:nvSpPr>
          <p:cNvPr id="4" name="Slide Number Placeholder 3"/>
          <p:cNvSpPr>
            <a:spLocks noGrp="1"/>
          </p:cNvSpPr>
          <p:nvPr>
            <p:ph type="sldNum" sz="quarter" idx="12"/>
          </p:nvPr>
        </p:nvSpPr>
        <p:spPr/>
        <p:txBody>
          <a:bodyPr/>
          <a:lstStyle/>
          <a:p>
            <a:fld id="{7E871153-6649-4551-B5D2-CF9E4672F172}" type="slidenum">
              <a:rPr lang="en-US" smtClean="0"/>
              <a:pPr/>
              <a:t>17</a:t>
            </a:fld>
            <a:endParaRPr lang="en-US" dirty="0"/>
          </a:p>
        </p:txBody>
      </p:sp>
      <p:graphicFrame>
        <p:nvGraphicFramePr>
          <p:cNvPr id="5" name="Object 4"/>
          <p:cNvGraphicFramePr>
            <a:graphicFrameLocks noChangeAspect="1"/>
          </p:cNvGraphicFramePr>
          <p:nvPr/>
        </p:nvGraphicFramePr>
        <p:xfrm>
          <a:off x="1035050" y="1562100"/>
          <a:ext cx="7213600" cy="4533900"/>
        </p:xfrm>
        <a:graphic>
          <a:graphicData uri="http://schemas.openxmlformats.org/presentationml/2006/ole">
            <mc:AlternateContent xmlns:mc="http://schemas.openxmlformats.org/markup-compatibility/2006">
              <mc:Choice xmlns:v="urn:schemas-microsoft-com:vml" Requires="v">
                <p:oleObj spid="_x0000_s20576" name="Equation" r:id="rId3" imgW="7213320" imgH="4533840" progId="Equation.DSMT4">
                  <p:embed/>
                </p:oleObj>
              </mc:Choice>
              <mc:Fallback>
                <p:oleObj name="Equation" r:id="rId3" imgW="7213320" imgH="4533840" progId="Equation.DSMT4">
                  <p:embed/>
                  <p:pic>
                    <p:nvPicPr>
                      <p:cNvPr id="0" name="Picture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5050" y="1562100"/>
                        <a:ext cx="7213600" cy="4533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extBox 7"/>
          <p:cNvSpPr txBox="1"/>
          <p:nvPr/>
        </p:nvSpPr>
        <p:spPr>
          <a:xfrm>
            <a:off x="4953000" y="1676400"/>
            <a:ext cx="3352800" cy="830997"/>
          </a:xfrm>
          <a:prstGeom prst="rect">
            <a:avLst/>
          </a:prstGeom>
          <a:noFill/>
        </p:spPr>
        <p:txBody>
          <a:bodyPr wrap="square" rtlCol="0">
            <a:spAutoFit/>
          </a:bodyPr>
          <a:lstStyle/>
          <a:p>
            <a:r>
              <a:rPr lang="en-US" sz="2400" i="1" dirty="0">
                <a:solidFill>
                  <a:schemeClr val="tx2"/>
                </a:solidFill>
                <a:latin typeface="Times New Roman" pitchFamily="18" charset="0"/>
                <a:cs typeface="Times New Roman" pitchFamily="18" charset="0"/>
              </a:rPr>
              <a:t>O</a:t>
            </a:r>
            <a:r>
              <a:rPr lang="en-US" sz="2400" dirty="0">
                <a:solidFill>
                  <a:schemeClr val="tx2"/>
                </a:solidFill>
                <a:latin typeface="Times New Roman" pitchFamily="18" charset="0"/>
                <a:cs typeface="Times New Roman" pitchFamily="18" charset="0"/>
              </a:rPr>
              <a:t>: Schrödinger operator</a:t>
            </a:r>
          </a:p>
          <a:p>
            <a:r>
              <a:rPr lang="en-US" sz="2400" i="1" dirty="0">
                <a:solidFill>
                  <a:schemeClr val="tx2"/>
                </a:solidFill>
                <a:latin typeface="Times New Roman" pitchFamily="18" charset="0"/>
                <a:cs typeface="Times New Roman" pitchFamily="18" charset="0"/>
              </a:rPr>
              <a:t>O</a:t>
            </a:r>
            <a:r>
              <a:rPr lang="en-US" sz="2400" dirty="0">
                <a:solidFill>
                  <a:schemeClr val="tx2"/>
                </a:solidFill>
                <a:latin typeface="Times New Roman" pitchFamily="18" charset="0"/>
                <a:cs typeface="Times New Roman" pitchFamily="18" charset="0"/>
              </a:rPr>
              <a:t>(</a:t>
            </a:r>
            <a:r>
              <a:rPr lang="en-US" sz="2400" i="1" dirty="0">
                <a:solidFill>
                  <a:schemeClr val="tx2"/>
                </a:solidFill>
                <a:latin typeface="Times New Roman" pitchFamily="18" charset="0"/>
                <a:cs typeface="Times New Roman" pitchFamily="18" charset="0"/>
              </a:rPr>
              <a:t>t</a:t>
            </a:r>
            <a:r>
              <a:rPr lang="en-US" sz="2400" dirty="0">
                <a:solidFill>
                  <a:schemeClr val="tx2"/>
                </a:solidFill>
                <a:latin typeface="Times New Roman" pitchFamily="18" charset="0"/>
                <a:cs typeface="Times New Roman" pitchFamily="18" charset="0"/>
              </a:rPr>
              <a:t>): Heisenberg operator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Defining &gt;, &lt;, </a:t>
            </a:r>
            <a:r>
              <a:rPr lang="en-US" i="1" dirty="0"/>
              <a:t>t</a:t>
            </a:r>
            <a:r>
              <a:rPr lang="en-US" dirty="0"/>
              <a:t>,    Green’s Functions</a:t>
            </a:r>
          </a:p>
        </p:txBody>
      </p:sp>
      <p:sp>
        <p:nvSpPr>
          <p:cNvPr id="4" name="Slide Number Placeholder 3"/>
          <p:cNvSpPr>
            <a:spLocks noGrp="1"/>
          </p:cNvSpPr>
          <p:nvPr>
            <p:ph type="sldNum" sz="quarter" idx="12"/>
          </p:nvPr>
        </p:nvSpPr>
        <p:spPr/>
        <p:txBody>
          <a:bodyPr/>
          <a:lstStyle/>
          <a:p>
            <a:fld id="{7E871153-6649-4551-B5D2-CF9E4672F172}" type="slidenum">
              <a:rPr lang="en-US" smtClean="0"/>
              <a:pPr/>
              <a:t>18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256233176"/>
              </p:ext>
            </p:extLst>
          </p:nvPr>
        </p:nvGraphicFramePr>
        <p:xfrm>
          <a:off x="1320800" y="1993900"/>
          <a:ext cx="6502400" cy="3568700"/>
        </p:xfrm>
        <a:graphic>
          <a:graphicData uri="http://schemas.openxmlformats.org/presentationml/2006/ole">
            <mc:AlternateContent xmlns:mc="http://schemas.openxmlformats.org/markup-compatibility/2006">
              <mc:Choice xmlns:v="urn:schemas-microsoft-com:vml" Requires="v">
                <p:oleObj spid="_x0000_s21694" name="Equation" r:id="rId4" imgW="6502320" imgH="3568680" progId="Equation.DSMT4">
                  <p:embed/>
                </p:oleObj>
              </mc:Choice>
              <mc:Fallback>
                <p:oleObj name="Equation" r:id="rId4" imgW="6502320" imgH="3568680" progId="Equation.DSMT4">
                  <p:embed/>
                  <p:pic>
                    <p:nvPicPr>
                      <p:cNvPr id="0" name="Picture 36"/>
                      <p:cNvPicPr>
                        <a:picLocks noChangeAspect="1" noChangeArrowheads="1"/>
                      </p:cNvPicPr>
                      <p:nvPr/>
                    </p:nvPicPr>
                    <p:blipFill>
                      <a:blip r:embed="rId5"/>
                      <a:srcRect/>
                      <a:stretch>
                        <a:fillRect/>
                      </a:stretch>
                    </p:blipFill>
                    <p:spPr bwMode="auto">
                      <a:xfrm>
                        <a:off x="1320800" y="1993900"/>
                        <a:ext cx="6502400" cy="3568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4267200" y="685800"/>
          <a:ext cx="304800" cy="401053"/>
        </p:xfrm>
        <a:graphic>
          <a:graphicData uri="http://schemas.openxmlformats.org/presentationml/2006/ole">
            <mc:AlternateContent xmlns:mc="http://schemas.openxmlformats.org/markup-compatibility/2006">
              <mc:Choice xmlns:v="urn:schemas-microsoft-com:vml" Requires="v">
                <p:oleObj spid="_x0000_s21695" name="Equation" r:id="rId6" imgW="241091" imgH="317225" progId="Equation.DSMT4">
                  <p:embed/>
                </p:oleObj>
              </mc:Choice>
              <mc:Fallback>
                <p:oleObj name="Equation" r:id="rId6" imgW="241091" imgH="317225" progId="Equation.DSMT4">
                  <p:embed/>
                  <p:pic>
                    <p:nvPicPr>
                      <p:cNvPr id="0" name="Picture 3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67200" y="685800"/>
                        <a:ext cx="304800" cy="40105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E871153-6649-4551-B5D2-CF9E4672F172}" type="slidenum">
              <a:rPr lang="en-US" smtClean="0"/>
              <a:pPr/>
              <a:t>19</a:t>
            </a:fld>
            <a:endParaRPr lang="en-US" dirty="0"/>
          </a:p>
        </p:txBody>
      </p:sp>
      <p:graphicFrame>
        <p:nvGraphicFramePr>
          <p:cNvPr id="5" name="Object 4"/>
          <p:cNvGraphicFramePr>
            <a:graphicFrameLocks noChangeAspect="1"/>
          </p:cNvGraphicFramePr>
          <p:nvPr/>
        </p:nvGraphicFramePr>
        <p:xfrm>
          <a:off x="69850" y="590550"/>
          <a:ext cx="9004300" cy="5676900"/>
        </p:xfrm>
        <a:graphic>
          <a:graphicData uri="http://schemas.openxmlformats.org/presentationml/2006/ole">
            <mc:AlternateContent xmlns:mc="http://schemas.openxmlformats.org/markup-compatibility/2006">
              <mc:Choice xmlns:v="urn:schemas-microsoft-com:vml" Requires="v">
                <p:oleObj spid="_x0000_s22718" name="Equation" r:id="rId4" imgW="9003960" imgH="5676840" progId="Equation.DSMT4">
                  <p:embed/>
                </p:oleObj>
              </mc:Choice>
              <mc:Fallback>
                <p:oleObj name="Equation" r:id="rId4" imgW="9003960" imgH="5676840" progId="Equation.DSMT4">
                  <p:embed/>
                  <p:pic>
                    <p:nvPicPr>
                      <p:cNvPr id="0" name="Picture 3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850" y="590550"/>
                        <a:ext cx="9004300" cy="5676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5778500" y="4191000"/>
          <a:ext cx="2832100" cy="901700"/>
        </p:xfrm>
        <a:graphic>
          <a:graphicData uri="http://schemas.openxmlformats.org/presentationml/2006/ole">
            <mc:AlternateContent xmlns:mc="http://schemas.openxmlformats.org/markup-compatibility/2006">
              <mc:Choice xmlns:v="urn:schemas-microsoft-com:vml" Requires="v">
                <p:oleObj spid="_x0000_s22719" name="Equation" r:id="rId6" imgW="2832100" imgH="901700" progId="Equation.DSMT4">
                  <p:embed/>
                </p:oleObj>
              </mc:Choice>
              <mc:Fallback>
                <p:oleObj name="Equation" r:id="rId6" imgW="2832100" imgH="901700" progId="Equation.DSMT4">
                  <p:embed/>
                  <p:pic>
                    <p:nvPicPr>
                      <p:cNvPr id="0" name="Picture 3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78500" y="4191000"/>
                        <a:ext cx="2832100" cy="901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7" name="Content Placeholder 6"/>
          <p:cNvSpPr>
            <a:spLocks noGrp="1"/>
          </p:cNvSpPr>
          <p:nvPr>
            <p:ph idx="1"/>
          </p:nvPr>
        </p:nvSpPr>
        <p:spPr>
          <a:xfrm>
            <a:off x="609600" y="2057399"/>
            <a:ext cx="8229600" cy="4525963"/>
          </a:xfrm>
        </p:spPr>
        <p:txBody>
          <a:bodyPr>
            <a:noAutofit/>
          </a:bodyPr>
          <a:lstStyle/>
          <a:p>
            <a:pPr marL="514350" indent="-514350">
              <a:spcAft>
                <a:spcPts val="700"/>
              </a:spcAft>
            </a:pPr>
            <a:r>
              <a:rPr lang="en-US" sz="3000" dirty="0">
                <a:solidFill>
                  <a:schemeClr val="tx2"/>
                </a:solidFill>
              </a:rPr>
              <a:t>Lecture 0: Electron Green’s functions </a:t>
            </a:r>
            <a:endParaRPr lang="en-US" sz="3000" strike="sngStrike" dirty="0"/>
          </a:p>
          <a:p>
            <a:pPr marL="514350" indent="-514350">
              <a:spcAft>
                <a:spcPts val="700"/>
              </a:spcAft>
            </a:pPr>
            <a:r>
              <a:rPr lang="en-US" sz="3000" dirty="0">
                <a:solidFill>
                  <a:schemeClr val="tx2"/>
                </a:solidFill>
              </a:rPr>
              <a:t>Lecture 1:  NEGF – brief history, phonons/harmonic oscillator example</a:t>
            </a:r>
            <a:endParaRPr lang="en-US" sz="3000" dirty="0">
              <a:solidFill>
                <a:srgbClr val="C00000"/>
              </a:solidFill>
            </a:endParaRPr>
          </a:p>
          <a:p>
            <a:pPr marL="514350" indent="-514350">
              <a:spcAft>
                <a:spcPts val="700"/>
              </a:spcAft>
            </a:pPr>
            <a:r>
              <a:rPr lang="en-US" sz="3000" dirty="0">
                <a:solidFill>
                  <a:schemeClr val="tx2"/>
                </a:solidFill>
              </a:rPr>
              <a:t>Lecture 2: NEGF “technologies” – equation of motion method, </a:t>
            </a:r>
            <a:r>
              <a:rPr lang="en-US" sz="3000" dirty="0" err="1">
                <a:solidFill>
                  <a:schemeClr val="tx2"/>
                </a:solidFill>
              </a:rPr>
              <a:t>Langreth</a:t>
            </a:r>
            <a:r>
              <a:rPr lang="en-US" sz="3000" dirty="0">
                <a:solidFill>
                  <a:schemeClr val="tx2"/>
                </a:solidFill>
              </a:rPr>
              <a:t> rules, heat current formula (Meir-</a:t>
            </a:r>
            <a:r>
              <a:rPr lang="en-US" sz="3000" dirty="0" err="1">
                <a:solidFill>
                  <a:schemeClr val="tx2"/>
                </a:solidFill>
              </a:rPr>
              <a:t>Wingreen</a:t>
            </a:r>
            <a:r>
              <a:rPr lang="en-US" sz="3000" dirty="0">
                <a:solidFill>
                  <a:schemeClr val="tx2"/>
                </a:solidFill>
              </a:rPr>
              <a:t>, </a:t>
            </a:r>
            <a:r>
              <a:rPr lang="en-US" sz="3000" dirty="0" err="1">
                <a:solidFill>
                  <a:schemeClr val="tx2"/>
                </a:solidFill>
              </a:rPr>
              <a:t>Landauer</a:t>
            </a:r>
            <a:r>
              <a:rPr lang="en-US" sz="3000" dirty="0">
                <a:solidFill>
                  <a:schemeClr val="tx2"/>
                </a:solidFill>
              </a:rPr>
              <a:t>).</a:t>
            </a:r>
            <a:endParaRPr lang="en-US" sz="3000" strike="sngStrike" dirty="0"/>
          </a:p>
          <a:p>
            <a:pPr marL="514350" indent="-514350"/>
            <a:endParaRPr lang="en-US" sz="3000" dirty="0"/>
          </a:p>
          <a:p>
            <a:pPr>
              <a:buNone/>
            </a:pPr>
            <a:endParaRPr lang="en-US" sz="3000" dirty="0"/>
          </a:p>
        </p:txBody>
      </p:sp>
      <p:sp>
        <p:nvSpPr>
          <p:cNvPr id="8" name="Slide Number Placeholder 7"/>
          <p:cNvSpPr>
            <a:spLocks noGrp="1"/>
          </p:cNvSpPr>
          <p:nvPr>
            <p:ph type="sldNum" sz="quarter" idx="12"/>
          </p:nvPr>
        </p:nvSpPr>
        <p:spPr/>
        <p:txBody>
          <a:bodyPr/>
          <a:lstStyle/>
          <a:p>
            <a:fld id="{7E871153-6649-4551-B5D2-CF9E4672F172}"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Retarded and Advanced Green’s functions</a:t>
            </a:r>
          </a:p>
        </p:txBody>
      </p:sp>
      <p:sp>
        <p:nvSpPr>
          <p:cNvPr id="4" name="Slide Number Placeholder 3"/>
          <p:cNvSpPr>
            <a:spLocks noGrp="1"/>
          </p:cNvSpPr>
          <p:nvPr>
            <p:ph type="sldNum" sz="quarter" idx="12"/>
          </p:nvPr>
        </p:nvSpPr>
        <p:spPr/>
        <p:txBody>
          <a:bodyPr/>
          <a:lstStyle/>
          <a:p>
            <a:fld id="{7E871153-6649-4551-B5D2-CF9E4672F172}" type="slidenum">
              <a:rPr lang="en-US" smtClean="0"/>
              <a:pPr/>
              <a:t>20</a:t>
            </a:fld>
            <a:endParaRPr lang="en-US" dirty="0"/>
          </a:p>
        </p:txBody>
      </p:sp>
      <p:graphicFrame>
        <p:nvGraphicFramePr>
          <p:cNvPr id="5" name="Object 4"/>
          <p:cNvGraphicFramePr>
            <a:graphicFrameLocks noChangeAspect="1"/>
          </p:cNvGraphicFramePr>
          <p:nvPr/>
        </p:nvGraphicFramePr>
        <p:xfrm>
          <a:off x="609600" y="1752600"/>
          <a:ext cx="7924800" cy="4076700"/>
        </p:xfrm>
        <a:graphic>
          <a:graphicData uri="http://schemas.openxmlformats.org/presentationml/2006/ole">
            <mc:AlternateContent xmlns:mc="http://schemas.openxmlformats.org/markup-compatibility/2006">
              <mc:Choice xmlns:v="urn:schemas-microsoft-com:vml" Requires="v">
                <p:oleObj spid="_x0000_s23648" name="Equation" r:id="rId3" imgW="7924800" imgH="4076700" progId="Equation.DSMT4">
                  <p:embed/>
                </p:oleObj>
              </mc:Choice>
              <mc:Fallback>
                <p:oleObj name="Equation" r:id="rId3" imgW="7924800" imgH="4076700" progId="Equation.DSMT4">
                  <p:embed/>
                  <p:pic>
                    <p:nvPicPr>
                      <p:cNvPr id="0" name="Picture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1752600"/>
                        <a:ext cx="7924800" cy="4076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a:t>Fourier Transform</a:t>
            </a:r>
          </a:p>
        </p:txBody>
      </p:sp>
      <p:sp>
        <p:nvSpPr>
          <p:cNvPr id="4" name="Slide Number Placeholder 3"/>
          <p:cNvSpPr>
            <a:spLocks noGrp="1"/>
          </p:cNvSpPr>
          <p:nvPr>
            <p:ph type="sldNum" sz="quarter" idx="12"/>
          </p:nvPr>
        </p:nvSpPr>
        <p:spPr/>
        <p:txBody>
          <a:bodyPr/>
          <a:lstStyle/>
          <a:p>
            <a:fld id="{7E871153-6649-4551-B5D2-CF9E4672F172}" type="slidenum">
              <a:rPr lang="en-US" smtClean="0"/>
              <a:pPr/>
              <a:t>21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519346065"/>
              </p:ext>
            </p:extLst>
          </p:nvPr>
        </p:nvGraphicFramePr>
        <p:xfrm>
          <a:off x="787400" y="952500"/>
          <a:ext cx="7366000" cy="5870554"/>
        </p:xfrm>
        <a:graphic>
          <a:graphicData uri="http://schemas.openxmlformats.org/presentationml/2006/ole">
            <mc:AlternateContent xmlns:mc="http://schemas.openxmlformats.org/markup-compatibility/2006">
              <mc:Choice xmlns:v="urn:schemas-microsoft-com:vml" Requires="v">
                <p:oleObj spid="_x0000_s24672" name="Equation" r:id="rId4" imgW="7569000" imgH="6032160" progId="Equation.DSMT4">
                  <p:embed/>
                </p:oleObj>
              </mc:Choice>
              <mc:Fallback>
                <p:oleObj name="Equation" r:id="rId4" imgW="7569000" imgH="6032160" progId="Equation.DSMT4">
                  <p:embed/>
                  <p:pic>
                    <p:nvPicPr>
                      <p:cNvPr id="0" name="Picture 19"/>
                      <p:cNvPicPr>
                        <a:picLocks noChangeAspect="1" noChangeArrowheads="1"/>
                      </p:cNvPicPr>
                      <p:nvPr/>
                    </p:nvPicPr>
                    <p:blipFill>
                      <a:blip r:embed="rId5"/>
                      <a:srcRect/>
                      <a:stretch>
                        <a:fillRect/>
                      </a:stretch>
                    </p:blipFill>
                    <p:spPr bwMode="auto">
                      <a:xfrm>
                        <a:off x="787400" y="952500"/>
                        <a:ext cx="7366000" cy="5870554"/>
                      </a:xfrm>
                      <a:prstGeom prst="rect">
                        <a:avLst/>
                      </a:prstGeom>
                      <a:noFill/>
                    </p:spPr>
                  </p:pic>
                </p:oleObj>
              </mc:Fallback>
            </mc:AlternateContent>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dirty="0" err="1"/>
              <a:t>Plemelj</a:t>
            </a:r>
            <a:r>
              <a:rPr lang="en-US" dirty="0"/>
              <a:t> formula, fluctuation-dissipation, Kubo-Martin-Schwinger condition</a:t>
            </a:r>
          </a:p>
        </p:txBody>
      </p:sp>
      <p:sp>
        <p:nvSpPr>
          <p:cNvPr id="4" name="Slide Number Placeholder 3"/>
          <p:cNvSpPr>
            <a:spLocks noGrp="1"/>
          </p:cNvSpPr>
          <p:nvPr>
            <p:ph type="sldNum" sz="quarter" idx="12"/>
          </p:nvPr>
        </p:nvSpPr>
        <p:spPr/>
        <p:txBody>
          <a:bodyPr/>
          <a:lstStyle/>
          <a:p>
            <a:fld id="{7E871153-6649-4551-B5D2-CF9E4672F172}" type="slidenum">
              <a:rPr lang="en-US" smtClean="0"/>
              <a:pPr/>
              <a:t>22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287236956"/>
              </p:ext>
            </p:extLst>
          </p:nvPr>
        </p:nvGraphicFramePr>
        <p:xfrm>
          <a:off x="1193800" y="2374900"/>
          <a:ext cx="4597400" cy="4025900"/>
        </p:xfrm>
        <a:graphic>
          <a:graphicData uri="http://schemas.openxmlformats.org/presentationml/2006/ole">
            <mc:AlternateContent xmlns:mc="http://schemas.openxmlformats.org/markup-compatibility/2006">
              <mc:Choice xmlns:v="urn:schemas-microsoft-com:vml" Requires="v">
                <p:oleObj spid="_x0000_s25696" name="Equation" r:id="rId3" imgW="4597200" imgH="4025880" progId="Equation.DSMT4">
                  <p:embed/>
                </p:oleObj>
              </mc:Choice>
              <mc:Fallback>
                <p:oleObj name="Equation" r:id="rId3" imgW="4597200" imgH="4025880" progId="Equation.DSMT4">
                  <p:embed/>
                  <p:pic>
                    <p:nvPicPr>
                      <p:cNvPr id="0" name="Picture 19"/>
                      <p:cNvPicPr>
                        <a:picLocks noChangeAspect="1" noChangeArrowheads="1"/>
                      </p:cNvPicPr>
                      <p:nvPr/>
                    </p:nvPicPr>
                    <p:blipFill>
                      <a:blip r:embed="rId4"/>
                      <a:srcRect/>
                      <a:stretch>
                        <a:fillRect/>
                      </a:stretch>
                    </p:blipFill>
                    <p:spPr bwMode="auto">
                      <a:xfrm>
                        <a:off x="1193800" y="2374900"/>
                        <a:ext cx="4597400" cy="402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ight Brace 5"/>
          <p:cNvSpPr/>
          <p:nvPr/>
        </p:nvSpPr>
        <p:spPr>
          <a:xfrm>
            <a:off x="6019800" y="3962400"/>
            <a:ext cx="381000" cy="23622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6705600" y="4438471"/>
            <a:ext cx="1828800" cy="1200329"/>
          </a:xfrm>
          <a:prstGeom prst="rect">
            <a:avLst/>
          </a:prstGeom>
          <a:noFill/>
        </p:spPr>
        <p:txBody>
          <a:bodyPr wrap="square" rtlCol="0">
            <a:spAutoFit/>
          </a:bodyPr>
          <a:lstStyle/>
          <a:p>
            <a:r>
              <a:rPr lang="en-US" sz="2400" dirty="0">
                <a:solidFill>
                  <a:schemeClr val="tx2"/>
                </a:solidFill>
                <a:latin typeface="Times New Roman" pitchFamily="18" charset="0"/>
                <a:cs typeface="Times New Roman" pitchFamily="18" charset="0"/>
              </a:rPr>
              <a:t>Valid only in thermal equilibrium</a:t>
            </a:r>
          </a:p>
        </p:txBody>
      </p:sp>
      <p:sp>
        <p:nvSpPr>
          <p:cNvPr id="9" name="TextBox 8"/>
          <p:cNvSpPr txBox="1"/>
          <p:nvPr/>
        </p:nvSpPr>
        <p:spPr>
          <a:xfrm>
            <a:off x="6248400" y="1905000"/>
            <a:ext cx="2209800" cy="830997"/>
          </a:xfrm>
          <a:prstGeom prst="rect">
            <a:avLst/>
          </a:prstGeom>
          <a:noFill/>
        </p:spPr>
        <p:txBody>
          <a:bodyPr wrap="square" rtlCol="0">
            <a:spAutoFit/>
          </a:bodyPr>
          <a:lstStyle/>
          <a:p>
            <a:r>
              <a:rPr lang="en-US" sz="2400" i="1" dirty="0">
                <a:solidFill>
                  <a:schemeClr val="tx2"/>
                </a:solidFill>
                <a:latin typeface="Times New Roman" pitchFamily="18" charset="0"/>
                <a:cs typeface="Times New Roman" pitchFamily="18" charset="0"/>
              </a:rPr>
              <a:t>P</a:t>
            </a:r>
            <a:r>
              <a:rPr lang="en-US" sz="2400" dirty="0">
                <a:solidFill>
                  <a:schemeClr val="tx2"/>
                </a:solidFill>
                <a:latin typeface="Times New Roman" pitchFamily="18" charset="0"/>
                <a:cs typeface="Times New Roman" pitchFamily="18" charset="0"/>
              </a:rPr>
              <a:t> for Cauchy principle value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Matsubara Green’s Function</a:t>
            </a:r>
          </a:p>
        </p:txBody>
      </p:sp>
      <p:sp>
        <p:nvSpPr>
          <p:cNvPr id="4" name="Slide Number Placeholder 3"/>
          <p:cNvSpPr>
            <a:spLocks noGrp="1"/>
          </p:cNvSpPr>
          <p:nvPr>
            <p:ph type="sldNum" sz="quarter" idx="12"/>
          </p:nvPr>
        </p:nvSpPr>
        <p:spPr/>
        <p:txBody>
          <a:bodyPr/>
          <a:lstStyle/>
          <a:p>
            <a:fld id="{7E871153-6649-4551-B5D2-CF9E4672F172}" type="slidenum">
              <a:rPr lang="en-US" smtClean="0"/>
              <a:pPr/>
              <a:t>23</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538465635"/>
              </p:ext>
            </p:extLst>
          </p:nvPr>
        </p:nvGraphicFramePr>
        <p:xfrm>
          <a:off x="222250" y="1219200"/>
          <a:ext cx="8991600" cy="5219700"/>
        </p:xfrm>
        <a:graphic>
          <a:graphicData uri="http://schemas.openxmlformats.org/presentationml/2006/ole">
            <mc:AlternateContent xmlns:mc="http://schemas.openxmlformats.org/markup-compatibility/2006">
              <mc:Choice xmlns:v="urn:schemas-microsoft-com:vml" Requires="v">
                <p:oleObj spid="_x0000_s27744" name="Equation" r:id="rId4" imgW="8991360" imgH="5219640" progId="Equation.DSMT4">
                  <p:embed/>
                </p:oleObj>
              </mc:Choice>
              <mc:Fallback>
                <p:oleObj name="Equation" r:id="rId4" imgW="8991360" imgH="5219640" progId="Equation.DSMT4">
                  <p:embed/>
                  <p:pic>
                    <p:nvPicPr>
                      <p:cNvPr id="0" name="Picture 19"/>
                      <p:cNvPicPr>
                        <a:picLocks noChangeAspect="1" noChangeArrowheads="1"/>
                      </p:cNvPicPr>
                      <p:nvPr/>
                    </p:nvPicPr>
                    <p:blipFill>
                      <a:blip r:embed="rId5"/>
                      <a:srcRect/>
                      <a:stretch>
                        <a:fillRect/>
                      </a:stretch>
                    </p:blipFill>
                    <p:spPr bwMode="auto">
                      <a:xfrm>
                        <a:off x="222250" y="1219200"/>
                        <a:ext cx="8991600" cy="5219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Nonequilibrium Green’s Functions</a:t>
            </a:r>
          </a:p>
        </p:txBody>
      </p:sp>
      <p:sp>
        <p:nvSpPr>
          <p:cNvPr id="3" name="Content Placeholder 2"/>
          <p:cNvSpPr>
            <a:spLocks noGrp="1"/>
          </p:cNvSpPr>
          <p:nvPr>
            <p:ph idx="1"/>
          </p:nvPr>
        </p:nvSpPr>
        <p:spPr/>
        <p:txBody>
          <a:bodyPr>
            <a:normAutofit lnSpcReduction="10000"/>
          </a:bodyPr>
          <a:lstStyle/>
          <a:p>
            <a:r>
              <a:rPr lang="en-US" dirty="0"/>
              <a:t>By “nonequilibrium”, we mean, either the Hamiltonian is explicitly time-dependent after </a:t>
            </a:r>
            <a:r>
              <a:rPr lang="en-US" i="1" dirty="0"/>
              <a:t>t</a:t>
            </a:r>
            <a:r>
              <a:rPr lang="en-US" baseline="-25000" dirty="0"/>
              <a:t>0</a:t>
            </a:r>
            <a:r>
              <a:rPr lang="en-US" dirty="0"/>
              <a:t>, or the initial density matrix </a:t>
            </a:r>
            <a:r>
              <a:rPr lang="el-GR" i="1" dirty="0"/>
              <a:t>ρ</a:t>
            </a:r>
            <a:r>
              <a:rPr lang="en-US" dirty="0"/>
              <a:t> is not a canonical distribution.</a:t>
            </a:r>
          </a:p>
          <a:p>
            <a:endParaRPr lang="en-US" dirty="0"/>
          </a:p>
          <a:p>
            <a:r>
              <a:rPr lang="en-US" dirty="0"/>
              <a:t>We’ll show how to build nonequilibrium Green’s function from the equilibrium ones through product initial state or through the Dyson equation.</a:t>
            </a:r>
          </a:p>
        </p:txBody>
      </p:sp>
      <p:sp>
        <p:nvSpPr>
          <p:cNvPr id="4" name="Slide Number Placeholder 3"/>
          <p:cNvSpPr>
            <a:spLocks noGrp="1"/>
          </p:cNvSpPr>
          <p:nvPr>
            <p:ph type="sldNum" sz="quarter" idx="12"/>
          </p:nvPr>
        </p:nvSpPr>
        <p:spPr/>
        <p:txBody>
          <a:bodyPr/>
          <a:lstStyle/>
          <a:p>
            <a:fld id="{7E871153-6649-4551-B5D2-CF9E4672F172}" type="slidenum">
              <a:rPr lang="en-US" smtClean="0"/>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Rectangle 41"/>
          <p:cNvSpPr>
            <a:spLocks noGrp="1" noChangeArrowheads="1"/>
          </p:cNvSpPr>
          <p:nvPr>
            <p:ph type="title"/>
          </p:nvPr>
        </p:nvSpPr>
        <p:spPr/>
        <p:txBody>
          <a:bodyPr>
            <a:normAutofit fontScale="90000"/>
          </a:bodyPr>
          <a:lstStyle/>
          <a:p>
            <a:r>
              <a:rPr lang="en-US" dirty="0"/>
              <a:t>Definitions of General Green’s functions (phonon/displacement)</a:t>
            </a:r>
          </a:p>
        </p:txBody>
      </p:sp>
      <p:sp>
        <p:nvSpPr>
          <p:cNvPr id="3077" name="Slide Number Placeholder 4"/>
          <p:cNvSpPr>
            <a:spLocks noGrp="1"/>
          </p:cNvSpPr>
          <p:nvPr>
            <p:ph type="sldNum" sz="quarter" idx="12"/>
          </p:nvPr>
        </p:nvSpPr>
        <p:spPr>
          <a:noFill/>
        </p:spPr>
        <p:txBody>
          <a:bodyPr/>
          <a:lstStyle/>
          <a:p>
            <a:fld id="{87CAF078-E086-4869-A3C0-90DC509EEAB7}" type="slidenum">
              <a:rPr lang="en-US" smtClean="0">
                <a:latin typeface="Arial" charset="0"/>
                <a:cs typeface="Arial" charset="0"/>
              </a:rPr>
              <a:pPr/>
              <a:t>25</a:t>
            </a:fld>
            <a:endParaRPr lang="en-US">
              <a:latin typeface="Arial" charset="0"/>
              <a:cs typeface="Arial" charset="0"/>
            </a:endParaRPr>
          </a:p>
        </p:txBody>
      </p:sp>
      <p:graphicFrame>
        <p:nvGraphicFramePr>
          <p:cNvPr id="3074" name="Object 2"/>
          <p:cNvGraphicFramePr>
            <a:graphicFrameLocks noChangeAspect="1"/>
          </p:cNvGraphicFramePr>
          <p:nvPr/>
        </p:nvGraphicFramePr>
        <p:xfrm>
          <a:off x="381000" y="2057400"/>
          <a:ext cx="8410575" cy="877887"/>
        </p:xfrm>
        <a:graphic>
          <a:graphicData uri="http://schemas.openxmlformats.org/presentationml/2006/ole">
            <mc:AlternateContent xmlns:mc="http://schemas.openxmlformats.org/markup-compatibility/2006">
              <mc:Choice xmlns:v="urn:schemas-microsoft-com:vml" Requires="v">
                <p:oleObj spid="_x0000_s28959" name="Equation" r:id="rId4" imgW="8394700" imgH="876300" progId="Equation.DSMT4">
                  <p:embed/>
                </p:oleObj>
              </mc:Choice>
              <mc:Fallback>
                <p:oleObj name="Equation" r:id="rId4" imgW="8394700" imgH="876300" progId="Equation.DSMT4">
                  <p:embed/>
                  <p:pic>
                    <p:nvPicPr>
                      <p:cNvPr id="0" name="Picture 5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2057400"/>
                        <a:ext cx="8410575" cy="877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5" name="Object 3"/>
          <p:cNvGraphicFramePr>
            <a:graphicFrameLocks noChangeAspect="1"/>
          </p:cNvGraphicFramePr>
          <p:nvPr/>
        </p:nvGraphicFramePr>
        <p:xfrm>
          <a:off x="1077912" y="3314700"/>
          <a:ext cx="6618288" cy="1104900"/>
        </p:xfrm>
        <a:graphic>
          <a:graphicData uri="http://schemas.openxmlformats.org/presentationml/2006/ole">
            <mc:AlternateContent xmlns:mc="http://schemas.openxmlformats.org/markup-compatibility/2006">
              <mc:Choice xmlns:v="urn:schemas-microsoft-com:vml" Requires="v">
                <p:oleObj spid="_x0000_s28960" name="Equation" r:id="rId6" imgW="6616700" imgH="1104900" progId="Equation.DSMT4">
                  <p:embed/>
                </p:oleObj>
              </mc:Choice>
              <mc:Fallback>
                <p:oleObj name="Equation" r:id="rId6" imgW="6616700" imgH="1104900" progId="Equation.DSMT4">
                  <p:embed/>
                  <p:pic>
                    <p:nvPicPr>
                      <p:cNvPr id="0" name="Picture 5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77912" y="3314700"/>
                        <a:ext cx="6618288" cy="110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6" name="Object 4"/>
          <p:cNvGraphicFramePr>
            <a:graphicFrameLocks noChangeAspect="1"/>
          </p:cNvGraphicFramePr>
          <p:nvPr/>
        </p:nvGraphicFramePr>
        <p:xfrm>
          <a:off x="2376488" y="4984750"/>
          <a:ext cx="4481512" cy="1285875"/>
        </p:xfrm>
        <a:graphic>
          <a:graphicData uri="http://schemas.openxmlformats.org/presentationml/2006/ole">
            <mc:AlternateContent xmlns:mc="http://schemas.openxmlformats.org/markup-compatibility/2006">
              <mc:Choice xmlns:v="urn:schemas-microsoft-com:vml" Requires="v">
                <p:oleObj spid="_x0000_s28961" name="Equation" r:id="rId8" imgW="4470400" imgH="1282700" progId="Equation.DSMT4">
                  <p:embed/>
                </p:oleObj>
              </mc:Choice>
              <mc:Fallback>
                <p:oleObj name="Equation" r:id="rId8" imgW="4470400" imgH="1282700" progId="Equation.DSMT4">
                  <p:embed/>
                  <p:pic>
                    <p:nvPicPr>
                      <p:cNvPr id="0" name="Picture 5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76488" y="4984750"/>
                        <a:ext cx="4481512" cy="1285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1"/>
          <p:cNvSpPr>
            <a:spLocks noGrp="1" noChangeArrowheads="1"/>
          </p:cNvSpPr>
          <p:nvPr>
            <p:ph type="title"/>
          </p:nvPr>
        </p:nvSpPr>
        <p:spPr/>
        <p:txBody>
          <a:bodyPr/>
          <a:lstStyle/>
          <a:p>
            <a:r>
              <a:rPr lang="en-US"/>
              <a:t>Relations among Green’s functions</a:t>
            </a:r>
          </a:p>
        </p:txBody>
      </p:sp>
      <p:sp>
        <p:nvSpPr>
          <p:cNvPr id="4099" name="Slide Number Placeholder 4"/>
          <p:cNvSpPr>
            <a:spLocks noGrp="1"/>
          </p:cNvSpPr>
          <p:nvPr>
            <p:ph type="sldNum" sz="quarter" idx="12"/>
          </p:nvPr>
        </p:nvSpPr>
        <p:spPr/>
        <p:txBody>
          <a:bodyPr/>
          <a:lstStyle/>
          <a:p>
            <a:fld id="{A2B3B56C-3838-49F8-AA69-0F370C8060E9}" type="slidenum">
              <a:rPr lang="en-US" smtClean="0"/>
              <a:pPr/>
              <a:t>26</a:t>
            </a:fld>
            <a:endParaRPr lang="en-US"/>
          </a:p>
        </p:txBody>
      </p:sp>
      <p:graphicFrame>
        <p:nvGraphicFramePr>
          <p:cNvPr id="4098" name="Object 5"/>
          <p:cNvGraphicFramePr>
            <a:graphicFrameLocks noChangeAspect="1"/>
          </p:cNvGraphicFramePr>
          <p:nvPr>
            <p:extLst>
              <p:ext uri="{D42A27DB-BD31-4B8C-83A1-F6EECF244321}">
                <p14:modId xmlns:p14="http://schemas.microsoft.com/office/powerpoint/2010/main" val="4153475970"/>
              </p:ext>
            </p:extLst>
          </p:nvPr>
        </p:nvGraphicFramePr>
        <p:xfrm>
          <a:off x="1250950" y="1828800"/>
          <a:ext cx="6564313" cy="3667125"/>
        </p:xfrm>
        <a:graphic>
          <a:graphicData uri="http://schemas.openxmlformats.org/presentationml/2006/ole">
            <mc:AlternateContent xmlns:mc="http://schemas.openxmlformats.org/markup-compatibility/2006">
              <mc:Choice xmlns:v="urn:schemas-microsoft-com:vml" Requires="v">
                <p:oleObj spid="_x0000_s29792" name="Equation" r:id="rId4" imgW="6565680" imgH="3670200" progId="Equation.DSMT4">
                  <p:embed/>
                </p:oleObj>
              </mc:Choice>
              <mc:Fallback>
                <p:oleObj name="Equation" r:id="rId4" imgW="6565680" imgH="3670200" progId="Equation.DSMT4">
                  <p:embed/>
                  <p:pic>
                    <p:nvPicPr>
                      <p:cNvPr id="0" name="Picture 19"/>
                      <p:cNvPicPr>
                        <a:picLocks noChangeAspect="1" noChangeArrowheads="1"/>
                      </p:cNvPicPr>
                      <p:nvPr/>
                    </p:nvPicPr>
                    <p:blipFill>
                      <a:blip r:embed="rId5"/>
                      <a:srcRect/>
                      <a:stretch>
                        <a:fillRect/>
                      </a:stretch>
                    </p:blipFill>
                    <p:spPr bwMode="auto">
                      <a:xfrm>
                        <a:off x="1250950" y="1828800"/>
                        <a:ext cx="6564313" cy="3667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1"/>
          <p:cNvSpPr>
            <a:spLocks noGrp="1" noChangeArrowheads="1"/>
          </p:cNvSpPr>
          <p:nvPr>
            <p:ph type="title"/>
          </p:nvPr>
        </p:nvSpPr>
        <p:spPr/>
        <p:txBody>
          <a:bodyPr/>
          <a:lstStyle/>
          <a:p>
            <a:r>
              <a:rPr lang="en-US"/>
              <a:t>Steady state, Fourier transform</a:t>
            </a:r>
          </a:p>
        </p:txBody>
      </p:sp>
      <p:sp>
        <p:nvSpPr>
          <p:cNvPr id="5123" name="Slide Number Placeholder 4"/>
          <p:cNvSpPr>
            <a:spLocks noGrp="1"/>
          </p:cNvSpPr>
          <p:nvPr>
            <p:ph type="sldNum" sz="quarter" idx="12"/>
          </p:nvPr>
        </p:nvSpPr>
        <p:spPr>
          <a:noFill/>
        </p:spPr>
        <p:txBody>
          <a:bodyPr/>
          <a:lstStyle/>
          <a:p>
            <a:fld id="{8E0AB22A-C144-4EBF-AA56-83AE50EBAB48}" type="slidenum">
              <a:rPr lang="en-US" smtClean="0">
                <a:latin typeface="Arial" charset="0"/>
                <a:cs typeface="Arial" charset="0"/>
              </a:rPr>
              <a:pPr/>
              <a:t>27</a:t>
            </a:fld>
            <a:endParaRPr lang="en-US">
              <a:latin typeface="Arial" charset="0"/>
              <a:cs typeface="Arial" charset="0"/>
            </a:endParaRPr>
          </a:p>
        </p:txBody>
      </p:sp>
      <p:graphicFrame>
        <p:nvGraphicFramePr>
          <p:cNvPr id="5122" name="Object 5"/>
          <p:cNvGraphicFramePr>
            <a:graphicFrameLocks noChangeAspect="1"/>
          </p:cNvGraphicFramePr>
          <p:nvPr/>
        </p:nvGraphicFramePr>
        <p:xfrm>
          <a:off x="2819400" y="1849438"/>
          <a:ext cx="3089275" cy="2798762"/>
        </p:xfrm>
        <a:graphic>
          <a:graphicData uri="http://schemas.openxmlformats.org/presentationml/2006/ole">
            <mc:AlternateContent xmlns:mc="http://schemas.openxmlformats.org/markup-compatibility/2006">
              <mc:Choice xmlns:v="urn:schemas-microsoft-com:vml" Requires="v">
                <p:oleObj spid="_x0000_s30816" name="Equation" r:id="rId4" imgW="3098800" imgH="2806700" progId="Equation.DSMT4">
                  <p:embed/>
                </p:oleObj>
              </mc:Choice>
              <mc:Fallback>
                <p:oleObj name="Equation" r:id="rId4" imgW="3098800" imgH="2806700" progId="Equation.DSMT4">
                  <p:embed/>
                  <p:pic>
                    <p:nvPicPr>
                      <p:cNvPr id="0" name="Picture 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1849438"/>
                        <a:ext cx="3089275" cy="27987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Equilibrium Green’s Function, Lehmann Representation</a:t>
            </a:r>
          </a:p>
        </p:txBody>
      </p:sp>
      <p:sp>
        <p:nvSpPr>
          <p:cNvPr id="3" name="Slide Number Placeholder 2"/>
          <p:cNvSpPr>
            <a:spLocks noGrp="1"/>
          </p:cNvSpPr>
          <p:nvPr>
            <p:ph type="sldNum" sz="quarter" idx="12"/>
          </p:nvPr>
        </p:nvSpPr>
        <p:spPr/>
        <p:txBody>
          <a:bodyPr/>
          <a:lstStyle/>
          <a:p>
            <a:fld id="{7E871153-6649-4551-B5D2-CF9E4672F172}" type="slidenum">
              <a:rPr lang="en-US" smtClean="0"/>
              <a:pPr/>
              <a:t>28</a:t>
            </a:fld>
            <a:endParaRPr lang="en-US"/>
          </a:p>
        </p:txBody>
      </p:sp>
      <p:graphicFrame>
        <p:nvGraphicFramePr>
          <p:cNvPr id="4" name="Object 3"/>
          <p:cNvGraphicFramePr>
            <a:graphicFrameLocks noChangeAspect="1"/>
          </p:cNvGraphicFramePr>
          <p:nvPr/>
        </p:nvGraphicFramePr>
        <p:xfrm>
          <a:off x="1143000" y="1670050"/>
          <a:ext cx="6775450" cy="4933950"/>
        </p:xfrm>
        <a:graphic>
          <a:graphicData uri="http://schemas.openxmlformats.org/presentationml/2006/ole">
            <mc:AlternateContent xmlns:mc="http://schemas.openxmlformats.org/markup-compatibility/2006">
              <mc:Choice xmlns:v="urn:schemas-microsoft-com:vml" Requires="v">
                <p:oleObj spid="_x0000_s281697" name="Equation" r:id="rId4" imgW="8216640" imgH="5981400" progId="Equation.DSMT4">
                  <p:embed/>
                </p:oleObj>
              </mc:Choice>
              <mc:Fallback>
                <p:oleObj name="Equation" r:id="rId4" imgW="8216640" imgH="5981400" progId="Equation.DSMT4">
                  <p:embed/>
                  <p:pic>
                    <p:nvPicPr>
                      <p:cNvPr id="0" name="Picture 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1670050"/>
                        <a:ext cx="6775450" cy="4933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B5F03-939B-4EC3-96DC-B41F43527386}"/>
              </a:ext>
            </a:extLst>
          </p:cNvPr>
          <p:cNvSpPr>
            <a:spLocks noGrp="1"/>
          </p:cNvSpPr>
          <p:nvPr>
            <p:ph type="title"/>
          </p:nvPr>
        </p:nvSpPr>
        <p:spPr/>
        <p:txBody>
          <a:bodyPr>
            <a:normAutofit fontScale="90000"/>
          </a:bodyPr>
          <a:lstStyle/>
          <a:p>
            <a:r>
              <a:rPr lang="en-US" dirty="0"/>
              <a:t>Fluctuation-Dissipation Theorem</a:t>
            </a:r>
            <a:br>
              <a:rPr lang="en-US" dirty="0"/>
            </a:br>
            <a:r>
              <a:rPr lang="en-US" dirty="0"/>
              <a:t>(Callen-Welton 1951)</a:t>
            </a:r>
            <a:endParaRPr lang="en-SG" dirty="0"/>
          </a:p>
        </p:txBody>
      </p:sp>
      <p:sp>
        <p:nvSpPr>
          <p:cNvPr id="3" name="Slide Number Placeholder 2">
            <a:extLst>
              <a:ext uri="{FF2B5EF4-FFF2-40B4-BE49-F238E27FC236}">
                <a16:creationId xmlns:a16="http://schemas.microsoft.com/office/drawing/2014/main" id="{C5B8DC49-49B9-440C-8704-E37D5C1A5F97}"/>
              </a:ext>
            </a:extLst>
          </p:cNvPr>
          <p:cNvSpPr>
            <a:spLocks noGrp="1"/>
          </p:cNvSpPr>
          <p:nvPr>
            <p:ph type="sldNum" sz="quarter" idx="12"/>
          </p:nvPr>
        </p:nvSpPr>
        <p:spPr/>
        <p:txBody>
          <a:bodyPr/>
          <a:lstStyle/>
          <a:p>
            <a:fld id="{7E871153-6649-4551-B5D2-CF9E4672F172}" type="slidenum">
              <a:rPr lang="en-US" smtClean="0"/>
              <a:pPr/>
              <a:t>29</a:t>
            </a:fld>
            <a:endParaRPr lang="en-US"/>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0CC1B571-0C7A-4EA9-9FDD-C675833ECF9D}"/>
                  </a:ext>
                </a:extLst>
              </p:cNvPr>
              <p:cNvSpPr txBox="1"/>
              <p:nvPr/>
            </p:nvSpPr>
            <p:spPr>
              <a:xfrm>
                <a:off x="1752600" y="2247667"/>
                <a:ext cx="5867400" cy="555858"/>
              </a:xfrm>
              <a:prstGeom prst="rect">
                <a:avLst/>
              </a:prstGeom>
              <a:noFill/>
            </p:spPr>
            <p:txBody>
              <a:bodyPr wrap="square" lIns="0" tIns="0" rIns="0" bIns="0" rtlCol="0">
                <a:spAutoFit/>
              </a:bodyPr>
              <a:lstStyle/>
              <a:p>
                <a14:m>
                  <m:oMath xmlns:m="http://schemas.openxmlformats.org/officeDocument/2006/math">
                    <m:sSup>
                      <m:sSupPr>
                        <m:ctrlPr>
                          <a:rPr lang="en-US" sz="3200" b="0" i="1" smtClean="0">
                            <a:latin typeface="Cambria Math" panose="02040503050406030204" pitchFamily="18" charset="0"/>
                            <a:cs typeface="Times New Roman" pitchFamily="18" charset="0"/>
                          </a:rPr>
                        </m:ctrlPr>
                      </m:sSupPr>
                      <m:e>
                        <m:r>
                          <a:rPr lang="en-US" sz="3200" b="0" i="1" smtClean="0">
                            <a:latin typeface="Cambria Math" panose="02040503050406030204" pitchFamily="18" charset="0"/>
                            <a:cs typeface="Times New Roman" pitchFamily="18" charset="0"/>
                          </a:rPr>
                          <m:t>𝐺</m:t>
                        </m:r>
                      </m:e>
                      <m:sup>
                        <m:r>
                          <a:rPr lang="en-US" sz="3200" b="0" i="1" smtClean="0">
                            <a:latin typeface="Cambria Math" panose="02040503050406030204" pitchFamily="18" charset="0"/>
                            <a:cs typeface="Times New Roman" pitchFamily="18" charset="0"/>
                          </a:rPr>
                          <m:t>&lt;</m:t>
                        </m:r>
                      </m:sup>
                    </m:sSup>
                    <m:d>
                      <m:dPr>
                        <m:ctrlPr>
                          <a:rPr lang="en-US" sz="3200" b="0" i="1" smtClean="0">
                            <a:latin typeface="Cambria Math" panose="02040503050406030204" pitchFamily="18" charset="0"/>
                            <a:cs typeface="Times New Roman" pitchFamily="18" charset="0"/>
                          </a:rPr>
                        </m:ctrlPr>
                      </m:dPr>
                      <m:e>
                        <m:r>
                          <a:rPr lang="en-US" sz="3200" b="0" i="1" smtClean="0">
                            <a:latin typeface="Cambria Math" panose="02040503050406030204" pitchFamily="18" charset="0"/>
                            <a:cs typeface="Times New Roman" pitchFamily="18" charset="0"/>
                          </a:rPr>
                          <m:t>𝜔</m:t>
                        </m:r>
                      </m:e>
                    </m:d>
                    <m:r>
                      <a:rPr lang="en-US" sz="3200" b="0" i="1" smtClean="0">
                        <a:latin typeface="Cambria Math" panose="02040503050406030204" pitchFamily="18" charset="0"/>
                        <a:cs typeface="Times New Roman" pitchFamily="18" charset="0"/>
                      </a:rPr>
                      <m:t>=</m:t>
                    </m:r>
                    <m:r>
                      <a:rPr lang="en-US" sz="3200" b="0" i="1" smtClean="0">
                        <a:latin typeface="Cambria Math" panose="02040503050406030204" pitchFamily="18" charset="0"/>
                        <a:cs typeface="Times New Roman" pitchFamily="18" charset="0"/>
                      </a:rPr>
                      <m:t>𝑁</m:t>
                    </m:r>
                    <m:d>
                      <m:dPr>
                        <m:ctrlPr>
                          <a:rPr lang="en-US" sz="3200" b="0" i="1" smtClean="0">
                            <a:latin typeface="Cambria Math" panose="02040503050406030204" pitchFamily="18" charset="0"/>
                            <a:cs typeface="Times New Roman" pitchFamily="18" charset="0"/>
                          </a:rPr>
                        </m:ctrlPr>
                      </m:dPr>
                      <m:e>
                        <m:r>
                          <a:rPr lang="en-US" sz="3200" b="0" i="1" smtClean="0">
                            <a:latin typeface="Cambria Math" panose="02040503050406030204" pitchFamily="18" charset="0"/>
                            <a:cs typeface="Times New Roman" pitchFamily="18" charset="0"/>
                          </a:rPr>
                          <m:t>𝜔</m:t>
                        </m:r>
                      </m:e>
                    </m:d>
                    <m:d>
                      <m:dPr>
                        <m:ctrlPr>
                          <a:rPr lang="en-US" sz="3200" b="0" i="1" smtClean="0">
                            <a:latin typeface="Cambria Math" panose="02040503050406030204" pitchFamily="18" charset="0"/>
                            <a:cs typeface="Times New Roman" pitchFamily="18" charset="0"/>
                          </a:rPr>
                        </m:ctrlPr>
                      </m:dPr>
                      <m:e>
                        <m:sSup>
                          <m:sSupPr>
                            <m:ctrlPr>
                              <a:rPr lang="en-US" sz="3200" b="0" i="1" smtClean="0">
                                <a:latin typeface="Cambria Math" panose="02040503050406030204" pitchFamily="18" charset="0"/>
                                <a:cs typeface="Times New Roman" pitchFamily="18" charset="0"/>
                              </a:rPr>
                            </m:ctrlPr>
                          </m:sSupPr>
                          <m:e>
                            <m:r>
                              <a:rPr lang="en-US" sz="3200" b="0" i="1" smtClean="0">
                                <a:latin typeface="Cambria Math" panose="02040503050406030204" pitchFamily="18" charset="0"/>
                                <a:cs typeface="Times New Roman" pitchFamily="18" charset="0"/>
                              </a:rPr>
                              <m:t>𝐺</m:t>
                            </m:r>
                          </m:e>
                          <m:sup>
                            <m:r>
                              <a:rPr lang="en-US" sz="3200" b="0" i="1" smtClean="0">
                                <a:latin typeface="Cambria Math" panose="02040503050406030204" pitchFamily="18" charset="0"/>
                                <a:cs typeface="Times New Roman" pitchFamily="18" charset="0"/>
                              </a:rPr>
                              <m:t>𝑟</m:t>
                            </m:r>
                          </m:sup>
                        </m:sSup>
                        <m:d>
                          <m:dPr>
                            <m:ctrlPr>
                              <a:rPr lang="en-US" sz="3200" b="0" i="1" smtClean="0">
                                <a:latin typeface="Cambria Math" panose="02040503050406030204" pitchFamily="18" charset="0"/>
                                <a:cs typeface="Times New Roman" pitchFamily="18" charset="0"/>
                              </a:rPr>
                            </m:ctrlPr>
                          </m:dPr>
                          <m:e>
                            <m:r>
                              <a:rPr lang="en-US" sz="3200" b="0" i="1" smtClean="0">
                                <a:latin typeface="Cambria Math" panose="02040503050406030204" pitchFamily="18" charset="0"/>
                                <a:cs typeface="Times New Roman" pitchFamily="18" charset="0"/>
                              </a:rPr>
                              <m:t>𝜔</m:t>
                            </m:r>
                          </m:e>
                        </m:d>
                        <m:r>
                          <a:rPr lang="en-US" sz="3200" b="0" i="1" smtClean="0">
                            <a:latin typeface="Cambria Math" panose="02040503050406030204" pitchFamily="18" charset="0"/>
                            <a:cs typeface="Times New Roman" pitchFamily="18" charset="0"/>
                          </a:rPr>
                          <m:t>−</m:t>
                        </m:r>
                        <m:sSup>
                          <m:sSupPr>
                            <m:ctrlPr>
                              <a:rPr lang="en-US" sz="3200" b="0" i="1" smtClean="0">
                                <a:latin typeface="Cambria Math" panose="02040503050406030204" pitchFamily="18" charset="0"/>
                                <a:cs typeface="Times New Roman" pitchFamily="18" charset="0"/>
                              </a:rPr>
                            </m:ctrlPr>
                          </m:sSupPr>
                          <m:e>
                            <m:r>
                              <a:rPr lang="en-US" sz="3200" b="0" i="1" smtClean="0">
                                <a:latin typeface="Cambria Math" panose="02040503050406030204" pitchFamily="18" charset="0"/>
                                <a:cs typeface="Times New Roman" pitchFamily="18" charset="0"/>
                              </a:rPr>
                              <m:t>𝐺</m:t>
                            </m:r>
                          </m:e>
                          <m:sup>
                            <m:r>
                              <a:rPr lang="en-US" sz="3200" b="0" i="1" smtClean="0">
                                <a:latin typeface="Cambria Math" panose="02040503050406030204" pitchFamily="18" charset="0"/>
                                <a:cs typeface="Times New Roman" pitchFamily="18" charset="0"/>
                              </a:rPr>
                              <m:t>𝑎</m:t>
                            </m:r>
                          </m:sup>
                        </m:sSup>
                        <m:d>
                          <m:dPr>
                            <m:ctrlPr>
                              <a:rPr lang="en-US" sz="3200" b="0" i="1" smtClean="0">
                                <a:latin typeface="Cambria Math" panose="02040503050406030204" pitchFamily="18" charset="0"/>
                                <a:cs typeface="Times New Roman" pitchFamily="18" charset="0"/>
                              </a:rPr>
                            </m:ctrlPr>
                          </m:dPr>
                          <m:e>
                            <m:r>
                              <a:rPr lang="en-US" sz="3200" b="0" i="1" smtClean="0">
                                <a:latin typeface="Cambria Math" panose="02040503050406030204" pitchFamily="18" charset="0"/>
                                <a:cs typeface="Times New Roman" pitchFamily="18" charset="0"/>
                              </a:rPr>
                              <m:t>𝜔</m:t>
                            </m:r>
                          </m:e>
                        </m:d>
                      </m:e>
                    </m:d>
                  </m:oMath>
                </a14:m>
                <a:r>
                  <a:rPr lang="en-SG" sz="2400" b="0" dirty="0">
                    <a:latin typeface="Times New Roman" pitchFamily="18" charset="0"/>
                    <a:cs typeface="Times New Roman" pitchFamily="18" charset="0"/>
                  </a:rPr>
                  <a:t> </a:t>
                </a:r>
              </a:p>
            </p:txBody>
          </p:sp>
        </mc:Choice>
        <mc:Fallback xmlns="">
          <p:sp>
            <p:nvSpPr>
              <p:cNvPr id="4" name="TextBox 3">
                <a:extLst>
                  <a:ext uri="{FF2B5EF4-FFF2-40B4-BE49-F238E27FC236}">
                    <a16:creationId xmlns:a16="http://schemas.microsoft.com/office/drawing/2014/main" id="{0CC1B571-0C7A-4EA9-9FDD-C675833ECF9D}"/>
                  </a:ext>
                </a:extLst>
              </p:cNvPr>
              <p:cNvSpPr txBox="1">
                <a:spLocks noRot="1" noChangeAspect="1" noMove="1" noResize="1" noEditPoints="1" noAdjustHandles="1" noChangeArrowheads="1" noChangeShapeType="1" noTextEdit="1"/>
              </p:cNvSpPr>
              <p:nvPr/>
            </p:nvSpPr>
            <p:spPr>
              <a:xfrm>
                <a:off x="1752600" y="2247667"/>
                <a:ext cx="5867400" cy="555858"/>
              </a:xfrm>
              <a:prstGeom prst="rect">
                <a:avLst/>
              </a:prstGeom>
              <a:blipFill>
                <a:blip r:embed="rId2"/>
                <a:stretch>
                  <a:fillRect b="-1099"/>
                </a:stretch>
              </a:blipFill>
            </p:spPr>
            <p:txBody>
              <a:bodyPr/>
              <a:lstStyle/>
              <a:p>
                <a:r>
                  <a:rPr lang="en-SG">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0ACAFB43-BD3B-4EF5-B1A9-F9950E20222A}"/>
                  </a:ext>
                </a:extLst>
              </p:cNvPr>
              <p:cNvSpPr txBox="1"/>
              <p:nvPr/>
            </p:nvSpPr>
            <p:spPr>
              <a:xfrm>
                <a:off x="1371600" y="3331136"/>
                <a:ext cx="6934200" cy="555858"/>
              </a:xfrm>
              <a:prstGeom prst="rect">
                <a:avLst/>
              </a:prstGeom>
              <a:noFill/>
            </p:spPr>
            <p:txBody>
              <a:bodyPr wrap="square" lIns="0" tIns="0" rIns="0" bIns="0" rtlCol="0">
                <a:spAutoFit/>
              </a:bodyPr>
              <a:lstStyle/>
              <a:p>
                <a14:m>
                  <m:oMath xmlns:m="http://schemas.openxmlformats.org/officeDocument/2006/math">
                    <m:sSup>
                      <m:sSupPr>
                        <m:ctrlPr>
                          <a:rPr lang="en-US" sz="3200" b="0" i="1" smtClean="0">
                            <a:latin typeface="Cambria Math" panose="02040503050406030204" pitchFamily="18" charset="0"/>
                            <a:cs typeface="Times New Roman" pitchFamily="18" charset="0"/>
                          </a:rPr>
                        </m:ctrlPr>
                      </m:sSupPr>
                      <m:e>
                        <m:r>
                          <a:rPr lang="en-US" sz="3200" b="0" i="1" smtClean="0">
                            <a:latin typeface="Cambria Math" panose="02040503050406030204" pitchFamily="18" charset="0"/>
                            <a:cs typeface="Times New Roman" pitchFamily="18" charset="0"/>
                          </a:rPr>
                          <m:t>𝐺</m:t>
                        </m:r>
                      </m:e>
                      <m:sup>
                        <m:r>
                          <a:rPr lang="en-US" sz="3200" b="0" i="1" smtClean="0">
                            <a:latin typeface="Cambria Math" panose="02040503050406030204" pitchFamily="18" charset="0"/>
                            <a:cs typeface="Times New Roman" pitchFamily="18" charset="0"/>
                          </a:rPr>
                          <m:t>&gt;</m:t>
                        </m:r>
                      </m:sup>
                    </m:sSup>
                    <m:d>
                      <m:dPr>
                        <m:ctrlPr>
                          <a:rPr lang="en-US" sz="3200" b="0" i="1" smtClean="0">
                            <a:latin typeface="Cambria Math" panose="02040503050406030204" pitchFamily="18" charset="0"/>
                            <a:cs typeface="Times New Roman" pitchFamily="18" charset="0"/>
                          </a:rPr>
                        </m:ctrlPr>
                      </m:dPr>
                      <m:e>
                        <m:r>
                          <a:rPr lang="en-US" sz="3200" b="0" i="1" smtClean="0">
                            <a:latin typeface="Cambria Math" panose="02040503050406030204" pitchFamily="18" charset="0"/>
                            <a:cs typeface="Times New Roman" pitchFamily="18" charset="0"/>
                          </a:rPr>
                          <m:t>𝜔</m:t>
                        </m:r>
                      </m:e>
                    </m:d>
                    <m:r>
                      <a:rPr lang="en-US" sz="3200" b="0" i="1" smtClean="0">
                        <a:latin typeface="Cambria Math" panose="02040503050406030204" pitchFamily="18" charset="0"/>
                        <a:cs typeface="Times New Roman" pitchFamily="18" charset="0"/>
                      </a:rPr>
                      <m:t>=(1+</m:t>
                    </m:r>
                    <m:r>
                      <a:rPr lang="en-US" sz="3200" b="0" i="1" smtClean="0">
                        <a:latin typeface="Cambria Math" panose="02040503050406030204" pitchFamily="18" charset="0"/>
                        <a:cs typeface="Times New Roman" pitchFamily="18" charset="0"/>
                      </a:rPr>
                      <m:t>𝑁</m:t>
                    </m:r>
                    <m:d>
                      <m:dPr>
                        <m:ctrlPr>
                          <a:rPr lang="en-US" sz="3200" b="0" i="1" smtClean="0">
                            <a:latin typeface="Cambria Math" panose="02040503050406030204" pitchFamily="18" charset="0"/>
                            <a:cs typeface="Times New Roman" pitchFamily="18" charset="0"/>
                          </a:rPr>
                        </m:ctrlPr>
                      </m:dPr>
                      <m:e>
                        <m:r>
                          <a:rPr lang="en-US" sz="3200" b="0" i="1" smtClean="0">
                            <a:latin typeface="Cambria Math" panose="02040503050406030204" pitchFamily="18" charset="0"/>
                            <a:cs typeface="Times New Roman" pitchFamily="18" charset="0"/>
                          </a:rPr>
                          <m:t>𝜔</m:t>
                        </m:r>
                      </m:e>
                    </m:d>
                    <m:r>
                      <a:rPr lang="en-US" sz="3200" b="0" i="1" smtClean="0">
                        <a:latin typeface="Cambria Math" panose="02040503050406030204" pitchFamily="18" charset="0"/>
                        <a:cs typeface="Times New Roman" pitchFamily="18" charset="0"/>
                      </a:rPr>
                      <m:t>)</m:t>
                    </m:r>
                    <m:d>
                      <m:dPr>
                        <m:ctrlPr>
                          <a:rPr lang="en-US" sz="3200" b="0" i="1" smtClean="0">
                            <a:latin typeface="Cambria Math" panose="02040503050406030204" pitchFamily="18" charset="0"/>
                            <a:cs typeface="Times New Roman" pitchFamily="18" charset="0"/>
                          </a:rPr>
                        </m:ctrlPr>
                      </m:dPr>
                      <m:e>
                        <m:sSup>
                          <m:sSupPr>
                            <m:ctrlPr>
                              <a:rPr lang="en-US" sz="3200" b="0" i="1" smtClean="0">
                                <a:latin typeface="Cambria Math" panose="02040503050406030204" pitchFamily="18" charset="0"/>
                                <a:cs typeface="Times New Roman" pitchFamily="18" charset="0"/>
                              </a:rPr>
                            </m:ctrlPr>
                          </m:sSupPr>
                          <m:e>
                            <m:r>
                              <a:rPr lang="en-US" sz="3200" b="0" i="1" smtClean="0">
                                <a:latin typeface="Cambria Math" panose="02040503050406030204" pitchFamily="18" charset="0"/>
                                <a:cs typeface="Times New Roman" pitchFamily="18" charset="0"/>
                              </a:rPr>
                              <m:t>𝐺</m:t>
                            </m:r>
                          </m:e>
                          <m:sup>
                            <m:r>
                              <a:rPr lang="en-US" sz="3200" b="0" i="1" smtClean="0">
                                <a:latin typeface="Cambria Math" panose="02040503050406030204" pitchFamily="18" charset="0"/>
                                <a:cs typeface="Times New Roman" pitchFamily="18" charset="0"/>
                              </a:rPr>
                              <m:t>𝑟</m:t>
                            </m:r>
                          </m:sup>
                        </m:sSup>
                        <m:d>
                          <m:dPr>
                            <m:ctrlPr>
                              <a:rPr lang="en-US" sz="3200" b="0" i="1" smtClean="0">
                                <a:latin typeface="Cambria Math" panose="02040503050406030204" pitchFamily="18" charset="0"/>
                                <a:cs typeface="Times New Roman" pitchFamily="18" charset="0"/>
                              </a:rPr>
                            </m:ctrlPr>
                          </m:dPr>
                          <m:e>
                            <m:r>
                              <a:rPr lang="en-US" sz="3200" b="0" i="1" smtClean="0">
                                <a:latin typeface="Cambria Math" panose="02040503050406030204" pitchFamily="18" charset="0"/>
                                <a:cs typeface="Times New Roman" pitchFamily="18" charset="0"/>
                              </a:rPr>
                              <m:t>𝜔</m:t>
                            </m:r>
                          </m:e>
                        </m:d>
                        <m:r>
                          <a:rPr lang="en-US" sz="3200" b="0" i="1" smtClean="0">
                            <a:latin typeface="Cambria Math" panose="02040503050406030204" pitchFamily="18" charset="0"/>
                            <a:cs typeface="Times New Roman" pitchFamily="18" charset="0"/>
                          </a:rPr>
                          <m:t>−</m:t>
                        </m:r>
                        <m:sSup>
                          <m:sSupPr>
                            <m:ctrlPr>
                              <a:rPr lang="en-US" sz="3200" b="0" i="1" smtClean="0">
                                <a:latin typeface="Cambria Math" panose="02040503050406030204" pitchFamily="18" charset="0"/>
                                <a:cs typeface="Times New Roman" pitchFamily="18" charset="0"/>
                              </a:rPr>
                            </m:ctrlPr>
                          </m:sSupPr>
                          <m:e>
                            <m:r>
                              <a:rPr lang="en-US" sz="3200" b="0" i="1" smtClean="0">
                                <a:latin typeface="Cambria Math" panose="02040503050406030204" pitchFamily="18" charset="0"/>
                                <a:cs typeface="Times New Roman" pitchFamily="18" charset="0"/>
                              </a:rPr>
                              <m:t>𝐺</m:t>
                            </m:r>
                          </m:e>
                          <m:sup>
                            <m:r>
                              <a:rPr lang="en-US" sz="3200" b="0" i="1" smtClean="0">
                                <a:latin typeface="Cambria Math" panose="02040503050406030204" pitchFamily="18" charset="0"/>
                                <a:cs typeface="Times New Roman" pitchFamily="18" charset="0"/>
                              </a:rPr>
                              <m:t>𝑎</m:t>
                            </m:r>
                          </m:sup>
                        </m:sSup>
                        <m:d>
                          <m:dPr>
                            <m:ctrlPr>
                              <a:rPr lang="en-US" sz="3200" b="0" i="1" smtClean="0">
                                <a:latin typeface="Cambria Math" panose="02040503050406030204" pitchFamily="18" charset="0"/>
                                <a:cs typeface="Times New Roman" pitchFamily="18" charset="0"/>
                              </a:rPr>
                            </m:ctrlPr>
                          </m:dPr>
                          <m:e>
                            <m:r>
                              <a:rPr lang="en-US" sz="3200" b="0" i="1" smtClean="0">
                                <a:latin typeface="Cambria Math" panose="02040503050406030204" pitchFamily="18" charset="0"/>
                                <a:cs typeface="Times New Roman" pitchFamily="18" charset="0"/>
                              </a:rPr>
                              <m:t>𝜔</m:t>
                            </m:r>
                          </m:e>
                        </m:d>
                      </m:e>
                    </m:d>
                  </m:oMath>
                </a14:m>
                <a:r>
                  <a:rPr lang="en-SG" sz="2400" b="0" dirty="0">
                    <a:latin typeface="Times New Roman" pitchFamily="18" charset="0"/>
                    <a:cs typeface="Times New Roman" pitchFamily="18" charset="0"/>
                  </a:rPr>
                  <a:t> </a:t>
                </a:r>
              </a:p>
            </p:txBody>
          </p:sp>
        </mc:Choice>
        <mc:Fallback xmlns="">
          <p:sp>
            <p:nvSpPr>
              <p:cNvPr id="5" name="TextBox 4">
                <a:extLst>
                  <a:ext uri="{FF2B5EF4-FFF2-40B4-BE49-F238E27FC236}">
                    <a16:creationId xmlns:a16="http://schemas.microsoft.com/office/drawing/2014/main" id="{0ACAFB43-BD3B-4EF5-B1A9-F9950E20222A}"/>
                  </a:ext>
                </a:extLst>
              </p:cNvPr>
              <p:cNvSpPr txBox="1">
                <a:spLocks noRot="1" noChangeAspect="1" noMove="1" noResize="1" noEditPoints="1" noAdjustHandles="1" noChangeArrowheads="1" noChangeShapeType="1" noTextEdit="1"/>
              </p:cNvSpPr>
              <p:nvPr/>
            </p:nvSpPr>
            <p:spPr>
              <a:xfrm>
                <a:off x="1371600" y="3331136"/>
                <a:ext cx="6934200" cy="555858"/>
              </a:xfrm>
              <a:prstGeom prst="rect">
                <a:avLst/>
              </a:prstGeom>
              <a:blipFill>
                <a:blip r:embed="rId3"/>
                <a:stretch>
                  <a:fillRect/>
                </a:stretch>
              </a:blipFill>
            </p:spPr>
            <p:txBody>
              <a:bodyPr/>
              <a:lstStyle/>
              <a:p>
                <a:r>
                  <a:rPr lang="en-SG">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D87554B2-322D-4891-ACC2-4E1623C2947F}"/>
                  </a:ext>
                </a:extLst>
              </p:cNvPr>
              <p:cNvSpPr txBox="1"/>
              <p:nvPr/>
            </p:nvSpPr>
            <p:spPr>
              <a:xfrm>
                <a:off x="2263890" y="4622575"/>
                <a:ext cx="6041910" cy="1200329"/>
              </a:xfrm>
              <a:prstGeom prst="rect">
                <a:avLst/>
              </a:prstGeom>
              <a:noFill/>
            </p:spPr>
            <p:txBody>
              <a:bodyPr wrap="none" rtlCol="0">
                <a:spAutoFit/>
              </a:bodyPr>
              <a:lstStyle/>
              <a:p>
                <a:r>
                  <a:rPr lang="en-US" sz="2400" dirty="0">
                    <a:latin typeface="Times New Roman" pitchFamily="18" charset="0"/>
                    <a:cs typeface="Times New Roman" pitchFamily="18" charset="0"/>
                  </a:rPr>
                  <a:t>Fluctuations:  </a:t>
                </a:r>
                <a14:m>
                  <m:oMath xmlns:m="http://schemas.openxmlformats.org/officeDocument/2006/math">
                    <m:r>
                      <a:rPr lang="en-US" sz="2400" b="0" i="1" smtClean="0">
                        <a:latin typeface="Cambria Math" panose="02040503050406030204" pitchFamily="18" charset="0"/>
                        <a:cs typeface="Times New Roman" pitchFamily="18" charset="0"/>
                      </a:rPr>
                      <m:t>&lt;</m:t>
                    </m:r>
                    <m:r>
                      <a:rPr lang="en-US" sz="2400" b="0" i="1" smtClean="0">
                        <a:latin typeface="Cambria Math" panose="02040503050406030204" pitchFamily="18" charset="0"/>
                        <a:cs typeface="Times New Roman" pitchFamily="18" charset="0"/>
                      </a:rPr>
                      <m:t>𝑢𝑢</m:t>
                    </m:r>
                    <m:r>
                      <a:rPr lang="en-US" sz="2400" b="0" i="1" smtClean="0">
                        <a:latin typeface="Cambria Math" panose="02040503050406030204" pitchFamily="18" charset="0"/>
                        <a:cs typeface="Times New Roman" pitchFamily="18" charset="0"/>
                      </a:rPr>
                      <m:t>&gt;</m:t>
                    </m:r>
                  </m:oMath>
                </a14:m>
                <a:endParaRPr lang="en-US" sz="2400" dirty="0">
                  <a:latin typeface="Times New Roman" pitchFamily="18" charset="0"/>
                  <a:cs typeface="Times New Roman" pitchFamily="18" charset="0"/>
                </a:endParaRPr>
              </a:p>
              <a:p>
                <a:r>
                  <a:rPr lang="en-SG" sz="2400" dirty="0">
                    <a:latin typeface="Times New Roman" pitchFamily="18" charset="0"/>
                    <a:cs typeface="Times New Roman" pitchFamily="18" charset="0"/>
                  </a:rPr>
                  <a:t>Linear response: </a:t>
                </a:r>
                <a14:m>
                  <m:oMath xmlns:m="http://schemas.openxmlformats.org/officeDocument/2006/math">
                    <m:r>
                      <a:rPr lang="en-US" sz="2400" b="0" i="1" smtClean="0">
                        <a:latin typeface="Cambria Math" panose="02040503050406030204" pitchFamily="18" charset="0"/>
                        <a:cs typeface="Times New Roman" pitchFamily="18" charset="0"/>
                      </a:rPr>
                      <m:t>𝑢</m:t>
                    </m:r>
                    <m:r>
                      <a:rPr lang="en-US" sz="2400" b="0" i="1" smtClean="0">
                        <a:latin typeface="Cambria Math" panose="02040503050406030204" pitchFamily="18" charset="0"/>
                        <a:cs typeface="Times New Roman" pitchFamily="18" charset="0"/>
                      </a:rPr>
                      <m:t>=−</m:t>
                    </m:r>
                    <m:sSup>
                      <m:sSupPr>
                        <m:ctrlPr>
                          <a:rPr lang="en-US" sz="2400" b="0" i="1" smtClean="0">
                            <a:latin typeface="Cambria Math" panose="02040503050406030204" pitchFamily="18" charset="0"/>
                            <a:cs typeface="Times New Roman" pitchFamily="18" charset="0"/>
                          </a:rPr>
                        </m:ctrlPr>
                      </m:sSupPr>
                      <m:e>
                        <m:r>
                          <a:rPr lang="en-US" sz="2400" b="0" i="1" smtClean="0">
                            <a:latin typeface="Cambria Math" panose="02040503050406030204" pitchFamily="18" charset="0"/>
                            <a:cs typeface="Times New Roman" pitchFamily="18" charset="0"/>
                          </a:rPr>
                          <m:t>𝐺</m:t>
                        </m:r>
                      </m:e>
                      <m:sup>
                        <m:r>
                          <a:rPr lang="en-US" sz="2400" b="0" i="1" smtClean="0">
                            <a:latin typeface="Cambria Math" panose="02040503050406030204" pitchFamily="18" charset="0"/>
                            <a:cs typeface="Times New Roman" pitchFamily="18" charset="0"/>
                          </a:rPr>
                          <m:t>𝑟</m:t>
                        </m:r>
                      </m:sup>
                    </m:sSup>
                    <m:r>
                      <a:rPr lang="en-US" sz="2400" b="0" i="1" smtClean="0">
                        <a:latin typeface="Cambria Math" panose="02040503050406030204" pitchFamily="18" charset="0"/>
                        <a:cs typeface="Times New Roman" pitchFamily="18" charset="0"/>
                      </a:rPr>
                      <m:t>𝑓</m:t>
                    </m:r>
                    <m:r>
                      <a:rPr lang="en-US" sz="2400" b="0" i="1" smtClean="0">
                        <a:latin typeface="Cambria Math" panose="02040503050406030204" pitchFamily="18" charset="0"/>
                        <a:cs typeface="Times New Roman" pitchFamily="18" charset="0"/>
                      </a:rPr>
                      <m:t>,                 </m:t>
                    </m:r>
                    <m:r>
                      <a:rPr lang="en-US" sz="2400" b="0" i="1" smtClean="0">
                        <a:latin typeface="Cambria Math" panose="02040503050406030204" pitchFamily="18" charset="0"/>
                        <a:cs typeface="Times New Roman" pitchFamily="18" charset="0"/>
                      </a:rPr>
                      <m:t>𝑓</m:t>
                    </m:r>
                  </m:oMath>
                </a14:m>
                <a:r>
                  <a:rPr lang="en-US" sz="2400" b="0" dirty="0">
                    <a:latin typeface="Times New Roman" pitchFamily="18" charset="0"/>
                    <a:cs typeface="Times New Roman" pitchFamily="18" charset="0"/>
                  </a:rPr>
                  <a:t> is force</a:t>
                </a:r>
              </a:p>
              <a:p>
                <a:r>
                  <a:rPr lang="en-SG" sz="2400" dirty="0">
                    <a:latin typeface="Times New Roman" pitchFamily="18" charset="0"/>
                    <a:cs typeface="Times New Roman" pitchFamily="18" charset="0"/>
                  </a:rPr>
                  <a:t>Dissipation:  </a:t>
                </a:r>
                <a14:m>
                  <m:oMath xmlns:m="http://schemas.openxmlformats.org/officeDocument/2006/math">
                    <m:r>
                      <a:rPr lang="en-US" sz="2400" b="0" i="0" smtClean="0">
                        <a:latin typeface="Cambria Math" panose="02040503050406030204" pitchFamily="18" charset="0"/>
                        <a:cs typeface="Times New Roman" pitchFamily="18" charset="0"/>
                      </a:rPr>
                      <m:t>−</m:t>
                    </m:r>
                    <m:r>
                      <a:rPr lang="en-US" sz="2400" b="0" i="1" smtClean="0">
                        <a:latin typeface="Cambria Math" panose="02040503050406030204" pitchFamily="18" charset="0"/>
                        <a:cs typeface="Times New Roman" pitchFamily="18" charset="0"/>
                      </a:rPr>
                      <m:t>𝜔</m:t>
                    </m:r>
                    <m:r>
                      <a:rPr lang="en-US" sz="2400" b="0" i="1" smtClean="0">
                        <a:latin typeface="Cambria Math" panose="02040503050406030204" pitchFamily="18" charset="0"/>
                        <a:cs typeface="Times New Roman" pitchFamily="18" charset="0"/>
                      </a:rPr>
                      <m:t> </m:t>
                    </m:r>
                    <m:r>
                      <m:rPr>
                        <m:sty m:val="p"/>
                      </m:rPr>
                      <a:rPr lang="en-US" sz="2400" b="0" i="0" smtClean="0">
                        <a:latin typeface="Cambria Math" panose="02040503050406030204" pitchFamily="18" charset="0"/>
                        <a:cs typeface="Times New Roman" pitchFamily="18" charset="0"/>
                      </a:rPr>
                      <m:t>Im</m:t>
                    </m:r>
                    <m:r>
                      <a:rPr lang="en-US" sz="2400" b="0" i="1" smtClean="0">
                        <a:latin typeface="Cambria Math" panose="02040503050406030204" pitchFamily="18" charset="0"/>
                        <a:cs typeface="Times New Roman" pitchFamily="18" charset="0"/>
                      </a:rPr>
                      <m:t> </m:t>
                    </m:r>
                    <m:sSup>
                      <m:sSupPr>
                        <m:ctrlPr>
                          <a:rPr lang="en-US" sz="2400" b="0" i="1" smtClean="0">
                            <a:latin typeface="Cambria Math" panose="02040503050406030204" pitchFamily="18" charset="0"/>
                            <a:cs typeface="Times New Roman" pitchFamily="18" charset="0"/>
                          </a:rPr>
                        </m:ctrlPr>
                      </m:sSupPr>
                      <m:e>
                        <m:r>
                          <a:rPr lang="en-US" sz="2400" b="0" i="1" smtClean="0">
                            <a:latin typeface="Cambria Math" panose="02040503050406030204" pitchFamily="18" charset="0"/>
                            <a:cs typeface="Times New Roman" pitchFamily="18" charset="0"/>
                          </a:rPr>
                          <m:t>𝐺</m:t>
                        </m:r>
                      </m:e>
                      <m:sup>
                        <m:r>
                          <a:rPr lang="en-US" sz="2400" b="0" i="1" smtClean="0">
                            <a:latin typeface="Cambria Math" panose="02040503050406030204" pitchFamily="18" charset="0"/>
                            <a:cs typeface="Times New Roman" pitchFamily="18" charset="0"/>
                          </a:rPr>
                          <m:t>𝑟</m:t>
                        </m:r>
                      </m:sup>
                    </m:sSup>
                    <m:r>
                      <a:rPr lang="en-US" sz="2400" b="0" i="1" smtClean="0">
                        <a:latin typeface="Cambria Math" panose="02040503050406030204" pitchFamily="18" charset="0"/>
                        <a:cs typeface="Times New Roman" pitchFamily="18" charset="0"/>
                      </a:rPr>
                      <m:t> </m:t>
                    </m:r>
                    <m:sSup>
                      <m:sSupPr>
                        <m:ctrlPr>
                          <a:rPr lang="en-US" sz="2400" b="0" i="1" smtClean="0">
                            <a:latin typeface="Cambria Math" panose="02040503050406030204" pitchFamily="18" charset="0"/>
                            <a:cs typeface="Times New Roman" pitchFamily="18" charset="0"/>
                          </a:rPr>
                        </m:ctrlPr>
                      </m:sSupPr>
                      <m:e>
                        <m:r>
                          <a:rPr lang="en-US" sz="2400" b="0" i="1" smtClean="0">
                            <a:latin typeface="Cambria Math" panose="02040503050406030204" pitchFamily="18" charset="0"/>
                            <a:cs typeface="Times New Roman" pitchFamily="18" charset="0"/>
                          </a:rPr>
                          <m:t>𝑓</m:t>
                        </m:r>
                      </m:e>
                      <m:sup>
                        <m:r>
                          <a:rPr lang="en-US" sz="2400" b="0" i="1" smtClean="0">
                            <a:latin typeface="Cambria Math" panose="02040503050406030204" pitchFamily="18" charset="0"/>
                            <a:cs typeface="Times New Roman" pitchFamily="18" charset="0"/>
                          </a:rPr>
                          <m:t>2</m:t>
                        </m:r>
                      </m:sup>
                    </m:sSup>
                  </m:oMath>
                </a14:m>
                <a:r>
                  <a:rPr lang="en-SG" sz="2400" dirty="0">
                    <a:latin typeface="Times New Roman" pitchFamily="18" charset="0"/>
                    <a:cs typeface="Times New Roman" pitchFamily="18" charset="0"/>
                  </a:rPr>
                  <a:t>  </a:t>
                </a:r>
              </a:p>
            </p:txBody>
          </p:sp>
        </mc:Choice>
        <mc:Fallback xmlns="">
          <p:sp>
            <p:nvSpPr>
              <p:cNvPr id="6" name="TextBox 5">
                <a:extLst>
                  <a:ext uri="{FF2B5EF4-FFF2-40B4-BE49-F238E27FC236}">
                    <a16:creationId xmlns:a16="http://schemas.microsoft.com/office/drawing/2014/main" id="{D87554B2-322D-4891-ACC2-4E1623C2947F}"/>
                  </a:ext>
                </a:extLst>
              </p:cNvPr>
              <p:cNvSpPr txBox="1">
                <a:spLocks noRot="1" noChangeAspect="1" noMove="1" noResize="1" noEditPoints="1" noAdjustHandles="1" noChangeArrowheads="1" noChangeShapeType="1" noTextEdit="1"/>
              </p:cNvSpPr>
              <p:nvPr/>
            </p:nvSpPr>
            <p:spPr>
              <a:xfrm>
                <a:off x="2263890" y="4622575"/>
                <a:ext cx="6041910" cy="1200329"/>
              </a:xfrm>
              <a:prstGeom prst="rect">
                <a:avLst/>
              </a:prstGeom>
              <a:blipFill>
                <a:blip r:embed="rId4"/>
                <a:stretch>
                  <a:fillRect l="-1512" t="-4061" r="-504" b="-10660"/>
                </a:stretch>
              </a:blipFill>
            </p:spPr>
            <p:txBody>
              <a:bodyPr/>
              <a:lstStyle/>
              <a:p>
                <a:r>
                  <a:rPr lang="en-SG">
                    <a:noFill/>
                  </a:rPr>
                  <a:t> </a:t>
                </a:r>
              </a:p>
            </p:txBody>
          </p:sp>
        </mc:Fallback>
      </mc:AlternateContent>
    </p:spTree>
    <p:extLst>
      <p:ext uri="{BB962C8B-B14F-4D97-AF65-F5344CB8AC3E}">
        <p14:creationId xmlns:p14="http://schemas.microsoft.com/office/powerpoint/2010/main" val="4198811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dirty="0"/>
              <a:t>J.-S. Wang, J. Wang, and J. T. </a:t>
            </a:r>
            <a:r>
              <a:rPr lang="en-US" dirty="0" err="1"/>
              <a:t>Lü</a:t>
            </a:r>
            <a:r>
              <a:rPr lang="en-US" dirty="0"/>
              <a:t>, “Quantum thermal transport in nanostructures,” Eur. Phys. J. B </a:t>
            </a:r>
            <a:r>
              <a:rPr lang="en-US" b="1" dirty="0"/>
              <a:t>62</a:t>
            </a:r>
            <a:r>
              <a:rPr lang="en-US" dirty="0"/>
              <a:t>, 381 (2008). </a:t>
            </a:r>
          </a:p>
          <a:p>
            <a:pPr>
              <a:buNone/>
            </a:pPr>
            <a:endParaRPr lang="en-US" dirty="0"/>
          </a:p>
          <a:p>
            <a:r>
              <a:rPr lang="en-US" dirty="0"/>
              <a:t>J.-S. Wang, B. K. Agarwalla, H. Li, and J. </a:t>
            </a:r>
            <a:r>
              <a:rPr lang="en-US" dirty="0" err="1"/>
              <a:t>Thingna</a:t>
            </a:r>
            <a:r>
              <a:rPr lang="en-US" dirty="0"/>
              <a:t>, “Nonequilibrium Green’s function method for quantum thermal transport,” Front. Phys. </a:t>
            </a:r>
            <a:r>
              <a:rPr lang="en-US" b="1" dirty="0"/>
              <a:t>9</a:t>
            </a:r>
            <a:r>
              <a:rPr lang="en-US" dirty="0"/>
              <a:t>, 673 (2014).</a:t>
            </a:r>
          </a:p>
          <a:p>
            <a:pPr>
              <a:buNone/>
            </a:pPr>
            <a:endParaRPr lang="en-US" dirty="0"/>
          </a:p>
          <a:p>
            <a:r>
              <a:rPr lang="en-US" dirty="0"/>
              <a:t>J.-S. Wang, J. Peng, Z.-Q. Zhang, Y.-M. Zhang, and T. Zhu, “Transport in electron-photon systems”, </a:t>
            </a:r>
            <a:r>
              <a:rPr lang="en-US" dirty="0">
                <a:hlinkClick r:id="rId3"/>
              </a:rPr>
              <a:t>manuscript</a:t>
            </a:r>
            <a:r>
              <a:rPr lang="en-US" dirty="0"/>
              <a:t> in preparation.</a:t>
            </a:r>
          </a:p>
        </p:txBody>
      </p:sp>
      <p:sp>
        <p:nvSpPr>
          <p:cNvPr id="4" name="Slide Number Placeholder 3"/>
          <p:cNvSpPr>
            <a:spLocks noGrp="1"/>
          </p:cNvSpPr>
          <p:nvPr>
            <p:ph type="sldNum" sz="quarter" idx="12"/>
          </p:nvPr>
        </p:nvSpPr>
        <p:spPr/>
        <p:txBody>
          <a:bodyPr/>
          <a:lstStyle/>
          <a:p>
            <a:fld id="{7E871153-6649-4551-B5D2-CF9E4672F172}"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1"/>
          <p:cNvSpPr>
            <a:spLocks noGrp="1" noChangeArrowheads="1"/>
          </p:cNvSpPr>
          <p:nvPr>
            <p:ph type="title"/>
          </p:nvPr>
        </p:nvSpPr>
        <p:spPr/>
        <p:txBody>
          <a:bodyPr/>
          <a:lstStyle/>
          <a:p>
            <a:r>
              <a:rPr lang="en-US"/>
              <a:t>Pictures in Quantum Mechanics</a:t>
            </a:r>
            <a:endParaRPr lang="en-US" dirty="0"/>
          </a:p>
        </p:txBody>
      </p:sp>
      <p:sp>
        <p:nvSpPr>
          <p:cNvPr id="8197" name="Rectangle 3"/>
          <p:cNvSpPr>
            <a:spLocks noGrp="1" noChangeArrowheads="1"/>
          </p:cNvSpPr>
          <p:nvPr>
            <p:ph idx="1"/>
          </p:nvPr>
        </p:nvSpPr>
        <p:spPr/>
        <p:txBody>
          <a:bodyPr>
            <a:normAutofit/>
          </a:bodyPr>
          <a:lstStyle/>
          <a:p>
            <a:endParaRPr lang="en-GB" dirty="0"/>
          </a:p>
          <a:p>
            <a:r>
              <a:rPr lang="en-GB" dirty="0"/>
              <a:t>Schrödinger picture:  </a:t>
            </a:r>
            <a:r>
              <a:rPr lang="en-GB" i="1" dirty="0"/>
              <a:t>O</a:t>
            </a:r>
            <a:r>
              <a:rPr lang="en-GB" dirty="0"/>
              <a:t>, </a:t>
            </a:r>
            <a:r>
              <a:rPr lang="el-GR" dirty="0"/>
              <a:t>Ψ</a:t>
            </a:r>
            <a:r>
              <a:rPr lang="en-GB" dirty="0"/>
              <a:t>(</a:t>
            </a:r>
            <a:r>
              <a:rPr lang="en-GB" i="1" dirty="0"/>
              <a:t>t</a:t>
            </a:r>
            <a:r>
              <a:rPr lang="en-GB" dirty="0"/>
              <a:t>) =</a:t>
            </a:r>
            <a:r>
              <a:rPr lang="en-GB" i="1" dirty="0"/>
              <a:t>U</a:t>
            </a:r>
            <a:r>
              <a:rPr lang="en-GB" dirty="0"/>
              <a:t>(</a:t>
            </a:r>
            <a:r>
              <a:rPr lang="en-GB" i="1" dirty="0"/>
              <a:t>t</a:t>
            </a:r>
            <a:r>
              <a:rPr lang="en-GB" dirty="0"/>
              <a:t>,</a:t>
            </a:r>
            <a:r>
              <a:rPr lang="en-GB" i="1" dirty="0"/>
              <a:t>t</a:t>
            </a:r>
            <a:r>
              <a:rPr lang="en-GB" baseline="-25000" dirty="0"/>
              <a:t>0</a:t>
            </a:r>
            <a:r>
              <a:rPr lang="en-GB" dirty="0"/>
              <a:t>)</a:t>
            </a:r>
            <a:r>
              <a:rPr lang="en-GB" dirty="0">
                <a:sym typeface="SymbolPS" pitchFamily="18" charset="2"/>
              </a:rPr>
              <a:t>Ψ</a:t>
            </a:r>
            <a:r>
              <a:rPr lang="en-GB" dirty="0"/>
              <a:t>(</a:t>
            </a:r>
            <a:r>
              <a:rPr lang="en-GB" i="1" dirty="0"/>
              <a:t>t</a:t>
            </a:r>
            <a:r>
              <a:rPr lang="en-GB" i="1" baseline="-25000" dirty="0"/>
              <a:t>0</a:t>
            </a:r>
            <a:r>
              <a:rPr lang="en-GB" dirty="0"/>
              <a:t>)</a:t>
            </a:r>
          </a:p>
          <a:p>
            <a:endParaRPr lang="en-GB" dirty="0"/>
          </a:p>
          <a:p>
            <a:r>
              <a:rPr lang="en-GB" dirty="0"/>
              <a:t>Heisenberg picture: </a:t>
            </a:r>
            <a:r>
              <a:rPr lang="en-GB" i="1" dirty="0"/>
              <a:t>O</a:t>
            </a:r>
            <a:r>
              <a:rPr lang="en-GB" dirty="0"/>
              <a:t>(</a:t>
            </a:r>
            <a:r>
              <a:rPr lang="en-GB" i="1" dirty="0"/>
              <a:t>t</a:t>
            </a:r>
            <a:r>
              <a:rPr lang="en-GB" dirty="0"/>
              <a:t>) = </a:t>
            </a:r>
            <a:r>
              <a:rPr lang="en-GB" i="1" dirty="0"/>
              <a:t>U</a:t>
            </a:r>
            <a:r>
              <a:rPr lang="en-GB" dirty="0"/>
              <a:t>(</a:t>
            </a:r>
            <a:r>
              <a:rPr lang="en-GB" i="1" dirty="0"/>
              <a:t>t</a:t>
            </a:r>
            <a:r>
              <a:rPr lang="en-GB" baseline="-25000" dirty="0"/>
              <a:t>0</a:t>
            </a:r>
            <a:r>
              <a:rPr lang="en-GB" dirty="0"/>
              <a:t>,</a:t>
            </a:r>
            <a:r>
              <a:rPr lang="en-GB" i="1" dirty="0"/>
              <a:t>t</a:t>
            </a:r>
            <a:r>
              <a:rPr lang="en-GB" dirty="0"/>
              <a:t>)</a:t>
            </a:r>
            <a:r>
              <a:rPr lang="en-GB" i="1" dirty="0"/>
              <a:t>OU</a:t>
            </a:r>
            <a:r>
              <a:rPr lang="en-GB" dirty="0"/>
              <a:t>(</a:t>
            </a:r>
            <a:r>
              <a:rPr lang="en-GB" i="1" dirty="0"/>
              <a:t>t</a:t>
            </a:r>
            <a:r>
              <a:rPr lang="en-GB" dirty="0"/>
              <a:t>,</a:t>
            </a:r>
            <a:r>
              <a:rPr lang="en-GB" i="1" dirty="0"/>
              <a:t>t</a:t>
            </a:r>
            <a:r>
              <a:rPr lang="en-GB" baseline="-25000" dirty="0"/>
              <a:t>0</a:t>
            </a:r>
            <a:r>
              <a:rPr lang="en-GB" dirty="0"/>
              <a:t>) , </a:t>
            </a:r>
            <a:r>
              <a:rPr lang="el-GR" i="1" dirty="0"/>
              <a:t>ρ</a:t>
            </a:r>
            <a:r>
              <a:rPr lang="en-GB" baseline="-25000" dirty="0"/>
              <a:t>0</a:t>
            </a:r>
            <a:r>
              <a:rPr lang="en-GB" dirty="0"/>
              <a:t>, where the evolution operator </a:t>
            </a:r>
            <a:r>
              <a:rPr lang="en-GB" i="1" dirty="0"/>
              <a:t>U</a:t>
            </a:r>
            <a:r>
              <a:rPr lang="en-GB" dirty="0"/>
              <a:t> satisfies</a:t>
            </a:r>
          </a:p>
          <a:p>
            <a:endParaRPr lang="en-GB" dirty="0"/>
          </a:p>
        </p:txBody>
      </p:sp>
      <p:sp>
        <p:nvSpPr>
          <p:cNvPr id="8195" name="Slide Number Placeholder 4"/>
          <p:cNvSpPr>
            <a:spLocks noGrp="1"/>
          </p:cNvSpPr>
          <p:nvPr>
            <p:ph type="sldNum" sz="quarter" idx="12"/>
          </p:nvPr>
        </p:nvSpPr>
        <p:spPr/>
        <p:txBody>
          <a:bodyPr/>
          <a:lstStyle/>
          <a:p>
            <a:fld id="{92084C31-563F-4B5E-93A5-30C2E01DB6D1}" type="slidenum">
              <a:rPr lang="en-US" smtClean="0"/>
              <a:pPr/>
              <a:t>30</a:t>
            </a:fld>
            <a:endParaRPr lang="en-US" dirty="0"/>
          </a:p>
        </p:txBody>
      </p:sp>
      <p:graphicFrame>
        <p:nvGraphicFramePr>
          <p:cNvPr id="8194" name="Object 2"/>
          <p:cNvGraphicFramePr>
            <a:graphicFrameLocks noChangeAspect="1"/>
          </p:cNvGraphicFramePr>
          <p:nvPr/>
        </p:nvGraphicFramePr>
        <p:xfrm>
          <a:off x="1350963" y="4572000"/>
          <a:ext cx="4440237" cy="1763712"/>
        </p:xfrm>
        <a:graphic>
          <a:graphicData uri="http://schemas.openxmlformats.org/presentationml/2006/ole">
            <mc:AlternateContent xmlns:mc="http://schemas.openxmlformats.org/markup-compatibility/2006">
              <mc:Choice xmlns:v="urn:schemas-microsoft-com:vml" Requires="v">
                <p:oleObj spid="_x0000_s37984" name="Equation" r:id="rId4" imgW="4445000" imgH="1765300" progId="Equation.DSMT4">
                  <p:embed/>
                </p:oleObj>
              </mc:Choice>
              <mc:Fallback>
                <p:oleObj name="Equation" r:id="rId4" imgW="4445000" imgH="1765300" progId="Equation.DSMT4">
                  <p:embed/>
                  <p:pic>
                    <p:nvPicPr>
                      <p:cNvPr id="0" name="Picture 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50963" y="4572000"/>
                        <a:ext cx="4440237" cy="1763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6400800" y="4876800"/>
            <a:ext cx="2438400" cy="1200329"/>
          </a:xfrm>
          <a:prstGeom prst="rect">
            <a:avLst/>
          </a:prstGeom>
          <a:noFill/>
        </p:spPr>
        <p:txBody>
          <a:bodyPr wrap="square" rtlCol="0">
            <a:spAutoFit/>
          </a:bodyPr>
          <a:lstStyle/>
          <a:p>
            <a:r>
              <a:rPr lang="en-US" dirty="0">
                <a:solidFill>
                  <a:schemeClr val="tx2"/>
                </a:solidFill>
                <a:latin typeface="Times New Roman" pitchFamily="18" charset="0"/>
                <a:cs typeface="Times New Roman" pitchFamily="18" charset="0"/>
              </a:rPr>
              <a:t>See, e.g., Fetter &amp; </a:t>
            </a:r>
            <a:r>
              <a:rPr lang="en-US" dirty="0" err="1">
                <a:solidFill>
                  <a:schemeClr val="tx2"/>
                </a:solidFill>
                <a:latin typeface="Times New Roman" pitchFamily="18" charset="0"/>
                <a:cs typeface="Times New Roman" pitchFamily="18" charset="0"/>
              </a:rPr>
              <a:t>Walecka</a:t>
            </a:r>
            <a:r>
              <a:rPr lang="en-US" dirty="0">
                <a:solidFill>
                  <a:schemeClr val="tx2"/>
                </a:solidFill>
                <a:latin typeface="Times New Roman" pitchFamily="18" charset="0"/>
                <a:cs typeface="Times New Roman" pitchFamily="18" charset="0"/>
              </a:rPr>
              <a:t>, “Quantum Theory of Many-Particle Systems.”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1"/>
          <p:cNvSpPr>
            <a:spLocks noGrp="1" noChangeArrowheads="1"/>
          </p:cNvSpPr>
          <p:nvPr>
            <p:ph type="title"/>
          </p:nvPr>
        </p:nvSpPr>
        <p:spPr/>
        <p:txBody>
          <a:bodyPr/>
          <a:lstStyle/>
          <a:p>
            <a:r>
              <a:rPr lang="en-US" dirty="0"/>
              <a:t>Calculating correlation</a:t>
            </a:r>
          </a:p>
        </p:txBody>
      </p:sp>
      <p:sp>
        <p:nvSpPr>
          <p:cNvPr id="9219" name="Slide Number Placeholder 4"/>
          <p:cNvSpPr>
            <a:spLocks noGrp="1"/>
          </p:cNvSpPr>
          <p:nvPr>
            <p:ph type="sldNum" sz="quarter" idx="12"/>
          </p:nvPr>
        </p:nvSpPr>
        <p:spPr>
          <a:noFill/>
        </p:spPr>
        <p:txBody>
          <a:bodyPr/>
          <a:lstStyle/>
          <a:p>
            <a:fld id="{2C330DB2-2A8D-4FC3-BF40-FB0DEA85EA4E}" type="slidenum">
              <a:rPr lang="en-US" smtClean="0">
                <a:latin typeface="Arial" charset="0"/>
                <a:cs typeface="Arial" charset="0"/>
              </a:rPr>
              <a:pPr/>
              <a:t>31</a:t>
            </a:fld>
            <a:endParaRPr lang="en-US">
              <a:latin typeface="Arial" charset="0"/>
              <a:cs typeface="Arial" charset="0"/>
            </a:endParaRPr>
          </a:p>
        </p:txBody>
      </p:sp>
      <p:graphicFrame>
        <p:nvGraphicFramePr>
          <p:cNvPr id="9218" name="Object 2"/>
          <p:cNvGraphicFramePr>
            <a:graphicFrameLocks noChangeAspect="1"/>
          </p:cNvGraphicFramePr>
          <p:nvPr/>
        </p:nvGraphicFramePr>
        <p:xfrm>
          <a:off x="420687" y="1371600"/>
          <a:ext cx="8570913" cy="4513263"/>
        </p:xfrm>
        <a:graphic>
          <a:graphicData uri="http://schemas.openxmlformats.org/presentationml/2006/ole">
            <mc:AlternateContent xmlns:mc="http://schemas.openxmlformats.org/markup-compatibility/2006">
              <mc:Choice xmlns:v="urn:schemas-microsoft-com:vml" Requires="v">
                <p:oleObj spid="_x0000_s34912" name="Equation" r:id="rId4" imgW="8559720" imgH="4508280" progId="Equation.DSMT4">
                  <p:embed/>
                </p:oleObj>
              </mc:Choice>
              <mc:Fallback>
                <p:oleObj name="Equation" r:id="rId4" imgW="8559720" imgH="4508280" progId="Equation.DSMT4">
                  <p:embed/>
                  <p:pic>
                    <p:nvPicPr>
                      <p:cNvPr id="0" name="Picture 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0687" y="1371600"/>
                        <a:ext cx="8570913" cy="4513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9221" name="Straight Arrow Connector 6"/>
          <p:cNvCxnSpPr>
            <a:cxnSpLocks noChangeShapeType="1"/>
          </p:cNvCxnSpPr>
          <p:nvPr/>
        </p:nvCxnSpPr>
        <p:spPr bwMode="auto">
          <a:xfrm flipV="1">
            <a:off x="4559300" y="5156200"/>
            <a:ext cx="4292600" cy="114300"/>
          </a:xfrm>
          <a:prstGeom prst="straightConnector1">
            <a:avLst/>
          </a:prstGeom>
          <a:noFill/>
          <a:ln w="9525" algn="ctr">
            <a:solidFill>
              <a:srgbClr val="C00000"/>
            </a:solidFill>
            <a:round/>
            <a:headEnd/>
            <a:tailEnd type="arrow" w="med" len="med"/>
          </a:ln>
        </p:spPr>
      </p:cxnSp>
      <p:sp>
        <p:nvSpPr>
          <p:cNvPr id="9222" name="Freeform 14"/>
          <p:cNvSpPr>
            <a:spLocks/>
          </p:cNvSpPr>
          <p:nvPr/>
        </p:nvSpPr>
        <p:spPr bwMode="auto">
          <a:xfrm>
            <a:off x="5105400" y="5003800"/>
            <a:ext cx="2724150" cy="469900"/>
          </a:xfrm>
          <a:custGeom>
            <a:avLst/>
            <a:gdLst>
              <a:gd name="T0" fmla="*/ 0 w 2724150"/>
              <a:gd name="T1" fmla="*/ 50800 h 469900"/>
              <a:gd name="T2" fmla="*/ 2247900 w 2724150"/>
              <a:gd name="T3" fmla="*/ 50800 h 469900"/>
              <a:gd name="T4" fmla="*/ 2362200 w 2724150"/>
              <a:gd name="T5" fmla="*/ 355600 h 469900"/>
              <a:gd name="T6" fmla="*/ 76200 w 2724150"/>
              <a:gd name="T7" fmla="*/ 469900 h 469900"/>
              <a:gd name="T8" fmla="*/ 0 60000 65536"/>
              <a:gd name="T9" fmla="*/ 0 60000 65536"/>
              <a:gd name="T10" fmla="*/ 0 60000 65536"/>
              <a:gd name="T11" fmla="*/ 0 60000 65536"/>
              <a:gd name="T12" fmla="*/ 0 w 2724150"/>
              <a:gd name="T13" fmla="*/ 0 h 469900"/>
              <a:gd name="T14" fmla="*/ 2724150 w 2724150"/>
              <a:gd name="T15" fmla="*/ 469900 h 469900"/>
            </a:gdLst>
            <a:ahLst/>
            <a:cxnLst>
              <a:cxn ang="T8">
                <a:pos x="T0" y="T1"/>
              </a:cxn>
              <a:cxn ang="T9">
                <a:pos x="T2" y="T3"/>
              </a:cxn>
              <a:cxn ang="T10">
                <a:pos x="T4" y="T5"/>
              </a:cxn>
              <a:cxn ang="T11">
                <a:pos x="T6" y="T7"/>
              </a:cxn>
            </a:cxnLst>
            <a:rect l="T12" t="T13" r="T14" b="T15"/>
            <a:pathLst>
              <a:path w="2724150" h="469900">
                <a:moveTo>
                  <a:pt x="0" y="50800"/>
                </a:moveTo>
                <a:cubicBezTo>
                  <a:pt x="927100" y="25400"/>
                  <a:pt x="1854200" y="0"/>
                  <a:pt x="2247900" y="50800"/>
                </a:cubicBezTo>
                <a:cubicBezTo>
                  <a:pt x="2641600" y="101600"/>
                  <a:pt x="2724150" y="285750"/>
                  <a:pt x="2362200" y="355600"/>
                </a:cubicBezTo>
                <a:cubicBezTo>
                  <a:pt x="2000250" y="425450"/>
                  <a:pt x="1038225" y="447675"/>
                  <a:pt x="76200" y="469900"/>
                </a:cubicBezTo>
              </a:path>
            </a:pathLst>
          </a:custGeom>
          <a:noFill/>
          <a:ln w="9525" cap="flat" cmpd="sng" algn="ctr">
            <a:solidFill>
              <a:schemeClr val="tx1"/>
            </a:solidFill>
            <a:prstDash val="solid"/>
            <a:round/>
            <a:headEnd type="none" w="med" len="med"/>
            <a:tailEnd type="triangle" w="med" len="med"/>
          </a:ln>
        </p:spPr>
        <p:txBody>
          <a:bodyPr/>
          <a:lstStyle/>
          <a:p>
            <a:endParaRPr lang="en-US"/>
          </a:p>
        </p:txBody>
      </p:sp>
      <p:cxnSp>
        <p:nvCxnSpPr>
          <p:cNvPr id="9223" name="Straight Connector 16"/>
          <p:cNvCxnSpPr>
            <a:cxnSpLocks noChangeShapeType="1"/>
          </p:cNvCxnSpPr>
          <p:nvPr/>
        </p:nvCxnSpPr>
        <p:spPr bwMode="auto">
          <a:xfrm rot="16200000" flipH="1">
            <a:off x="4629150" y="5213350"/>
            <a:ext cx="965200" cy="12700"/>
          </a:xfrm>
          <a:prstGeom prst="line">
            <a:avLst/>
          </a:prstGeom>
          <a:noFill/>
          <a:ln w="9525" algn="ctr">
            <a:solidFill>
              <a:schemeClr val="tx1"/>
            </a:solidFill>
            <a:prstDash val="sysDash"/>
            <a:round/>
            <a:headEnd/>
            <a:tailEnd/>
          </a:ln>
        </p:spPr>
      </p:cxnSp>
      <p:cxnSp>
        <p:nvCxnSpPr>
          <p:cNvPr id="9224" name="Straight Connector 18"/>
          <p:cNvCxnSpPr>
            <a:cxnSpLocks noChangeShapeType="1"/>
          </p:cNvCxnSpPr>
          <p:nvPr/>
        </p:nvCxnSpPr>
        <p:spPr bwMode="auto">
          <a:xfrm rot="16200000" flipH="1">
            <a:off x="6254750" y="5200650"/>
            <a:ext cx="965200" cy="12700"/>
          </a:xfrm>
          <a:prstGeom prst="line">
            <a:avLst/>
          </a:prstGeom>
          <a:noFill/>
          <a:ln w="9525" algn="ctr">
            <a:solidFill>
              <a:schemeClr val="tx1"/>
            </a:solidFill>
            <a:prstDash val="sysDash"/>
            <a:round/>
            <a:headEnd/>
            <a:tailEnd/>
          </a:ln>
        </p:spPr>
      </p:cxnSp>
      <p:cxnSp>
        <p:nvCxnSpPr>
          <p:cNvPr id="9225" name="Straight Connector 19"/>
          <p:cNvCxnSpPr>
            <a:cxnSpLocks noChangeShapeType="1"/>
          </p:cNvCxnSpPr>
          <p:nvPr/>
        </p:nvCxnSpPr>
        <p:spPr bwMode="auto">
          <a:xfrm rot="16200000" flipH="1">
            <a:off x="7207250" y="5187950"/>
            <a:ext cx="965200" cy="12700"/>
          </a:xfrm>
          <a:prstGeom prst="line">
            <a:avLst/>
          </a:prstGeom>
          <a:noFill/>
          <a:ln w="9525" algn="ctr">
            <a:solidFill>
              <a:schemeClr val="tx1"/>
            </a:solidFill>
            <a:prstDash val="sysDash"/>
            <a:round/>
            <a:headEnd/>
            <a:tailEnd/>
          </a:ln>
        </p:spPr>
      </p:cxnSp>
      <p:sp>
        <p:nvSpPr>
          <p:cNvPr id="9226" name="TextBox 20"/>
          <p:cNvSpPr txBox="1">
            <a:spLocks noChangeArrowheads="1"/>
          </p:cNvSpPr>
          <p:nvPr/>
        </p:nvSpPr>
        <p:spPr bwMode="auto">
          <a:xfrm>
            <a:off x="4978400" y="5626100"/>
            <a:ext cx="419100" cy="461963"/>
          </a:xfrm>
          <a:prstGeom prst="rect">
            <a:avLst/>
          </a:prstGeom>
          <a:noFill/>
          <a:ln w="9525">
            <a:noFill/>
            <a:miter lim="800000"/>
            <a:headEnd/>
            <a:tailEnd/>
          </a:ln>
        </p:spPr>
        <p:txBody>
          <a:bodyPr>
            <a:spAutoFit/>
          </a:bodyPr>
          <a:lstStyle/>
          <a:p>
            <a:r>
              <a:rPr lang="en-US" i="1">
                <a:latin typeface="Times New Roman" pitchFamily="18" charset="0"/>
              </a:rPr>
              <a:t>t</a:t>
            </a:r>
            <a:r>
              <a:rPr lang="en-US" baseline="-25000">
                <a:latin typeface="Times New Roman" pitchFamily="18" charset="0"/>
              </a:rPr>
              <a:t>0</a:t>
            </a:r>
            <a:endParaRPr lang="en-SG" baseline="-25000">
              <a:latin typeface="Times New Roman" pitchFamily="18" charset="0"/>
            </a:endParaRPr>
          </a:p>
        </p:txBody>
      </p:sp>
      <p:sp>
        <p:nvSpPr>
          <p:cNvPr id="9227" name="TextBox 21"/>
          <p:cNvSpPr txBox="1">
            <a:spLocks noChangeArrowheads="1"/>
          </p:cNvSpPr>
          <p:nvPr/>
        </p:nvSpPr>
        <p:spPr bwMode="auto">
          <a:xfrm>
            <a:off x="6591300" y="5613400"/>
            <a:ext cx="419100" cy="461963"/>
          </a:xfrm>
          <a:prstGeom prst="rect">
            <a:avLst/>
          </a:prstGeom>
          <a:noFill/>
          <a:ln w="9525">
            <a:noFill/>
            <a:miter lim="800000"/>
            <a:headEnd/>
            <a:tailEnd/>
          </a:ln>
        </p:spPr>
        <p:txBody>
          <a:bodyPr>
            <a:spAutoFit/>
          </a:bodyPr>
          <a:lstStyle/>
          <a:p>
            <a:r>
              <a:rPr lang="en-US" i="1">
                <a:latin typeface="Times New Roman" pitchFamily="18" charset="0"/>
              </a:rPr>
              <a:t>t’</a:t>
            </a:r>
            <a:endParaRPr lang="en-SG" baseline="-25000">
              <a:latin typeface="Times New Roman" pitchFamily="18" charset="0"/>
            </a:endParaRPr>
          </a:p>
        </p:txBody>
      </p:sp>
      <p:sp>
        <p:nvSpPr>
          <p:cNvPr id="9228" name="TextBox 22"/>
          <p:cNvSpPr txBox="1">
            <a:spLocks noChangeArrowheads="1"/>
          </p:cNvSpPr>
          <p:nvPr/>
        </p:nvSpPr>
        <p:spPr bwMode="auto">
          <a:xfrm>
            <a:off x="7556500" y="5613400"/>
            <a:ext cx="419100" cy="461963"/>
          </a:xfrm>
          <a:prstGeom prst="rect">
            <a:avLst/>
          </a:prstGeom>
          <a:noFill/>
          <a:ln w="9525">
            <a:noFill/>
            <a:miter lim="800000"/>
            <a:headEnd/>
            <a:tailEnd/>
          </a:ln>
        </p:spPr>
        <p:txBody>
          <a:bodyPr>
            <a:spAutoFit/>
          </a:bodyPr>
          <a:lstStyle/>
          <a:p>
            <a:r>
              <a:rPr lang="en-US" i="1">
                <a:latin typeface="Times New Roman" pitchFamily="18" charset="0"/>
              </a:rPr>
              <a:t>t</a:t>
            </a:r>
            <a:endParaRPr lang="en-SG" baseline="-25000">
              <a:latin typeface="Times New Roman" pitchFamily="18" charset="0"/>
            </a:endParaRPr>
          </a:p>
        </p:txBody>
      </p:sp>
      <p:sp>
        <p:nvSpPr>
          <p:cNvPr id="9229" name="TextBox 23"/>
          <p:cNvSpPr txBox="1">
            <a:spLocks noChangeArrowheads="1"/>
          </p:cNvSpPr>
          <p:nvPr/>
        </p:nvSpPr>
        <p:spPr bwMode="auto">
          <a:xfrm>
            <a:off x="6565900" y="4356100"/>
            <a:ext cx="292100" cy="461963"/>
          </a:xfrm>
          <a:prstGeom prst="rect">
            <a:avLst/>
          </a:prstGeom>
          <a:noFill/>
          <a:ln w="9525">
            <a:noFill/>
            <a:miter lim="800000"/>
            <a:headEnd/>
            <a:tailEnd/>
          </a:ln>
        </p:spPr>
        <p:txBody>
          <a:bodyPr>
            <a:spAutoFit/>
          </a:bodyPr>
          <a:lstStyle/>
          <a:p>
            <a:r>
              <a:rPr lang="en-US" i="1">
                <a:latin typeface="Times New Roman" pitchFamily="18" charset="0"/>
              </a:rPr>
              <a:t>B</a:t>
            </a:r>
            <a:endParaRPr lang="en-SG" i="1">
              <a:latin typeface="Times New Roman" pitchFamily="18" charset="0"/>
            </a:endParaRPr>
          </a:p>
        </p:txBody>
      </p:sp>
      <p:sp>
        <p:nvSpPr>
          <p:cNvPr id="9230" name="TextBox 24"/>
          <p:cNvSpPr txBox="1">
            <a:spLocks noChangeArrowheads="1"/>
          </p:cNvSpPr>
          <p:nvPr/>
        </p:nvSpPr>
        <p:spPr bwMode="auto">
          <a:xfrm>
            <a:off x="7518400" y="4368800"/>
            <a:ext cx="292100" cy="461963"/>
          </a:xfrm>
          <a:prstGeom prst="rect">
            <a:avLst/>
          </a:prstGeom>
          <a:noFill/>
          <a:ln w="9525">
            <a:noFill/>
            <a:miter lim="800000"/>
            <a:headEnd/>
            <a:tailEnd/>
          </a:ln>
        </p:spPr>
        <p:txBody>
          <a:bodyPr>
            <a:spAutoFit/>
          </a:bodyPr>
          <a:lstStyle/>
          <a:p>
            <a:r>
              <a:rPr lang="en-US" i="1">
                <a:latin typeface="Times New Roman" pitchFamily="18" charset="0"/>
              </a:rPr>
              <a:t>A</a:t>
            </a:r>
            <a:endParaRPr lang="en-SG" i="1">
              <a:latin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Evolution Operator on Contour</a:t>
            </a:r>
          </a:p>
        </p:txBody>
      </p:sp>
      <p:sp>
        <p:nvSpPr>
          <p:cNvPr id="3" name="Slide Number Placeholder 2"/>
          <p:cNvSpPr>
            <a:spLocks noGrp="1"/>
          </p:cNvSpPr>
          <p:nvPr>
            <p:ph type="sldNum" sz="quarter" idx="12"/>
          </p:nvPr>
        </p:nvSpPr>
        <p:spPr/>
        <p:txBody>
          <a:bodyPr/>
          <a:lstStyle/>
          <a:p>
            <a:fld id="{7E871153-6649-4551-B5D2-CF9E4672F172}" type="slidenum">
              <a:rPr lang="en-US" smtClean="0"/>
              <a:pPr/>
              <a:t>32</a:t>
            </a:fld>
            <a:endParaRPr lang="en-US"/>
          </a:p>
        </p:txBody>
      </p:sp>
      <p:graphicFrame>
        <p:nvGraphicFramePr>
          <p:cNvPr id="4" name="Object 3"/>
          <p:cNvGraphicFramePr>
            <a:graphicFrameLocks noChangeAspect="1"/>
          </p:cNvGraphicFramePr>
          <p:nvPr/>
        </p:nvGraphicFramePr>
        <p:xfrm>
          <a:off x="1181100" y="1612900"/>
          <a:ext cx="6781800" cy="3632200"/>
        </p:xfrm>
        <a:graphic>
          <a:graphicData uri="http://schemas.openxmlformats.org/presentationml/2006/ole">
            <mc:AlternateContent xmlns:mc="http://schemas.openxmlformats.org/markup-compatibility/2006">
              <mc:Choice xmlns:v="urn:schemas-microsoft-com:vml" Requires="v">
                <p:oleObj spid="_x0000_s43104" name="Equation" r:id="rId3" imgW="6781800" imgH="3632200" progId="Equation.DSMT4">
                  <p:embed/>
                </p:oleObj>
              </mc:Choice>
              <mc:Fallback>
                <p:oleObj name="Equation" r:id="rId3" imgW="6781800" imgH="3632200" progId="Equation.DSMT4">
                  <p:embed/>
                  <p:pic>
                    <p:nvPicPr>
                      <p:cNvPr id="0" name="Picture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1100" y="1612900"/>
                        <a:ext cx="6781800" cy="3632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5" name="Picture 4" descr="contour.eps"/>
          <p:cNvPicPr>
            <a:picLocks noChangeAspect="1"/>
          </p:cNvPicPr>
          <p:nvPr/>
        </p:nvPicPr>
        <p:blipFill>
          <a:blip r:embed="rId5" cstate="print"/>
          <a:stretch>
            <a:fillRect/>
          </a:stretch>
        </p:blipFill>
        <p:spPr>
          <a:xfrm>
            <a:off x="5105400" y="4476750"/>
            <a:ext cx="3657600" cy="1543050"/>
          </a:xfrm>
          <a:prstGeom prst="rect">
            <a:avLst/>
          </a:prstGeom>
        </p:spPr>
      </p:pic>
      <p:sp>
        <p:nvSpPr>
          <p:cNvPr id="6" name="TextBox 5">
            <a:extLst>
              <a:ext uri="{FF2B5EF4-FFF2-40B4-BE49-F238E27FC236}">
                <a16:creationId xmlns:a16="http://schemas.microsoft.com/office/drawing/2014/main" id="{AE98330D-9D92-44AA-B10D-8A21DBC6DCB5}"/>
              </a:ext>
            </a:extLst>
          </p:cNvPr>
          <p:cNvSpPr txBox="1"/>
          <p:nvPr/>
        </p:nvSpPr>
        <p:spPr>
          <a:xfrm>
            <a:off x="5736008" y="5788967"/>
            <a:ext cx="2226892" cy="461665"/>
          </a:xfrm>
          <a:prstGeom prst="rect">
            <a:avLst/>
          </a:prstGeom>
          <a:noFill/>
        </p:spPr>
        <p:txBody>
          <a:bodyPr wrap="none" rtlCol="0">
            <a:spAutoFit/>
          </a:bodyPr>
          <a:lstStyle/>
          <a:p>
            <a:r>
              <a:rPr lang="en-US" sz="2400" dirty="0" err="1">
                <a:latin typeface="Times New Roman" pitchFamily="18" charset="0"/>
                <a:cs typeface="Times New Roman" pitchFamily="18" charset="0"/>
              </a:rPr>
              <a:t>Keldysh</a:t>
            </a:r>
            <a:r>
              <a:rPr lang="en-US" sz="2400" dirty="0">
                <a:latin typeface="Times New Roman" pitchFamily="18" charset="0"/>
                <a:cs typeface="Times New Roman" pitchFamily="18" charset="0"/>
              </a:rPr>
              <a:t> contour</a:t>
            </a:r>
            <a:endParaRPr lang="en-SG" sz="2400"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1"/>
          <p:cNvSpPr>
            <a:spLocks noGrp="1" noChangeArrowheads="1"/>
          </p:cNvSpPr>
          <p:nvPr>
            <p:ph type="title"/>
          </p:nvPr>
        </p:nvSpPr>
        <p:spPr/>
        <p:txBody>
          <a:bodyPr/>
          <a:lstStyle/>
          <a:p>
            <a:r>
              <a:rPr lang="en-US"/>
              <a:t>Contour-ordered Green’s function</a:t>
            </a:r>
          </a:p>
        </p:txBody>
      </p:sp>
      <p:sp>
        <p:nvSpPr>
          <p:cNvPr id="10243" name="Slide Number Placeholder 4"/>
          <p:cNvSpPr>
            <a:spLocks noGrp="1"/>
          </p:cNvSpPr>
          <p:nvPr>
            <p:ph type="sldNum" sz="quarter" idx="12"/>
          </p:nvPr>
        </p:nvSpPr>
        <p:spPr>
          <a:noFill/>
        </p:spPr>
        <p:txBody>
          <a:bodyPr/>
          <a:lstStyle/>
          <a:p>
            <a:fld id="{1658FA07-8E45-472D-9947-8ACC890CDA52}" type="slidenum">
              <a:rPr lang="en-US" smtClean="0">
                <a:latin typeface="Arial" charset="0"/>
                <a:cs typeface="Arial" charset="0"/>
              </a:rPr>
              <a:pPr/>
              <a:t>33</a:t>
            </a:fld>
            <a:endParaRPr lang="en-US">
              <a:latin typeface="Arial" charset="0"/>
              <a:cs typeface="Arial" charset="0"/>
            </a:endParaRPr>
          </a:p>
        </p:txBody>
      </p:sp>
      <p:graphicFrame>
        <p:nvGraphicFramePr>
          <p:cNvPr id="10242" name="Object 2"/>
          <p:cNvGraphicFramePr>
            <a:graphicFrameLocks noChangeAspect="1"/>
          </p:cNvGraphicFramePr>
          <p:nvPr/>
        </p:nvGraphicFramePr>
        <p:xfrm>
          <a:off x="1517650" y="1574800"/>
          <a:ext cx="5778500" cy="2146300"/>
        </p:xfrm>
        <a:graphic>
          <a:graphicData uri="http://schemas.openxmlformats.org/presentationml/2006/ole">
            <mc:AlternateContent xmlns:mc="http://schemas.openxmlformats.org/markup-compatibility/2006">
              <mc:Choice xmlns:v="urn:schemas-microsoft-com:vml" Requires="v">
                <p:oleObj spid="_x0000_s35936" name="Equation" r:id="rId4" imgW="5778360" imgH="2145960" progId="Equation.DSMT4">
                  <p:embed/>
                </p:oleObj>
              </mc:Choice>
              <mc:Fallback>
                <p:oleObj name="Equation" r:id="rId4" imgW="5778360" imgH="2145960" progId="Equation.DSMT4">
                  <p:embed/>
                  <p:pic>
                    <p:nvPicPr>
                      <p:cNvPr id="0" name="Picture 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7650" y="1574800"/>
                        <a:ext cx="5778500" cy="2146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0245" name="Straight Arrow Connector 6"/>
          <p:cNvCxnSpPr>
            <a:cxnSpLocks noChangeShapeType="1"/>
          </p:cNvCxnSpPr>
          <p:nvPr/>
        </p:nvCxnSpPr>
        <p:spPr bwMode="auto">
          <a:xfrm flipV="1">
            <a:off x="4559300" y="5156200"/>
            <a:ext cx="4292600" cy="114300"/>
          </a:xfrm>
          <a:prstGeom prst="straightConnector1">
            <a:avLst/>
          </a:prstGeom>
          <a:noFill/>
          <a:ln w="9525" algn="ctr">
            <a:solidFill>
              <a:srgbClr val="C00000"/>
            </a:solidFill>
            <a:round/>
            <a:headEnd/>
            <a:tailEnd type="arrow" w="med" len="med"/>
          </a:ln>
        </p:spPr>
      </p:cxnSp>
      <p:sp>
        <p:nvSpPr>
          <p:cNvPr id="10246" name="Freeform 14"/>
          <p:cNvSpPr>
            <a:spLocks/>
          </p:cNvSpPr>
          <p:nvPr/>
        </p:nvSpPr>
        <p:spPr bwMode="auto">
          <a:xfrm>
            <a:off x="5118100" y="5080000"/>
            <a:ext cx="3721100" cy="266700"/>
          </a:xfrm>
          <a:custGeom>
            <a:avLst/>
            <a:gdLst>
              <a:gd name="T0" fmla="*/ 0 w 2724150"/>
              <a:gd name="T1" fmla="*/ 1 h 469900"/>
              <a:gd name="T2" fmla="*/ 841668131 w 2724150"/>
              <a:gd name="T3" fmla="*/ 1 h 469900"/>
              <a:gd name="T4" fmla="*/ 884462889 w 2724150"/>
              <a:gd name="T5" fmla="*/ 7 h 469900"/>
              <a:gd name="T6" fmla="*/ 28531190 w 2724150"/>
              <a:gd name="T7" fmla="*/ 10 h 469900"/>
              <a:gd name="T8" fmla="*/ 0 60000 65536"/>
              <a:gd name="T9" fmla="*/ 0 60000 65536"/>
              <a:gd name="T10" fmla="*/ 0 60000 65536"/>
              <a:gd name="T11" fmla="*/ 0 60000 65536"/>
              <a:gd name="T12" fmla="*/ 0 w 2724150"/>
              <a:gd name="T13" fmla="*/ 0 h 469900"/>
              <a:gd name="T14" fmla="*/ 2724150 w 2724150"/>
              <a:gd name="T15" fmla="*/ 469900 h 469900"/>
            </a:gdLst>
            <a:ahLst/>
            <a:cxnLst>
              <a:cxn ang="T8">
                <a:pos x="T0" y="T1"/>
              </a:cxn>
              <a:cxn ang="T9">
                <a:pos x="T2" y="T3"/>
              </a:cxn>
              <a:cxn ang="T10">
                <a:pos x="T4" y="T5"/>
              </a:cxn>
              <a:cxn ang="T11">
                <a:pos x="T6" y="T7"/>
              </a:cxn>
            </a:cxnLst>
            <a:rect l="T12" t="T13" r="T14" b="T15"/>
            <a:pathLst>
              <a:path w="2724150" h="469900">
                <a:moveTo>
                  <a:pt x="0" y="50800"/>
                </a:moveTo>
                <a:cubicBezTo>
                  <a:pt x="927100" y="25400"/>
                  <a:pt x="1854200" y="0"/>
                  <a:pt x="2247900" y="50800"/>
                </a:cubicBezTo>
                <a:cubicBezTo>
                  <a:pt x="2641600" y="101600"/>
                  <a:pt x="2724150" y="285750"/>
                  <a:pt x="2362200" y="355600"/>
                </a:cubicBezTo>
                <a:cubicBezTo>
                  <a:pt x="2000250" y="425450"/>
                  <a:pt x="1038225" y="447675"/>
                  <a:pt x="76200" y="469900"/>
                </a:cubicBezTo>
              </a:path>
            </a:pathLst>
          </a:custGeom>
          <a:noFill/>
          <a:ln w="9525" cap="flat" cmpd="sng" algn="ctr">
            <a:solidFill>
              <a:schemeClr val="tx1"/>
            </a:solidFill>
            <a:prstDash val="solid"/>
            <a:round/>
            <a:headEnd type="none" w="med" len="med"/>
            <a:tailEnd type="none" w="med" len="med"/>
          </a:ln>
        </p:spPr>
        <p:txBody>
          <a:bodyPr/>
          <a:lstStyle/>
          <a:p>
            <a:endParaRPr lang="en-US"/>
          </a:p>
        </p:txBody>
      </p:sp>
      <p:cxnSp>
        <p:nvCxnSpPr>
          <p:cNvPr id="10247" name="Straight Connector 16"/>
          <p:cNvCxnSpPr>
            <a:cxnSpLocks noChangeShapeType="1"/>
          </p:cNvCxnSpPr>
          <p:nvPr/>
        </p:nvCxnSpPr>
        <p:spPr bwMode="auto">
          <a:xfrm rot="16200000" flipH="1">
            <a:off x="4629150" y="5213350"/>
            <a:ext cx="965200" cy="12700"/>
          </a:xfrm>
          <a:prstGeom prst="line">
            <a:avLst/>
          </a:prstGeom>
          <a:noFill/>
          <a:ln w="9525" algn="ctr">
            <a:solidFill>
              <a:schemeClr val="tx1"/>
            </a:solidFill>
            <a:prstDash val="sysDash"/>
            <a:round/>
            <a:headEnd/>
            <a:tailEnd/>
          </a:ln>
        </p:spPr>
      </p:cxnSp>
      <p:sp>
        <p:nvSpPr>
          <p:cNvPr id="10248" name="TextBox 20"/>
          <p:cNvSpPr txBox="1">
            <a:spLocks noChangeArrowheads="1"/>
          </p:cNvSpPr>
          <p:nvPr/>
        </p:nvSpPr>
        <p:spPr bwMode="auto">
          <a:xfrm>
            <a:off x="4978400" y="5626100"/>
            <a:ext cx="419100" cy="461963"/>
          </a:xfrm>
          <a:prstGeom prst="rect">
            <a:avLst/>
          </a:prstGeom>
          <a:noFill/>
          <a:ln w="9525">
            <a:noFill/>
            <a:miter lim="800000"/>
            <a:headEnd/>
            <a:tailEnd/>
          </a:ln>
        </p:spPr>
        <p:txBody>
          <a:bodyPr>
            <a:spAutoFit/>
          </a:bodyPr>
          <a:lstStyle/>
          <a:p>
            <a:r>
              <a:rPr lang="en-US" i="1">
                <a:latin typeface="Times New Roman" pitchFamily="18" charset="0"/>
              </a:rPr>
              <a:t>t</a:t>
            </a:r>
            <a:r>
              <a:rPr lang="en-US" baseline="-25000">
                <a:latin typeface="Times New Roman" pitchFamily="18" charset="0"/>
              </a:rPr>
              <a:t>0</a:t>
            </a:r>
            <a:endParaRPr lang="en-SG" baseline="-25000">
              <a:latin typeface="Times New Roman" pitchFamily="18" charset="0"/>
            </a:endParaRPr>
          </a:p>
        </p:txBody>
      </p:sp>
      <p:sp>
        <p:nvSpPr>
          <p:cNvPr id="10249" name="Oval 15"/>
          <p:cNvSpPr>
            <a:spLocks noChangeArrowheads="1"/>
          </p:cNvSpPr>
          <p:nvPr/>
        </p:nvSpPr>
        <p:spPr bwMode="auto">
          <a:xfrm>
            <a:off x="6388100" y="5016500"/>
            <a:ext cx="144463" cy="144463"/>
          </a:xfrm>
          <a:prstGeom prst="ellipse">
            <a:avLst/>
          </a:prstGeom>
          <a:solidFill>
            <a:srgbClr val="0070C0"/>
          </a:solidFill>
          <a:ln w="9525" algn="ctr">
            <a:solidFill>
              <a:schemeClr val="tx1"/>
            </a:solidFill>
            <a:round/>
            <a:headEnd/>
            <a:tailEnd/>
          </a:ln>
        </p:spPr>
        <p:txBody>
          <a:bodyPr/>
          <a:lstStyle/>
          <a:p>
            <a:pPr eaLnBrk="0" hangingPunct="0"/>
            <a:endParaRPr lang="en-SG" sz="3200">
              <a:latin typeface="Times" pitchFamily="18" charset="0"/>
            </a:endParaRPr>
          </a:p>
        </p:txBody>
      </p:sp>
      <p:sp>
        <p:nvSpPr>
          <p:cNvPr id="10250" name="Oval 17"/>
          <p:cNvSpPr>
            <a:spLocks noChangeArrowheads="1"/>
          </p:cNvSpPr>
          <p:nvPr/>
        </p:nvSpPr>
        <p:spPr bwMode="auto">
          <a:xfrm>
            <a:off x="7505700" y="5245100"/>
            <a:ext cx="144463" cy="144463"/>
          </a:xfrm>
          <a:prstGeom prst="ellipse">
            <a:avLst/>
          </a:prstGeom>
          <a:solidFill>
            <a:srgbClr val="0070C0"/>
          </a:solidFill>
          <a:ln w="9525" algn="ctr">
            <a:solidFill>
              <a:schemeClr val="tx1"/>
            </a:solidFill>
            <a:round/>
            <a:headEnd/>
            <a:tailEnd/>
          </a:ln>
        </p:spPr>
        <p:txBody>
          <a:bodyPr/>
          <a:lstStyle/>
          <a:p>
            <a:pPr eaLnBrk="0" hangingPunct="0"/>
            <a:endParaRPr lang="en-SG" sz="3200">
              <a:latin typeface="Times" pitchFamily="18" charset="0"/>
            </a:endParaRPr>
          </a:p>
        </p:txBody>
      </p:sp>
      <p:sp>
        <p:nvSpPr>
          <p:cNvPr id="10251" name="TextBox 25"/>
          <p:cNvSpPr txBox="1">
            <a:spLocks noChangeArrowheads="1"/>
          </p:cNvSpPr>
          <p:nvPr/>
        </p:nvSpPr>
        <p:spPr bwMode="auto">
          <a:xfrm>
            <a:off x="6248400" y="4533900"/>
            <a:ext cx="584200" cy="461963"/>
          </a:xfrm>
          <a:prstGeom prst="rect">
            <a:avLst/>
          </a:prstGeom>
          <a:noFill/>
          <a:ln w="9525">
            <a:noFill/>
            <a:miter lim="800000"/>
            <a:headEnd/>
            <a:tailEnd/>
          </a:ln>
        </p:spPr>
        <p:txBody>
          <a:bodyPr>
            <a:spAutoFit/>
          </a:bodyPr>
          <a:lstStyle/>
          <a:p>
            <a:r>
              <a:rPr lang="el-GR">
                <a:latin typeface="Times New Roman" pitchFamily="18" charset="0"/>
                <a:cs typeface="Times New Roman" pitchFamily="18" charset="0"/>
              </a:rPr>
              <a:t>τ</a:t>
            </a:r>
            <a:r>
              <a:rPr lang="en-US">
                <a:latin typeface="Times New Roman" pitchFamily="18" charset="0"/>
                <a:cs typeface="Times New Roman" pitchFamily="18" charset="0"/>
              </a:rPr>
              <a:t>’</a:t>
            </a:r>
            <a:endParaRPr lang="en-SG"/>
          </a:p>
        </p:txBody>
      </p:sp>
      <p:sp>
        <p:nvSpPr>
          <p:cNvPr id="10252" name="TextBox 26"/>
          <p:cNvSpPr txBox="1">
            <a:spLocks noChangeArrowheads="1"/>
          </p:cNvSpPr>
          <p:nvPr/>
        </p:nvSpPr>
        <p:spPr bwMode="auto">
          <a:xfrm>
            <a:off x="7442200" y="5346700"/>
            <a:ext cx="584200" cy="461963"/>
          </a:xfrm>
          <a:prstGeom prst="rect">
            <a:avLst/>
          </a:prstGeom>
          <a:noFill/>
          <a:ln w="9525">
            <a:noFill/>
            <a:miter lim="800000"/>
            <a:headEnd/>
            <a:tailEnd/>
          </a:ln>
        </p:spPr>
        <p:txBody>
          <a:bodyPr>
            <a:spAutoFit/>
          </a:bodyPr>
          <a:lstStyle/>
          <a:p>
            <a:r>
              <a:rPr lang="el-GR">
                <a:latin typeface="Times New Roman" pitchFamily="18" charset="0"/>
                <a:cs typeface="Times New Roman" pitchFamily="18" charset="0"/>
              </a:rPr>
              <a:t>τ</a:t>
            </a:r>
            <a:endParaRPr lang="en-SG"/>
          </a:p>
        </p:txBody>
      </p:sp>
      <p:sp>
        <p:nvSpPr>
          <p:cNvPr id="10253" name="TextBox 27"/>
          <p:cNvSpPr txBox="1">
            <a:spLocks noChangeArrowheads="1"/>
          </p:cNvSpPr>
          <p:nvPr/>
        </p:nvSpPr>
        <p:spPr bwMode="auto">
          <a:xfrm>
            <a:off x="850900" y="4140200"/>
            <a:ext cx="3162300" cy="1200329"/>
          </a:xfrm>
          <a:prstGeom prst="rect">
            <a:avLst/>
          </a:prstGeom>
          <a:noFill/>
          <a:ln w="9525">
            <a:noFill/>
            <a:miter lim="800000"/>
            <a:headEnd/>
            <a:tailEnd/>
          </a:ln>
        </p:spPr>
        <p:txBody>
          <a:bodyPr>
            <a:spAutoFit/>
          </a:bodyPr>
          <a:lstStyle/>
          <a:p>
            <a:r>
              <a:rPr lang="en-US" dirty="0">
                <a:solidFill>
                  <a:srgbClr val="002060"/>
                </a:solidFill>
                <a:latin typeface="Times New Roman" pitchFamily="18" charset="0"/>
                <a:cs typeface="Times New Roman" pitchFamily="18" charset="0"/>
              </a:rPr>
              <a:t>Contour order: the operators earlier on the contour are to the right.   See, e.g., H. </a:t>
            </a:r>
            <a:r>
              <a:rPr lang="en-US" dirty="0" err="1">
                <a:solidFill>
                  <a:srgbClr val="002060"/>
                </a:solidFill>
                <a:latin typeface="Times New Roman" pitchFamily="18" charset="0"/>
                <a:cs typeface="Times New Roman" pitchFamily="18" charset="0"/>
              </a:rPr>
              <a:t>Haug</a:t>
            </a:r>
            <a:r>
              <a:rPr lang="en-US" dirty="0">
                <a:solidFill>
                  <a:srgbClr val="002060"/>
                </a:solidFill>
                <a:latin typeface="Times New Roman" pitchFamily="18" charset="0"/>
                <a:cs typeface="Times New Roman" pitchFamily="18" charset="0"/>
              </a:rPr>
              <a:t> &amp; A.-P. </a:t>
            </a:r>
            <a:r>
              <a:rPr lang="en-US" dirty="0" err="1">
                <a:solidFill>
                  <a:srgbClr val="002060"/>
                </a:solidFill>
                <a:latin typeface="Times New Roman" pitchFamily="18" charset="0"/>
                <a:cs typeface="Times New Roman" pitchFamily="18" charset="0"/>
              </a:rPr>
              <a:t>Jauho</a:t>
            </a:r>
            <a:r>
              <a:rPr lang="en-US" dirty="0">
                <a:solidFill>
                  <a:srgbClr val="002060"/>
                </a:solidFill>
                <a:latin typeface="Times New Roman" pitchFamily="18" charset="0"/>
                <a:cs typeface="Times New Roman" pitchFamily="18" charset="0"/>
              </a:rPr>
              <a:t>.</a:t>
            </a:r>
            <a:endParaRPr lang="en-SG" dirty="0">
              <a:solidFill>
                <a:srgbClr val="002060"/>
              </a:solidFill>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1"/>
          <p:cNvSpPr>
            <a:spLocks noGrp="1" noChangeArrowheads="1"/>
          </p:cNvSpPr>
          <p:nvPr>
            <p:ph type="title"/>
          </p:nvPr>
        </p:nvSpPr>
        <p:spPr>
          <a:xfrm>
            <a:off x="457200" y="274638"/>
            <a:ext cx="8382000" cy="1143000"/>
          </a:xfrm>
        </p:spPr>
        <p:txBody>
          <a:bodyPr>
            <a:normAutofit fontScale="90000"/>
          </a:bodyPr>
          <a:lstStyle/>
          <a:p>
            <a:r>
              <a:rPr lang="en-US" dirty="0"/>
              <a:t>Relation to real-time Green’s  functions</a:t>
            </a:r>
          </a:p>
        </p:txBody>
      </p:sp>
      <p:sp>
        <p:nvSpPr>
          <p:cNvPr id="11267" name="Slide Number Placeholder 4"/>
          <p:cNvSpPr>
            <a:spLocks noGrp="1"/>
          </p:cNvSpPr>
          <p:nvPr>
            <p:ph type="sldNum" sz="quarter" idx="12"/>
          </p:nvPr>
        </p:nvSpPr>
        <p:spPr>
          <a:noFill/>
        </p:spPr>
        <p:txBody>
          <a:bodyPr/>
          <a:lstStyle/>
          <a:p>
            <a:fld id="{1EC00B3F-C395-4AB0-89C9-C86B5F30F5F1}" type="slidenum">
              <a:rPr lang="en-US" smtClean="0">
                <a:latin typeface="Arial" charset="0"/>
                <a:cs typeface="Arial" charset="0"/>
              </a:rPr>
              <a:pPr/>
              <a:t>34</a:t>
            </a:fld>
            <a:endParaRPr lang="en-US">
              <a:latin typeface="Arial" charset="0"/>
              <a:cs typeface="Arial" charset="0"/>
            </a:endParaRPr>
          </a:p>
        </p:txBody>
      </p:sp>
      <p:graphicFrame>
        <p:nvGraphicFramePr>
          <p:cNvPr id="11266" name="Object 2"/>
          <p:cNvGraphicFramePr>
            <a:graphicFrameLocks noChangeAspect="1"/>
          </p:cNvGraphicFramePr>
          <p:nvPr>
            <p:extLst>
              <p:ext uri="{D42A27DB-BD31-4B8C-83A1-F6EECF244321}">
                <p14:modId xmlns:p14="http://schemas.microsoft.com/office/powerpoint/2010/main" val="3654321463"/>
              </p:ext>
            </p:extLst>
          </p:nvPr>
        </p:nvGraphicFramePr>
        <p:xfrm>
          <a:off x="1276351" y="1652588"/>
          <a:ext cx="6373812" cy="3560762"/>
        </p:xfrm>
        <a:graphic>
          <a:graphicData uri="http://schemas.openxmlformats.org/presentationml/2006/ole">
            <mc:AlternateContent xmlns:mc="http://schemas.openxmlformats.org/markup-compatibility/2006">
              <mc:Choice xmlns:v="urn:schemas-microsoft-com:vml" Requires="v">
                <p:oleObj spid="_x0000_s36960" name="Equation" r:id="rId4" imgW="6387840" imgH="3568680" progId="Equation.DSMT4">
                  <p:embed/>
                </p:oleObj>
              </mc:Choice>
              <mc:Fallback>
                <p:oleObj name="Equation" r:id="rId4" imgW="6387840" imgH="3568680" progId="Equation.DSMT4">
                  <p:embed/>
                  <p:pic>
                    <p:nvPicPr>
                      <p:cNvPr id="0" name="Picture 19"/>
                      <p:cNvPicPr>
                        <a:picLocks noChangeAspect="1" noChangeArrowheads="1"/>
                      </p:cNvPicPr>
                      <p:nvPr/>
                    </p:nvPicPr>
                    <p:blipFill>
                      <a:blip r:embed="rId5"/>
                      <a:srcRect/>
                      <a:stretch>
                        <a:fillRect/>
                      </a:stretch>
                    </p:blipFill>
                    <p:spPr bwMode="auto">
                      <a:xfrm>
                        <a:off x="1276351" y="1652588"/>
                        <a:ext cx="6373812" cy="35607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1269" name="Straight Arrow Connector 6"/>
          <p:cNvCxnSpPr>
            <a:cxnSpLocks noChangeShapeType="1"/>
          </p:cNvCxnSpPr>
          <p:nvPr/>
        </p:nvCxnSpPr>
        <p:spPr bwMode="auto">
          <a:xfrm flipV="1">
            <a:off x="4559300" y="5156200"/>
            <a:ext cx="4292600" cy="114300"/>
          </a:xfrm>
          <a:prstGeom prst="straightConnector1">
            <a:avLst/>
          </a:prstGeom>
          <a:noFill/>
          <a:ln w="9525" algn="ctr">
            <a:solidFill>
              <a:srgbClr val="C00000"/>
            </a:solidFill>
            <a:round/>
            <a:headEnd/>
            <a:tailEnd type="arrow" w="med" len="med"/>
          </a:ln>
        </p:spPr>
      </p:cxnSp>
      <p:sp>
        <p:nvSpPr>
          <p:cNvPr id="11270" name="Freeform 14"/>
          <p:cNvSpPr>
            <a:spLocks/>
          </p:cNvSpPr>
          <p:nvPr/>
        </p:nvSpPr>
        <p:spPr bwMode="auto">
          <a:xfrm>
            <a:off x="5118100" y="5080000"/>
            <a:ext cx="3721100" cy="266700"/>
          </a:xfrm>
          <a:custGeom>
            <a:avLst/>
            <a:gdLst>
              <a:gd name="T0" fmla="*/ 0 w 2724150"/>
              <a:gd name="T1" fmla="*/ 1 h 469900"/>
              <a:gd name="T2" fmla="*/ 841668131 w 2724150"/>
              <a:gd name="T3" fmla="*/ 1 h 469900"/>
              <a:gd name="T4" fmla="*/ 884462889 w 2724150"/>
              <a:gd name="T5" fmla="*/ 7 h 469900"/>
              <a:gd name="T6" fmla="*/ 28531190 w 2724150"/>
              <a:gd name="T7" fmla="*/ 10 h 469900"/>
              <a:gd name="T8" fmla="*/ 0 60000 65536"/>
              <a:gd name="T9" fmla="*/ 0 60000 65536"/>
              <a:gd name="T10" fmla="*/ 0 60000 65536"/>
              <a:gd name="T11" fmla="*/ 0 60000 65536"/>
              <a:gd name="T12" fmla="*/ 0 w 2724150"/>
              <a:gd name="T13" fmla="*/ 0 h 469900"/>
              <a:gd name="T14" fmla="*/ 2724150 w 2724150"/>
              <a:gd name="T15" fmla="*/ 469900 h 469900"/>
            </a:gdLst>
            <a:ahLst/>
            <a:cxnLst>
              <a:cxn ang="T8">
                <a:pos x="T0" y="T1"/>
              </a:cxn>
              <a:cxn ang="T9">
                <a:pos x="T2" y="T3"/>
              </a:cxn>
              <a:cxn ang="T10">
                <a:pos x="T4" y="T5"/>
              </a:cxn>
              <a:cxn ang="T11">
                <a:pos x="T6" y="T7"/>
              </a:cxn>
            </a:cxnLst>
            <a:rect l="T12" t="T13" r="T14" b="T15"/>
            <a:pathLst>
              <a:path w="2724150" h="469900">
                <a:moveTo>
                  <a:pt x="0" y="50800"/>
                </a:moveTo>
                <a:cubicBezTo>
                  <a:pt x="927100" y="25400"/>
                  <a:pt x="1854200" y="0"/>
                  <a:pt x="2247900" y="50800"/>
                </a:cubicBezTo>
                <a:cubicBezTo>
                  <a:pt x="2641600" y="101600"/>
                  <a:pt x="2724150" y="285750"/>
                  <a:pt x="2362200" y="355600"/>
                </a:cubicBezTo>
                <a:cubicBezTo>
                  <a:pt x="2000250" y="425450"/>
                  <a:pt x="1038225" y="447675"/>
                  <a:pt x="76200" y="469900"/>
                </a:cubicBezTo>
              </a:path>
            </a:pathLst>
          </a:custGeom>
          <a:noFill/>
          <a:ln w="9525" cap="flat" cmpd="sng" algn="ctr">
            <a:solidFill>
              <a:schemeClr val="tx1"/>
            </a:solidFill>
            <a:prstDash val="solid"/>
            <a:round/>
            <a:headEnd type="none" w="med" len="med"/>
            <a:tailEnd type="triangle" w="med" len="med"/>
          </a:ln>
        </p:spPr>
        <p:txBody>
          <a:bodyPr/>
          <a:lstStyle/>
          <a:p>
            <a:endParaRPr lang="en-US"/>
          </a:p>
        </p:txBody>
      </p:sp>
      <p:cxnSp>
        <p:nvCxnSpPr>
          <p:cNvPr id="11271" name="Straight Connector 16"/>
          <p:cNvCxnSpPr>
            <a:cxnSpLocks noChangeShapeType="1"/>
          </p:cNvCxnSpPr>
          <p:nvPr/>
        </p:nvCxnSpPr>
        <p:spPr bwMode="auto">
          <a:xfrm rot="16200000" flipH="1">
            <a:off x="4629150" y="5213350"/>
            <a:ext cx="965200" cy="12700"/>
          </a:xfrm>
          <a:prstGeom prst="line">
            <a:avLst/>
          </a:prstGeom>
          <a:noFill/>
          <a:ln w="9525" algn="ctr">
            <a:solidFill>
              <a:schemeClr val="tx1"/>
            </a:solidFill>
            <a:prstDash val="sysDash"/>
            <a:round/>
            <a:headEnd/>
            <a:tailEnd/>
          </a:ln>
        </p:spPr>
      </p:cxnSp>
      <p:sp>
        <p:nvSpPr>
          <p:cNvPr id="11272" name="TextBox 20"/>
          <p:cNvSpPr txBox="1">
            <a:spLocks noChangeArrowheads="1"/>
          </p:cNvSpPr>
          <p:nvPr/>
        </p:nvSpPr>
        <p:spPr bwMode="auto">
          <a:xfrm>
            <a:off x="4978400" y="5626100"/>
            <a:ext cx="419100" cy="461963"/>
          </a:xfrm>
          <a:prstGeom prst="rect">
            <a:avLst/>
          </a:prstGeom>
          <a:noFill/>
          <a:ln w="9525">
            <a:noFill/>
            <a:miter lim="800000"/>
            <a:headEnd/>
            <a:tailEnd/>
          </a:ln>
        </p:spPr>
        <p:txBody>
          <a:bodyPr>
            <a:spAutoFit/>
          </a:bodyPr>
          <a:lstStyle/>
          <a:p>
            <a:r>
              <a:rPr lang="en-US" i="1">
                <a:latin typeface="Times New Roman" pitchFamily="18" charset="0"/>
              </a:rPr>
              <a:t>t</a:t>
            </a:r>
            <a:r>
              <a:rPr lang="en-US" baseline="-25000">
                <a:latin typeface="Times New Roman" pitchFamily="18" charset="0"/>
              </a:rPr>
              <a:t>0</a:t>
            </a:r>
            <a:endParaRPr lang="en-SG" baseline="-25000">
              <a:latin typeface="Times New Roman" pitchFamily="18" charset="0"/>
            </a:endParaRPr>
          </a:p>
        </p:txBody>
      </p:sp>
      <p:sp>
        <p:nvSpPr>
          <p:cNvPr id="11273" name="Oval 15"/>
          <p:cNvSpPr>
            <a:spLocks noChangeArrowheads="1"/>
          </p:cNvSpPr>
          <p:nvPr/>
        </p:nvSpPr>
        <p:spPr bwMode="auto">
          <a:xfrm>
            <a:off x="6388100" y="5016500"/>
            <a:ext cx="144463" cy="144463"/>
          </a:xfrm>
          <a:prstGeom prst="ellipse">
            <a:avLst/>
          </a:prstGeom>
          <a:solidFill>
            <a:srgbClr val="0070C0"/>
          </a:solidFill>
          <a:ln w="9525" algn="ctr">
            <a:solidFill>
              <a:schemeClr val="tx1"/>
            </a:solidFill>
            <a:round/>
            <a:headEnd/>
            <a:tailEnd/>
          </a:ln>
        </p:spPr>
        <p:txBody>
          <a:bodyPr/>
          <a:lstStyle/>
          <a:p>
            <a:pPr eaLnBrk="0" hangingPunct="0"/>
            <a:endParaRPr lang="en-SG" sz="3200">
              <a:latin typeface="Times" pitchFamily="18" charset="0"/>
            </a:endParaRPr>
          </a:p>
        </p:txBody>
      </p:sp>
      <p:sp>
        <p:nvSpPr>
          <p:cNvPr id="11274" name="Oval 17"/>
          <p:cNvSpPr>
            <a:spLocks noChangeArrowheads="1"/>
          </p:cNvSpPr>
          <p:nvPr/>
        </p:nvSpPr>
        <p:spPr bwMode="auto">
          <a:xfrm>
            <a:off x="7505700" y="5245100"/>
            <a:ext cx="144463" cy="144463"/>
          </a:xfrm>
          <a:prstGeom prst="ellipse">
            <a:avLst/>
          </a:prstGeom>
          <a:solidFill>
            <a:srgbClr val="0070C0"/>
          </a:solidFill>
          <a:ln w="9525" algn="ctr">
            <a:solidFill>
              <a:schemeClr val="tx1"/>
            </a:solidFill>
            <a:round/>
            <a:headEnd/>
            <a:tailEnd/>
          </a:ln>
        </p:spPr>
        <p:txBody>
          <a:bodyPr/>
          <a:lstStyle/>
          <a:p>
            <a:pPr eaLnBrk="0" hangingPunct="0"/>
            <a:endParaRPr lang="en-SG" sz="3200">
              <a:latin typeface="Times" pitchFamily="18" charset="0"/>
            </a:endParaRPr>
          </a:p>
        </p:txBody>
      </p:sp>
      <p:sp>
        <p:nvSpPr>
          <p:cNvPr id="11275" name="TextBox 25"/>
          <p:cNvSpPr txBox="1">
            <a:spLocks noChangeArrowheads="1"/>
          </p:cNvSpPr>
          <p:nvPr/>
        </p:nvSpPr>
        <p:spPr bwMode="auto">
          <a:xfrm>
            <a:off x="6248400" y="4533900"/>
            <a:ext cx="584200" cy="461963"/>
          </a:xfrm>
          <a:prstGeom prst="rect">
            <a:avLst/>
          </a:prstGeom>
          <a:noFill/>
          <a:ln w="9525">
            <a:noFill/>
            <a:miter lim="800000"/>
            <a:headEnd/>
            <a:tailEnd/>
          </a:ln>
        </p:spPr>
        <p:txBody>
          <a:bodyPr>
            <a:spAutoFit/>
          </a:bodyPr>
          <a:lstStyle/>
          <a:p>
            <a:r>
              <a:rPr lang="el-GR">
                <a:latin typeface="Times New Roman" pitchFamily="18" charset="0"/>
                <a:cs typeface="Times New Roman" pitchFamily="18" charset="0"/>
              </a:rPr>
              <a:t>τ</a:t>
            </a:r>
            <a:r>
              <a:rPr lang="en-US">
                <a:latin typeface="Times New Roman" pitchFamily="18" charset="0"/>
                <a:cs typeface="Times New Roman" pitchFamily="18" charset="0"/>
              </a:rPr>
              <a:t>’</a:t>
            </a:r>
            <a:endParaRPr lang="en-SG"/>
          </a:p>
        </p:txBody>
      </p:sp>
      <p:sp>
        <p:nvSpPr>
          <p:cNvPr id="11276" name="TextBox 26"/>
          <p:cNvSpPr txBox="1">
            <a:spLocks noChangeArrowheads="1"/>
          </p:cNvSpPr>
          <p:nvPr/>
        </p:nvSpPr>
        <p:spPr bwMode="auto">
          <a:xfrm>
            <a:off x="7442200" y="5346700"/>
            <a:ext cx="584200" cy="461963"/>
          </a:xfrm>
          <a:prstGeom prst="rect">
            <a:avLst/>
          </a:prstGeom>
          <a:noFill/>
          <a:ln w="9525">
            <a:noFill/>
            <a:miter lim="800000"/>
            <a:headEnd/>
            <a:tailEnd/>
          </a:ln>
        </p:spPr>
        <p:txBody>
          <a:bodyPr>
            <a:spAutoFit/>
          </a:bodyPr>
          <a:lstStyle/>
          <a:p>
            <a:r>
              <a:rPr lang="el-GR">
                <a:latin typeface="Times New Roman" pitchFamily="18" charset="0"/>
                <a:cs typeface="Times New Roman" pitchFamily="18" charset="0"/>
              </a:rPr>
              <a:t>τ</a:t>
            </a:r>
            <a:endParaRPr lang="en-SG"/>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52800"/>
            <a:ext cx="8229600" cy="1143000"/>
          </a:xfrm>
        </p:spPr>
        <p:txBody>
          <a:bodyPr/>
          <a:lstStyle/>
          <a:p>
            <a:r>
              <a:rPr lang="en-US" dirty="0">
                <a:solidFill>
                  <a:schemeClr val="tx2"/>
                </a:solidFill>
              </a:rPr>
              <a:t>end of lecture two</a:t>
            </a:r>
          </a:p>
        </p:txBody>
      </p:sp>
      <p:sp>
        <p:nvSpPr>
          <p:cNvPr id="3" name="Slide Number Placeholder 2"/>
          <p:cNvSpPr>
            <a:spLocks noGrp="1"/>
          </p:cNvSpPr>
          <p:nvPr>
            <p:ph type="sldNum" sz="quarter" idx="12"/>
          </p:nvPr>
        </p:nvSpPr>
        <p:spPr/>
        <p:txBody>
          <a:bodyPr/>
          <a:lstStyle/>
          <a:p>
            <a:fld id="{7E871153-6649-4551-B5D2-CF9E4672F172}" type="slidenum">
              <a:rPr lang="en-US" smtClean="0"/>
              <a:pPr/>
              <a:t>35</a:t>
            </a:fld>
            <a:endParaRPr lang="en-US"/>
          </a:p>
        </p:txBody>
      </p:sp>
    </p:spTree>
    <p:extLst>
      <p:ext uri="{BB962C8B-B14F-4D97-AF65-F5344CB8AC3E}">
        <p14:creationId xmlns:p14="http://schemas.microsoft.com/office/powerpoint/2010/main" val="35313793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Lecture three</a:t>
            </a:r>
          </a:p>
        </p:txBody>
      </p:sp>
      <p:sp>
        <p:nvSpPr>
          <p:cNvPr id="6" name="Subtitle 5"/>
          <p:cNvSpPr>
            <a:spLocks noGrp="1"/>
          </p:cNvSpPr>
          <p:nvPr>
            <p:ph type="subTitle" idx="1"/>
          </p:nvPr>
        </p:nvSpPr>
        <p:spPr/>
        <p:txBody>
          <a:bodyPr/>
          <a:lstStyle/>
          <a:p>
            <a:r>
              <a:rPr lang="en-US" dirty="0"/>
              <a:t>Calculus on contour, equation of motion method, current, </a:t>
            </a:r>
            <a:r>
              <a:rPr lang="en-US" dirty="0" err="1"/>
              <a:t>etc</a:t>
            </a:r>
            <a:endParaRPr lang="en-US" dirty="0"/>
          </a:p>
        </p:txBody>
      </p:sp>
      <p:sp>
        <p:nvSpPr>
          <p:cNvPr id="4" name="Slide Number Placeholder 3"/>
          <p:cNvSpPr>
            <a:spLocks noGrp="1"/>
          </p:cNvSpPr>
          <p:nvPr>
            <p:ph type="sldNum" sz="quarter" idx="12"/>
          </p:nvPr>
        </p:nvSpPr>
        <p:spPr/>
        <p:txBody>
          <a:bodyPr/>
          <a:lstStyle/>
          <a:p>
            <a:fld id="{7E871153-6649-4551-B5D2-CF9E4672F172}" type="slidenum">
              <a:rPr lang="en-US" smtClean="0"/>
              <a:pPr/>
              <a:t>36</a:t>
            </a:fld>
            <a:endParaRPr lang="en-US" dirty="0"/>
          </a:p>
        </p:txBody>
      </p:sp>
    </p:spTree>
    <p:extLst>
      <p:ext uri="{BB962C8B-B14F-4D97-AF65-F5344CB8AC3E}">
        <p14:creationId xmlns:p14="http://schemas.microsoft.com/office/powerpoint/2010/main" val="4670641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Equation of Motion Method</a:t>
            </a:r>
          </a:p>
        </p:txBody>
      </p:sp>
      <p:sp>
        <p:nvSpPr>
          <p:cNvPr id="3" name="Content Placeholder 2"/>
          <p:cNvSpPr>
            <a:spLocks noGrp="1"/>
          </p:cNvSpPr>
          <p:nvPr>
            <p:ph idx="1"/>
          </p:nvPr>
        </p:nvSpPr>
        <p:spPr/>
        <p:txBody>
          <a:bodyPr>
            <a:normAutofit fontScale="92500" lnSpcReduction="10000"/>
          </a:bodyPr>
          <a:lstStyle/>
          <a:p>
            <a:r>
              <a:rPr lang="en-US" dirty="0"/>
              <a:t>The advantage of equation of motion method is that we don’t need to know or pay attention to the distribution (density operator) </a:t>
            </a:r>
            <a:r>
              <a:rPr lang="el-GR" i="1" dirty="0"/>
              <a:t>ρ</a:t>
            </a:r>
            <a:r>
              <a:rPr lang="en-US" dirty="0"/>
              <a:t>.   The equations can be derived quickly.</a:t>
            </a:r>
          </a:p>
          <a:p>
            <a:r>
              <a:rPr lang="en-US" dirty="0"/>
              <a:t>The disadvantage is that we have a hard time justified the initial/boundary condition in solving the equations.</a:t>
            </a:r>
          </a:p>
          <a:p>
            <a:endParaRPr lang="en-US" dirty="0"/>
          </a:p>
          <a:p>
            <a:r>
              <a:rPr lang="en-US" i="1" dirty="0"/>
              <a:t>Diagrammatic expansion (initial product states satisfy Wick’s theorem)</a:t>
            </a:r>
          </a:p>
        </p:txBody>
      </p:sp>
      <p:sp>
        <p:nvSpPr>
          <p:cNvPr id="4" name="Slide Number Placeholder 3"/>
          <p:cNvSpPr>
            <a:spLocks noGrp="1"/>
          </p:cNvSpPr>
          <p:nvPr>
            <p:ph type="sldNum" sz="quarter" idx="12"/>
          </p:nvPr>
        </p:nvSpPr>
        <p:spPr/>
        <p:txBody>
          <a:bodyPr/>
          <a:lstStyle/>
          <a:p>
            <a:fld id="{7E871153-6649-4551-B5D2-CF9E4672F172}" type="slidenum">
              <a:rPr lang="en-US" smtClean="0"/>
              <a:pPr/>
              <a:t>37</a:t>
            </a:fld>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Heisenberg Equation on Contour</a:t>
            </a:r>
          </a:p>
        </p:txBody>
      </p:sp>
      <p:sp>
        <p:nvSpPr>
          <p:cNvPr id="4" name="Slide Number Placeholder 3"/>
          <p:cNvSpPr>
            <a:spLocks noGrp="1"/>
          </p:cNvSpPr>
          <p:nvPr>
            <p:ph type="sldNum" sz="quarter" idx="12"/>
          </p:nvPr>
        </p:nvSpPr>
        <p:spPr/>
        <p:txBody>
          <a:bodyPr/>
          <a:lstStyle/>
          <a:p>
            <a:fld id="{7E871153-6649-4551-B5D2-CF9E4672F172}" type="slidenum">
              <a:rPr lang="en-US" smtClean="0"/>
              <a:pPr/>
              <a:t>38</a:t>
            </a:fld>
            <a:endParaRPr lang="en-US" dirty="0"/>
          </a:p>
        </p:txBody>
      </p:sp>
      <p:graphicFrame>
        <p:nvGraphicFramePr>
          <p:cNvPr id="166914" name="Object 2"/>
          <p:cNvGraphicFramePr>
            <a:graphicFrameLocks noChangeAspect="1"/>
          </p:cNvGraphicFramePr>
          <p:nvPr/>
        </p:nvGraphicFramePr>
        <p:xfrm>
          <a:off x="1365250" y="1708150"/>
          <a:ext cx="6413500" cy="3441700"/>
        </p:xfrm>
        <a:graphic>
          <a:graphicData uri="http://schemas.openxmlformats.org/presentationml/2006/ole">
            <mc:AlternateContent xmlns:mc="http://schemas.openxmlformats.org/markup-compatibility/2006">
              <mc:Choice xmlns:v="urn:schemas-microsoft-com:vml" Requires="v">
                <p:oleObj spid="_x0000_s167008" name="Equation" r:id="rId4" imgW="6413500" imgH="3441700" progId="Equation.DSMT4">
                  <p:embed/>
                </p:oleObj>
              </mc:Choice>
              <mc:Fallback>
                <p:oleObj name="Equation" r:id="rId4" imgW="6413500" imgH="3441700" progId="Equation.DSMT4">
                  <p:embed/>
                  <p:pic>
                    <p:nvPicPr>
                      <p:cNvPr id="0" name="Picture 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65250" y="1708150"/>
                        <a:ext cx="6413500" cy="3441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2"/>
          <p:cNvSpPr>
            <a:spLocks noGrp="1" noChangeArrowheads="1"/>
          </p:cNvSpPr>
          <p:nvPr>
            <p:ph type="title"/>
          </p:nvPr>
        </p:nvSpPr>
        <p:spPr/>
        <p:txBody>
          <a:bodyPr>
            <a:normAutofit fontScale="90000"/>
          </a:bodyPr>
          <a:lstStyle/>
          <a:p>
            <a:r>
              <a:rPr lang="en-US"/>
              <a:t>Express contour order using theta function</a:t>
            </a:r>
          </a:p>
        </p:txBody>
      </p:sp>
      <p:sp>
        <p:nvSpPr>
          <p:cNvPr id="14340" name="Slide Number Placeholder 4"/>
          <p:cNvSpPr>
            <a:spLocks noGrp="1"/>
          </p:cNvSpPr>
          <p:nvPr>
            <p:ph type="sldNum" sz="quarter" idx="12"/>
          </p:nvPr>
        </p:nvSpPr>
        <p:spPr>
          <a:noFill/>
        </p:spPr>
        <p:txBody>
          <a:bodyPr/>
          <a:lstStyle/>
          <a:p>
            <a:fld id="{5630AEF8-404F-4F69-8E8F-328DA6F7254B}" type="slidenum">
              <a:rPr lang="en-US" smtClean="0">
                <a:latin typeface="Arial" charset="0"/>
                <a:cs typeface="Arial" charset="0"/>
              </a:rPr>
              <a:pPr/>
              <a:t>39</a:t>
            </a:fld>
            <a:endParaRPr lang="en-US" dirty="0">
              <a:latin typeface="Arial" charset="0"/>
              <a:cs typeface="Arial" charset="0"/>
            </a:endParaRPr>
          </a:p>
        </p:txBody>
      </p:sp>
      <p:graphicFrame>
        <p:nvGraphicFramePr>
          <p:cNvPr id="14338" name="Object 8"/>
          <p:cNvGraphicFramePr>
            <a:graphicFrameLocks noChangeAspect="1"/>
          </p:cNvGraphicFramePr>
          <p:nvPr/>
        </p:nvGraphicFramePr>
        <p:xfrm>
          <a:off x="587375" y="1766888"/>
          <a:ext cx="7843838" cy="1662112"/>
        </p:xfrm>
        <a:graphic>
          <a:graphicData uri="http://schemas.openxmlformats.org/presentationml/2006/ole">
            <mc:AlternateContent xmlns:mc="http://schemas.openxmlformats.org/markup-compatibility/2006">
              <mc:Choice xmlns:v="urn:schemas-microsoft-com:vml" Requires="v">
                <p:oleObj spid="_x0000_s50366" name="Equation" r:id="rId4" imgW="4051080" imgH="863280" progId="Equation.DSMT4">
                  <p:embed/>
                </p:oleObj>
              </mc:Choice>
              <mc:Fallback>
                <p:oleObj name="Equation" r:id="rId4" imgW="4051080" imgH="863280" progId="Equation.DSMT4">
                  <p:embed/>
                  <p:pic>
                    <p:nvPicPr>
                      <p:cNvPr id="0" name="Picture 3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7375" y="1766888"/>
                        <a:ext cx="7843838" cy="16621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Box 4"/>
          <p:cNvSpPr txBox="1"/>
          <p:nvPr/>
        </p:nvSpPr>
        <p:spPr>
          <a:xfrm>
            <a:off x="711200" y="3733800"/>
            <a:ext cx="7670800" cy="646331"/>
          </a:xfrm>
          <a:prstGeom prst="rect">
            <a:avLst/>
          </a:prstGeom>
          <a:noFill/>
        </p:spPr>
        <p:txBody>
          <a:bodyPr>
            <a:spAutoFit/>
          </a:bodyPr>
          <a:lstStyle/>
          <a:p>
            <a:r>
              <a:rPr lang="en-US" dirty="0">
                <a:solidFill>
                  <a:srgbClr val="002060"/>
                </a:solidFill>
                <a:latin typeface="Times New Roman" pitchFamily="18" charset="0"/>
                <a:cs typeface="Times New Roman" pitchFamily="18" charset="0"/>
              </a:rPr>
              <a:t>Operator </a:t>
            </a:r>
            <a:r>
              <a:rPr lang="en-US" i="1" dirty="0">
                <a:latin typeface="Times New Roman" pitchFamily="18" charset="0"/>
                <a:cs typeface="Times New Roman" pitchFamily="18" charset="0"/>
              </a:rPr>
              <a:t>A</a:t>
            </a:r>
            <a:r>
              <a:rPr lang="en-US" dirty="0">
                <a:latin typeface="Times New Roman" pitchFamily="18" charset="0"/>
                <a:cs typeface="Times New Roman" pitchFamily="18" charset="0"/>
              </a:rPr>
              <a:t>(</a:t>
            </a:r>
            <a:r>
              <a:rPr lang="el-GR" i="1" dirty="0">
                <a:latin typeface="Times New Roman" pitchFamily="18" charset="0"/>
                <a:cs typeface="Times New Roman" pitchFamily="18" charset="0"/>
              </a:rPr>
              <a:t>τ</a:t>
            </a:r>
            <a:r>
              <a:rPr lang="en-US" dirty="0">
                <a:latin typeface="Times New Roman" pitchFamily="18" charset="0"/>
                <a:cs typeface="Times New Roman" pitchFamily="18" charset="0"/>
              </a:rPr>
              <a:t>)</a:t>
            </a:r>
            <a:r>
              <a:rPr lang="en-US" dirty="0">
                <a:solidFill>
                  <a:srgbClr val="002060"/>
                </a:solidFill>
                <a:latin typeface="Times New Roman" pitchFamily="18" charset="0"/>
                <a:cs typeface="Times New Roman" pitchFamily="18" charset="0"/>
              </a:rPr>
              <a:t> is the same as </a:t>
            </a:r>
            <a:r>
              <a:rPr lang="en-US" i="1" dirty="0">
                <a:latin typeface="Times New Roman" pitchFamily="18" charset="0"/>
                <a:cs typeface="Times New Roman" pitchFamily="18" charset="0"/>
              </a:rPr>
              <a:t>A</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t</a:t>
            </a:r>
            <a:r>
              <a:rPr lang="en-US" dirty="0">
                <a:latin typeface="Times New Roman" pitchFamily="18" charset="0"/>
                <a:cs typeface="Times New Roman" pitchFamily="18" charset="0"/>
              </a:rPr>
              <a:t>)</a:t>
            </a:r>
            <a:r>
              <a:rPr lang="en-US" dirty="0">
                <a:solidFill>
                  <a:srgbClr val="002060"/>
                </a:solidFill>
                <a:latin typeface="Times New Roman" pitchFamily="18" charset="0"/>
                <a:cs typeface="Times New Roman" pitchFamily="18" charset="0"/>
              </a:rPr>
              <a:t> as far as commutation relation or effect on </a:t>
            </a:r>
            <a:r>
              <a:rPr lang="en-US" dirty="0" err="1">
                <a:solidFill>
                  <a:srgbClr val="002060"/>
                </a:solidFill>
                <a:latin typeface="Times New Roman" pitchFamily="18" charset="0"/>
                <a:cs typeface="Times New Roman" pitchFamily="18" charset="0"/>
              </a:rPr>
              <a:t>wavefunction</a:t>
            </a:r>
            <a:r>
              <a:rPr lang="en-US" dirty="0">
                <a:solidFill>
                  <a:srgbClr val="002060"/>
                </a:solidFill>
                <a:latin typeface="Times New Roman" pitchFamily="18" charset="0"/>
                <a:cs typeface="Times New Roman" pitchFamily="18" charset="0"/>
              </a:rPr>
              <a:t> is concerned</a:t>
            </a:r>
            <a:endParaRPr lang="en-SG" dirty="0">
              <a:solidFill>
                <a:srgbClr val="002060"/>
              </a:solidFill>
              <a:latin typeface="Times New Roman" pitchFamily="18" charset="0"/>
              <a:cs typeface="Times New Roman" pitchFamily="18" charset="0"/>
            </a:endParaRPr>
          </a:p>
        </p:txBody>
      </p:sp>
      <p:graphicFrame>
        <p:nvGraphicFramePr>
          <p:cNvPr id="14339" name="Object 5"/>
          <p:cNvGraphicFramePr>
            <a:graphicFrameLocks/>
          </p:cNvGraphicFramePr>
          <p:nvPr/>
        </p:nvGraphicFramePr>
        <p:xfrm>
          <a:off x="2905125" y="4724400"/>
          <a:ext cx="2733675" cy="546100"/>
        </p:xfrm>
        <a:graphic>
          <a:graphicData uri="http://schemas.openxmlformats.org/presentationml/2006/ole">
            <mc:AlternateContent xmlns:mc="http://schemas.openxmlformats.org/markup-compatibility/2006">
              <mc:Choice xmlns:v="urn:schemas-microsoft-com:vml" Requires="v">
                <p:oleObj spid="_x0000_s50367" name="Equation" r:id="rId6" imgW="1143000" imgH="228600" progId="Equation.DSMT4">
                  <p:embed/>
                </p:oleObj>
              </mc:Choice>
              <mc:Fallback>
                <p:oleObj name="Equation" r:id="rId6" imgW="1143000" imgH="228600" progId="Equation.DSMT4">
                  <p:embed/>
                  <p:pic>
                    <p:nvPicPr>
                      <p:cNvPr id="0" name="Picture 37"/>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05125" y="4724400"/>
                        <a:ext cx="2733675" cy="546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Lecture Zero</a:t>
            </a:r>
          </a:p>
        </p:txBody>
      </p:sp>
      <p:sp>
        <p:nvSpPr>
          <p:cNvPr id="6" name="Subtitle 5"/>
          <p:cNvSpPr>
            <a:spLocks noGrp="1"/>
          </p:cNvSpPr>
          <p:nvPr>
            <p:ph type="subTitle" idx="1"/>
          </p:nvPr>
        </p:nvSpPr>
        <p:spPr/>
        <p:txBody>
          <a:bodyPr/>
          <a:lstStyle/>
          <a:p>
            <a:r>
              <a:rPr lang="en-US" dirty="0"/>
              <a:t>Green’s function for free electrons</a:t>
            </a:r>
          </a:p>
        </p:txBody>
      </p:sp>
      <p:sp>
        <p:nvSpPr>
          <p:cNvPr id="4" name="Slide Number Placeholder 3"/>
          <p:cNvSpPr>
            <a:spLocks noGrp="1"/>
          </p:cNvSpPr>
          <p:nvPr>
            <p:ph type="sldNum" sz="quarter" idx="12"/>
          </p:nvPr>
        </p:nvSpPr>
        <p:spPr/>
        <p:txBody>
          <a:bodyPr/>
          <a:lstStyle/>
          <a:p>
            <a:fld id="{7E871153-6649-4551-B5D2-CF9E4672F172}" type="slidenum">
              <a:rPr lang="en-US" smtClean="0"/>
              <a:pPr/>
              <a:t>4</a:t>
            </a:fld>
            <a:endParaRPr lang="en-US" dirty="0"/>
          </a:p>
        </p:txBody>
      </p:sp>
    </p:spTree>
    <p:extLst>
      <p:ext uri="{BB962C8B-B14F-4D97-AF65-F5344CB8AC3E}">
        <p14:creationId xmlns:p14="http://schemas.microsoft.com/office/powerpoint/2010/main" val="3158531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normAutofit fontScale="90000"/>
          </a:bodyPr>
          <a:lstStyle/>
          <a:p>
            <a:r>
              <a:rPr lang="en-US"/>
              <a:t>Equation of motion for contour ordered Green’s function</a:t>
            </a:r>
          </a:p>
        </p:txBody>
      </p:sp>
      <p:sp>
        <p:nvSpPr>
          <p:cNvPr id="15363" name="Slide Number Placeholder 4"/>
          <p:cNvSpPr>
            <a:spLocks noGrp="1"/>
          </p:cNvSpPr>
          <p:nvPr>
            <p:ph type="sldNum" sz="quarter" idx="12"/>
          </p:nvPr>
        </p:nvSpPr>
        <p:spPr>
          <a:noFill/>
        </p:spPr>
        <p:txBody>
          <a:bodyPr/>
          <a:lstStyle/>
          <a:p>
            <a:fld id="{8C4E8476-74C6-4530-8603-FD9518E963D9}" type="slidenum">
              <a:rPr lang="en-US" smtClean="0">
                <a:latin typeface="Arial" charset="0"/>
                <a:cs typeface="Arial" charset="0"/>
              </a:rPr>
              <a:pPr/>
              <a:t>40</a:t>
            </a:fld>
            <a:endParaRPr lang="en-US">
              <a:latin typeface="Arial" charset="0"/>
              <a:cs typeface="Arial" charset="0"/>
            </a:endParaRPr>
          </a:p>
        </p:txBody>
      </p:sp>
      <p:graphicFrame>
        <p:nvGraphicFramePr>
          <p:cNvPr id="15362" name="Object 8"/>
          <p:cNvGraphicFramePr>
            <a:graphicFrameLocks noChangeAspect="1"/>
          </p:cNvGraphicFramePr>
          <p:nvPr/>
        </p:nvGraphicFramePr>
        <p:xfrm>
          <a:off x="1365250" y="1560513"/>
          <a:ext cx="6527800" cy="5008562"/>
        </p:xfrm>
        <a:graphic>
          <a:graphicData uri="http://schemas.openxmlformats.org/presentationml/2006/ole">
            <mc:AlternateContent xmlns:mc="http://schemas.openxmlformats.org/markup-compatibility/2006">
              <mc:Choice xmlns:v="urn:schemas-microsoft-com:vml" Requires="v">
                <p:oleObj spid="_x0000_s51296" name="Equation" r:id="rId4" imgW="4660560" imgH="3581280" progId="Equation.DSMT4">
                  <p:embed/>
                </p:oleObj>
              </mc:Choice>
              <mc:Fallback>
                <p:oleObj name="Equation" r:id="rId4" imgW="4660560" imgH="3581280" progId="Equation.DSMT4">
                  <p:embed/>
                  <p:pic>
                    <p:nvPicPr>
                      <p:cNvPr id="0" name="Picture 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65250" y="1560513"/>
                        <a:ext cx="6527800" cy="50085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p:txBody>
          <a:bodyPr>
            <a:normAutofit/>
          </a:bodyPr>
          <a:lstStyle/>
          <a:p>
            <a:r>
              <a:rPr lang="en-US"/>
              <a:t>Equations for Green’s functions</a:t>
            </a:r>
          </a:p>
        </p:txBody>
      </p:sp>
      <p:sp>
        <p:nvSpPr>
          <p:cNvPr id="16387" name="Slide Number Placeholder 4"/>
          <p:cNvSpPr>
            <a:spLocks noGrp="1"/>
          </p:cNvSpPr>
          <p:nvPr>
            <p:ph type="sldNum" sz="quarter" idx="12"/>
          </p:nvPr>
        </p:nvSpPr>
        <p:spPr>
          <a:noFill/>
        </p:spPr>
        <p:txBody>
          <a:bodyPr/>
          <a:lstStyle/>
          <a:p>
            <a:fld id="{F60C87EA-4CBD-4499-8B2A-11A053E4E693}" type="slidenum">
              <a:rPr lang="en-US" smtClean="0">
                <a:latin typeface="Arial" charset="0"/>
                <a:cs typeface="Arial" charset="0"/>
              </a:rPr>
              <a:pPr/>
              <a:t>41</a:t>
            </a:fld>
            <a:endParaRPr lang="en-US">
              <a:latin typeface="Arial" charset="0"/>
              <a:cs typeface="Arial" charset="0"/>
            </a:endParaRPr>
          </a:p>
        </p:txBody>
      </p:sp>
      <p:graphicFrame>
        <p:nvGraphicFramePr>
          <p:cNvPr id="16386" name="Object 8"/>
          <p:cNvGraphicFramePr>
            <a:graphicFrameLocks noChangeAspect="1"/>
          </p:cNvGraphicFramePr>
          <p:nvPr/>
        </p:nvGraphicFramePr>
        <p:xfrm>
          <a:off x="1066800" y="1482595"/>
          <a:ext cx="7010400" cy="5070605"/>
        </p:xfrm>
        <a:graphic>
          <a:graphicData uri="http://schemas.openxmlformats.org/presentationml/2006/ole">
            <mc:AlternateContent xmlns:mc="http://schemas.openxmlformats.org/markup-compatibility/2006">
              <mc:Choice xmlns:v="urn:schemas-microsoft-com:vml" Requires="v">
                <p:oleObj spid="_x0000_s52320" name="Equation" r:id="rId4" imgW="8864600" imgH="6413500" progId="Equation.DSMT4">
                  <p:embed/>
                </p:oleObj>
              </mc:Choice>
              <mc:Fallback>
                <p:oleObj name="Equation" r:id="rId4" imgW="8864600" imgH="6413500" progId="Equation.DSMT4">
                  <p:embed/>
                  <p:pic>
                    <p:nvPicPr>
                      <p:cNvPr id="0" name="Picture 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1482595"/>
                        <a:ext cx="7010400" cy="507060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p:txBody>
          <a:bodyPr/>
          <a:lstStyle/>
          <a:p>
            <a:r>
              <a:rPr lang="en-US"/>
              <a:t>Solution for Green’s functions</a:t>
            </a:r>
          </a:p>
        </p:txBody>
      </p:sp>
      <p:sp>
        <p:nvSpPr>
          <p:cNvPr id="17411" name="Slide Number Placeholder 4"/>
          <p:cNvSpPr>
            <a:spLocks noGrp="1"/>
          </p:cNvSpPr>
          <p:nvPr>
            <p:ph type="sldNum" sz="quarter" idx="12"/>
          </p:nvPr>
        </p:nvSpPr>
        <p:spPr>
          <a:noFill/>
        </p:spPr>
        <p:txBody>
          <a:bodyPr/>
          <a:lstStyle/>
          <a:p>
            <a:fld id="{A372CE81-CF69-48B9-BEF4-D60296EE3EF0}" type="slidenum">
              <a:rPr lang="en-US" smtClean="0">
                <a:latin typeface="Arial" charset="0"/>
                <a:cs typeface="Arial" charset="0"/>
              </a:rPr>
              <a:pPr/>
              <a:t>42</a:t>
            </a:fld>
            <a:endParaRPr lang="en-US">
              <a:latin typeface="Arial" charset="0"/>
              <a:cs typeface="Arial" charset="0"/>
            </a:endParaRPr>
          </a:p>
        </p:txBody>
      </p:sp>
      <p:graphicFrame>
        <p:nvGraphicFramePr>
          <p:cNvPr id="17410" name="Object 8"/>
          <p:cNvGraphicFramePr>
            <a:graphicFrameLocks noChangeAspect="1"/>
          </p:cNvGraphicFramePr>
          <p:nvPr>
            <p:extLst>
              <p:ext uri="{D42A27DB-BD31-4B8C-83A1-F6EECF244321}">
                <p14:modId xmlns:p14="http://schemas.microsoft.com/office/powerpoint/2010/main" val="1767453102"/>
              </p:ext>
            </p:extLst>
          </p:nvPr>
        </p:nvGraphicFramePr>
        <p:xfrm>
          <a:off x="633413" y="1354138"/>
          <a:ext cx="7869237" cy="4894262"/>
        </p:xfrm>
        <a:graphic>
          <a:graphicData uri="http://schemas.openxmlformats.org/presentationml/2006/ole">
            <mc:AlternateContent xmlns:mc="http://schemas.openxmlformats.org/markup-compatibility/2006">
              <mc:Choice xmlns:v="urn:schemas-microsoft-com:vml" Requires="v">
                <p:oleObj spid="_x0000_s53344" name="Equation" r:id="rId4" imgW="3225600" imgH="2006280" progId="Equation.DSMT4">
                  <p:embed/>
                </p:oleObj>
              </mc:Choice>
              <mc:Fallback>
                <p:oleObj name="Equation" r:id="rId4" imgW="3225600" imgH="2006280" progId="Equation.DSMT4">
                  <p:embed/>
                  <p:pic>
                    <p:nvPicPr>
                      <p:cNvPr id="0" name="Picture 19"/>
                      <p:cNvPicPr>
                        <a:picLocks noChangeAspect="1" noChangeArrowheads="1"/>
                      </p:cNvPicPr>
                      <p:nvPr/>
                    </p:nvPicPr>
                    <p:blipFill>
                      <a:blip r:embed="rId5"/>
                      <a:srcRect/>
                      <a:stretch>
                        <a:fillRect/>
                      </a:stretch>
                    </p:blipFill>
                    <p:spPr bwMode="auto">
                      <a:xfrm>
                        <a:off x="633413" y="1354138"/>
                        <a:ext cx="7869237" cy="48942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413" name="TextBox 4"/>
          <p:cNvSpPr txBox="1">
            <a:spLocks noChangeArrowheads="1"/>
          </p:cNvSpPr>
          <p:nvPr/>
        </p:nvSpPr>
        <p:spPr bwMode="auto">
          <a:xfrm>
            <a:off x="5765800" y="5602069"/>
            <a:ext cx="3073400" cy="646331"/>
          </a:xfrm>
          <a:prstGeom prst="rect">
            <a:avLst/>
          </a:prstGeom>
          <a:noFill/>
          <a:ln w="9525">
            <a:noFill/>
            <a:miter lim="800000"/>
            <a:headEnd/>
            <a:tailEnd/>
          </a:ln>
        </p:spPr>
        <p:txBody>
          <a:bodyPr>
            <a:spAutoFit/>
          </a:bodyPr>
          <a:lstStyle/>
          <a:p>
            <a:r>
              <a:rPr lang="en-US" sz="1800" i="1" dirty="0">
                <a:solidFill>
                  <a:srgbClr val="00B050"/>
                </a:solidFill>
                <a:latin typeface="Times New Roman" pitchFamily="18" charset="0"/>
                <a:cs typeface="Times New Roman" pitchFamily="18" charset="0"/>
              </a:rPr>
              <a:t>c</a:t>
            </a:r>
            <a:r>
              <a:rPr lang="en-US" sz="1800" dirty="0">
                <a:solidFill>
                  <a:srgbClr val="00B050"/>
                </a:solidFill>
                <a:latin typeface="Times New Roman" pitchFamily="18" charset="0"/>
                <a:cs typeface="Times New Roman" pitchFamily="18" charset="0"/>
              </a:rPr>
              <a:t> and </a:t>
            </a:r>
            <a:r>
              <a:rPr lang="en-US" sz="1800" i="1" dirty="0">
                <a:solidFill>
                  <a:srgbClr val="00B050"/>
                </a:solidFill>
                <a:latin typeface="Times New Roman" pitchFamily="18" charset="0"/>
                <a:cs typeface="Times New Roman" pitchFamily="18" charset="0"/>
              </a:rPr>
              <a:t>d</a:t>
            </a:r>
            <a:r>
              <a:rPr lang="en-US" sz="1800" dirty="0">
                <a:solidFill>
                  <a:srgbClr val="00B050"/>
                </a:solidFill>
                <a:latin typeface="Times New Roman" pitchFamily="18" charset="0"/>
                <a:cs typeface="Times New Roman" pitchFamily="18" charset="0"/>
              </a:rPr>
              <a:t> can be fixed by initial/boundary condition.</a:t>
            </a:r>
            <a:endParaRPr lang="en-SG" sz="1800" dirty="0">
              <a:solidFill>
                <a:srgbClr val="00B050"/>
              </a:solidFill>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47EFC-418A-4CFC-9EB0-7C597CBEFEBD}"/>
              </a:ext>
            </a:extLst>
          </p:cNvPr>
          <p:cNvSpPr>
            <a:spLocks noGrp="1"/>
          </p:cNvSpPr>
          <p:nvPr>
            <p:ph type="title"/>
          </p:nvPr>
        </p:nvSpPr>
        <p:spPr/>
        <p:txBody>
          <a:bodyPr/>
          <a:lstStyle/>
          <a:p>
            <a:r>
              <a:rPr lang="en-US" dirty="0"/>
              <a:t>Junction system</a:t>
            </a:r>
            <a:endParaRPr lang="en-SG" dirty="0"/>
          </a:p>
        </p:txBody>
      </p:sp>
      <p:sp>
        <p:nvSpPr>
          <p:cNvPr id="3" name="Slide Number Placeholder 2">
            <a:extLst>
              <a:ext uri="{FF2B5EF4-FFF2-40B4-BE49-F238E27FC236}">
                <a16:creationId xmlns:a16="http://schemas.microsoft.com/office/drawing/2014/main" id="{76A8AE39-EAC0-4318-AA15-8844A75828DA}"/>
              </a:ext>
            </a:extLst>
          </p:cNvPr>
          <p:cNvSpPr>
            <a:spLocks noGrp="1"/>
          </p:cNvSpPr>
          <p:nvPr>
            <p:ph type="sldNum" sz="quarter" idx="12"/>
          </p:nvPr>
        </p:nvSpPr>
        <p:spPr/>
        <p:txBody>
          <a:bodyPr/>
          <a:lstStyle/>
          <a:p>
            <a:fld id="{7E871153-6649-4551-B5D2-CF9E4672F172}" type="slidenum">
              <a:rPr lang="en-US" smtClean="0"/>
              <a:pPr/>
              <a:t>43</a:t>
            </a:fld>
            <a:endParaRPr lang="en-US"/>
          </a:p>
        </p:txBody>
      </p:sp>
      <p:sp>
        <p:nvSpPr>
          <p:cNvPr id="4" name="Oval 3">
            <a:extLst>
              <a:ext uri="{FF2B5EF4-FFF2-40B4-BE49-F238E27FC236}">
                <a16:creationId xmlns:a16="http://schemas.microsoft.com/office/drawing/2014/main" id="{E79D6747-A710-4CE6-A8B2-C321E0F89E0B}"/>
              </a:ext>
            </a:extLst>
          </p:cNvPr>
          <p:cNvSpPr/>
          <p:nvPr/>
        </p:nvSpPr>
        <p:spPr>
          <a:xfrm>
            <a:off x="2667000" y="3048000"/>
            <a:ext cx="30480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System</a:t>
            </a:r>
            <a:endParaRPr lang="en-SG" dirty="0"/>
          </a:p>
        </p:txBody>
      </p:sp>
      <p:sp>
        <p:nvSpPr>
          <p:cNvPr id="5" name="Rectangle 4">
            <a:extLst>
              <a:ext uri="{FF2B5EF4-FFF2-40B4-BE49-F238E27FC236}">
                <a16:creationId xmlns:a16="http://schemas.microsoft.com/office/drawing/2014/main" id="{A48EA353-6F91-4188-9C0F-903DD78754E7}"/>
              </a:ext>
            </a:extLst>
          </p:cNvPr>
          <p:cNvSpPr/>
          <p:nvPr/>
        </p:nvSpPr>
        <p:spPr>
          <a:xfrm>
            <a:off x="0" y="2819400"/>
            <a:ext cx="2667000" cy="21336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Hot Bath</a:t>
            </a:r>
            <a:endParaRPr lang="en-SG" dirty="0"/>
          </a:p>
        </p:txBody>
      </p:sp>
      <p:sp>
        <p:nvSpPr>
          <p:cNvPr id="6" name="Rectangle: Rounded Corners 5">
            <a:extLst>
              <a:ext uri="{FF2B5EF4-FFF2-40B4-BE49-F238E27FC236}">
                <a16:creationId xmlns:a16="http://schemas.microsoft.com/office/drawing/2014/main" id="{6EBE048D-3614-46DF-B5EE-E4011EEDB5F9}"/>
              </a:ext>
            </a:extLst>
          </p:cNvPr>
          <p:cNvSpPr/>
          <p:nvPr/>
        </p:nvSpPr>
        <p:spPr>
          <a:xfrm>
            <a:off x="5719482" y="2819400"/>
            <a:ext cx="3581400" cy="17526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Cool bath</a:t>
            </a:r>
            <a:endParaRPr lang="en-SG" dirty="0"/>
          </a:p>
        </p:txBody>
      </p:sp>
      <p:sp>
        <p:nvSpPr>
          <p:cNvPr id="7" name="Arrow: Curved Down 6">
            <a:extLst>
              <a:ext uri="{FF2B5EF4-FFF2-40B4-BE49-F238E27FC236}">
                <a16:creationId xmlns:a16="http://schemas.microsoft.com/office/drawing/2014/main" id="{5F4A910E-2FF1-411D-BD7A-03270354346C}"/>
              </a:ext>
            </a:extLst>
          </p:cNvPr>
          <p:cNvSpPr/>
          <p:nvPr/>
        </p:nvSpPr>
        <p:spPr>
          <a:xfrm>
            <a:off x="2438400" y="2209800"/>
            <a:ext cx="990600" cy="4572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solidFill>
                <a:schemeClr val="tx1"/>
              </a:solidFill>
            </a:endParaRP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B186F23F-F6A2-4705-859B-25326A18089C}"/>
                  </a:ext>
                </a:extLst>
              </p:cNvPr>
              <p:cNvSpPr txBox="1"/>
              <p:nvPr/>
            </p:nvSpPr>
            <p:spPr>
              <a:xfrm>
                <a:off x="2743200" y="1676400"/>
                <a:ext cx="463717"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cs typeface="Times New Roman" pitchFamily="18" charset="0"/>
                        </a:rPr>
                        <m:t>𝑉</m:t>
                      </m:r>
                    </m:oMath>
                  </m:oMathPara>
                </a14:m>
                <a:endParaRPr lang="en-SG" sz="2400" dirty="0">
                  <a:latin typeface="Times New Roman" pitchFamily="18" charset="0"/>
                  <a:cs typeface="Times New Roman" pitchFamily="18" charset="0"/>
                </a:endParaRPr>
              </a:p>
            </p:txBody>
          </p:sp>
        </mc:Choice>
        <mc:Fallback xmlns="">
          <p:sp>
            <p:nvSpPr>
              <p:cNvPr id="8" name="TextBox 7">
                <a:extLst>
                  <a:ext uri="{FF2B5EF4-FFF2-40B4-BE49-F238E27FC236}">
                    <a16:creationId xmlns:a16="http://schemas.microsoft.com/office/drawing/2014/main" id="{B186F23F-F6A2-4705-859B-25326A18089C}"/>
                  </a:ext>
                </a:extLst>
              </p:cNvPr>
              <p:cNvSpPr txBox="1">
                <a:spLocks noRot="1" noChangeAspect="1" noMove="1" noResize="1" noEditPoints="1" noAdjustHandles="1" noChangeArrowheads="1" noChangeShapeType="1" noTextEdit="1"/>
              </p:cNvSpPr>
              <p:nvPr/>
            </p:nvSpPr>
            <p:spPr>
              <a:xfrm>
                <a:off x="2743200" y="1676400"/>
                <a:ext cx="463717" cy="461665"/>
              </a:xfrm>
              <a:prstGeom prst="rect">
                <a:avLst/>
              </a:prstGeom>
              <a:blipFill>
                <a:blip r:embed="rId2"/>
                <a:stretch>
                  <a:fillRect/>
                </a:stretch>
              </a:blipFill>
            </p:spPr>
            <p:txBody>
              <a:bodyPr/>
              <a:lstStyle/>
              <a:p>
                <a:r>
                  <a:rPr lang="en-SG">
                    <a:noFill/>
                  </a:rPr>
                  <a:t> </a:t>
                </a:r>
              </a:p>
            </p:txBody>
          </p:sp>
        </mc:Fallback>
      </mc:AlternateContent>
      <p:sp>
        <p:nvSpPr>
          <p:cNvPr id="9" name="TextBox 8">
            <a:extLst>
              <a:ext uri="{FF2B5EF4-FFF2-40B4-BE49-F238E27FC236}">
                <a16:creationId xmlns:a16="http://schemas.microsoft.com/office/drawing/2014/main" id="{1B0887ED-1B27-4CE0-8B12-E2D39CE2DE94}"/>
              </a:ext>
            </a:extLst>
          </p:cNvPr>
          <p:cNvSpPr txBox="1"/>
          <p:nvPr/>
        </p:nvSpPr>
        <p:spPr>
          <a:xfrm>
            <a:off x="1524000" y="5703433"/>
            <a:ext cx="6381875" cy="830997"/>
          </a:xfrm>
          <a:prstGeom prst="rect">
            <a:avLst/>
          </a:prstGeom>
          <a:noFill/>
        </p:spPr>
        <p:txBody>
          <a:bodyPr wrap="none" rtlCol="0">
            <a:spAutoFit/>
          </a:bodyPr>
          <a:lstStyle/>
          <a:p>
            <a:r>
              <a:rPr lang="en-US" sz="2400" dirty="0">
                <a:latin typeface="Times New Roman" pitchFamily="18" charset="0"/>
                <a:cs typeface="Times New Roman" pitchFamily="18" charset="0"/>
              </a:rPr>
              <a:t>Key point: reducing from an infinite size problem </a:t>
            </a:r>
          </a:p>
          <a:p>
            <a:r>
              <a:rPr lang="en-US" sz="2400" dirty="0">
                <a:latin typeface="Times New Roman" pitchFamily="18" charset="0"/>
                <a:cs typeface="Times New Roman" pitchFamily="18" charset="0"/>
              </a:rPr>
              <a:t>to finite degrees of the center through self-energy.</a:t>
            </a:r>
            <a:endParaRPr lang="en-SG" sz="2400" dirty="0">
              <a:latin typeface="Times New Roman" pitchFamily="18" charset="0"/>
              <a:cs typeface="Times New Roman" pitchFamily="18" charset="0"/>
            </a:endParaRPr>
          </a:p>
        </p:txBody>
      </p:sp>
    </p:spTree>
    <p:extLst>
      <p:ext uri="{BB962C8B-B14F-4D97-AF65-F5344CB8AC3E}">
        <p14:creationId xmlns:p14="http://schemas.microsoft.com/office/powerpoint/2010/main" val="39953732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ChangeArrowheads="1"/>
          </p:cNvSpPr>
          <p:nvPr>
            <p:ph type="title"/>
          </p:nvPr>
        </p:nvSpPr>
        <p:spPr/>
        <p:txBody>
          <a:bodyPr>
            <a:normAutofit fontScale="90000"/>
          </a:bodyPr>
          <a:lstStyle/>
          <a:p>
            <a:r>
              <a:rPr lang="en-US" dirty="0"/>
              <a:t>Junction system, adiabatic switch-on</a:t>
            </a:r>
          </a:p>
        </p:txBody>
      </p:sp>
      <p:sp>
        <p:nvSpPr>
          <p:cNvPr id="46082" name="Slide Number Placeholder 4"/>
          <p:cNvSpPr>
            <a:spLocks noGrp="1"/>
          </p:cNvSpPr>
          <p:nvPr>
            <p:ph type="sldNum" sz="quarter" idx="12"/>
          </p:nvPr>
        </p:nvSpPr>
        <p:spPr>
          <a:noFill/>
        </p:spPr>
        <p:txBody>
          <a:bodyPr/>
          <a:lstStyle/>
          <a:p>
            <a:fld id="{1AF897A5-89D1-4390-9A23-5BC6378C6A36}" type="slidenum">
              <a:rPr lang="en-US" smtClean="0">
                <a:latin typeface="Arial" charset="0"/>
                <a:cs typeface="Arial" charset="0"/>
              </a:rPr>
              <a:pPr/>
              <a:t>44</a:t>
            </a:fld>
            <a:endParaRPr lang="en-US">
              <a:latin typeface="Arial" charset="0"/>
              <a:cs typeface="Arial" charset="0"/>
            </a:endParaRPr>
          </a:p>
        </p:txBody>
      </p:sp>
      <p:sp>
        <p:nvSpPr>
          <p:cNvPr id="46084" name="Rectangle 3"/>
          <p:cNvSpPr>
            <a:spLocks noGrp="1" noChangeArrowheads="1"/>
          </p:cNvSpPr>
          <p:nvPr>
            <p:ph type="body" idx="4294967295"/>
          </p:nvPr>
        </p:nvSpPr>
        <p:spPr>
          <a:xfrm>
            <a:off x="0" y="984250"/>
            <a:ext cx="7770813" cy="4946650"/>
          </a:xfrm>
          <a:noFill/>
        </p:spPr>
        <p:txBody>
          <a:bodyPr/>
          <a:lstStyle/>
          <a:p>
            <a:pPr>
              <a:buNone/>
            </a:pPr>
            <a:endParaRPr lang="en-GB" dirty="0"/>
          </a:p>
          <a:p>
            <a:pPr lvl="1">
              <a:buFontTx/>
              <a:buChar char="•"/>
            </a:pPr>
            <a:r>
              <a:rPr lang="en-GB" dirty="0"/>
              <a:t> </a:t>
            </a:r>
            <a:r>
              <a:rPr lang="en-GB" i="1" dirty="0"/>
              <a:t>g</a:t>
            </a:r>
            <a:r>
              <a:rPr lang="el-GR" i="1" baseline="-25000" dirty="0"/>
              <a:t>α</a:t>
            </a:r>
            <a:r>
              <a:rPr lang="en-GB" dirty="0"/>
              <a:t> for isolated systems where leads and centre are decoupled</a:t>
            </a:r>
          </a:p>
          <a:p>
            <a:pPr lvl="1">
              <a:buFontTx/>
              <a:buChar char="•"/>
            </a:pPr>
            <a:r>
              <a:rPr lang="en-GB" dirty="0"/>
              <a:t> </a:t>
            </a:r>
            <a:r>
              <a:rPr lang="en-GB" i="1" dirty="0"/>
              <a:t>G</a:t>
            </a:r>
            <a:r>
              <a:rPr lang="en-GB" dirty="0"/>
              <a:t> for coupled ballistic nonequilibrium system</a:t>
            </a:r>
          </a:p>
          <a:p>
            <a:pPr marL="457200" lvl="1" indent="0">
              <a:buNone/>
            </a:pPr>
            <a:endParaRPr lang="en-GB" dirty="0"/>
          </a:p>
          <a:p>
            <a:endParaRPr lang="en-GB" dirty="0"/>
          </a:p>
        </p:txBody>
      </p:sp>
      <p:sp>
        <p:nvSpPr>
          <p:cNvPr id="46085" name="Slide Number Placeholder 5"/>
          <p:cNvSpPr txBox="1">
            <a:spLocks/>
          </p:cNvSpPr>
          <p:nvPr/>
        </p:nvSpPr>
        <p:spPr bwMode="auto">
          <a:xfrm>
            <a:off x="7046913" y="7216775"/>
            <a:ext cx="1903412" cy="457200"/>
          </a:xfrm>
          <a:prstGeom prst="rect">
            <a:avLst/>
          </a:prstGeom>
          <a:noFill/>
          <a:ln w="9525">
            <a:noFill/>
            <a:miter lim="800000"/>
            <a:headEnd/>
            <a:tailEnd/>
          </a:ln>
        </p:spPr>
        <p:txBody>
          <a:bodyPr/>
          <a:lstStyle/>
          <a:p>
            <a:fld id="{438EA4FD-5716-4EE2-A04D-48ABC679A494}" type="slidenum">
              <a:rPr lang="en-US"/>
              <a:pPr/>
              <a:t>44</a:t>
            </a:fld>
            <a:endParaRPr lang="en-US"/>
          </a:p>
        </p:txBody>
      </p:sp>
      <p:sp>
        <p:nvSpPr>
          <p:cNvPr id="46086" name="Line 4"/>
          <p:cNvSpPr>
            <a:spLocks noChangeShapeType="1"/>
          </p:cNvSpPr>
          <p:nvPr/>
        </p:nvSpPr>
        <p:spPr bwMode="auto">
          <a:xfrm>
            <a:off x="406400" y="5235575"/>
            <a:ext cx="8077200" cy="0"/>
          </a:xfrm>
          <a:prstGeom prst="line">
            <a:avLst/>
          </a:prstGeom>
          <a:noFill/>
          <a:ln w="9525">
            <a:solidFill>
              <a:schemeClr val="tx1"/>
            </a:solidFill>
            <a:round/>
            <a:headEnd/>
            <a:tailEnd type="triangle" w="med" len="med"/>
          </a:ln>
        </p:spPr>
        <p:txBody>
          <a:bodyPr/>
          <a:lstStyle/>
          <a:p>
            <a:endParaRPr lang="en-US"/>
          </a:p>
        </p:txBody>
      </p:sp>
      <p:sp>
        <p:nvSpPr>
          <p:cNvPr id="46087" name="Freeform 5"/>
          <p:cNvSpPr>
            <a:spLocks/>
          </p:cNvSpPr>
          <p:nvPr/>
        </p:nvSpPr>
        <p:spPr bwMode="auto">
          <a:xfrm>
            <a:off x="406400" y="3851275"/>
            <a:ext cx="7467600" cy="1143000"/>
          </a:xfrm>
          <a:custGeom>
            <a:avLst/>
            <a:gdLst>
              <a:gd name="T0" fmla="*/ 0 w 4704"/>
              <a:gd name="T1" fmla="*/ 2147483647 h 720"/>
              <a:gd name="T2" fmla="*/ 2147483647 w 4704"/>
              <a:gd name="T3" fmla="*/ 2147483647 h 720"/>
              <a:gd name="T4" fmla="*/ 2147483647 w 4704"/>
              <a:gd name="T5" fmla="*/ 2147483647 h 720"/>
              <a:gd name="T6" fmla="*/ 2147483647 w 4704"/>
              <a:gd name="T7" fmla="*/ 2147483647 h 720"/>
              <a:gd name="T8" fmla="*/ 2147483647 w 4704"/>
              <a:gd name="T9" fmla="*/ 2147483647 h 720"/>
              <a:gd name="T10" fmla="*/ 2147483647 w 4704"/>
              <a:gd name="T11" fmla="*/ 2147483647 h 720"/>
              <a:gd name="T12" fmla="*/ 0 60000 65536"/>
              <a:gd name="T13" fmla="*/ 0 60000 65536"/>
              <a:gd name="T14" fmla="*/ 0 60000 65536"/>
              <a:gd name="T15" fmla="*/ 0 60000 65536"/>
              <a:gd name="T16" fmla="*/ 0 60000 65536"/>
              <a:gd name="T17" fmla="*/ 0 60000 65536"/>
              <a:gd name="T18" fmla="*/ 0 w 4704"/>
              <a:gd name="T19" fmla="*/ 0 h 720"/>
              <a:gd name="T20" fmla="*/ 4704 w 4704"/>
              <a:gd name="T21" fmla="*/ 720 h 720"/>
            </a:gdLst>
            <a:ahLst/>
            <a:cxnLst>
              <a:cxn ang="T12">
                <a:pos x="T0" y="T1"/>
              </a:cxn>
              <a:cxn ang="T13">
                <a:pos x="T2" y="T3"/>
              </a:cxn>
              <a:cxn ang="T14">
                <a:pos x="T4" y="T5"/>
              </a:cxn>
              <a:cxn ang="T15">
                <a:pos x="T6" y="T7"/>
              </a:cxn>
              <a:cxn ang="T16">
                <a:pos x="T8" y="T9"/>
              </a:cxn>
              <a:cxn ang="T17">
                <a:pos x="T10" y="T11"/>
              </a:cxn>
            </a:cxnLst>
            <a:rect l="T18" t="T19" r="T20" b="T21"/>
            <a:pathLst>
              <a:path w="4704" h="720">
                <a:moveTo>
                  <a:pt x="0" y="680"/>
                </a:moveTo>
                <a:cubicBezTo>
                  <a:pt x="232" y="700"/>
                  <a:pt x="464" y="720"/>
                  <a:pt x="672" y="680"/>
                </a:cubicBezTo>
                <a:cubicBezTo>
                  <a:pt x="880" y="640"/>
                  <a:pt x="1000" y="488"/>
                  <a:pt x="1248" y="440"/>
                </a:cubicBezTo>
                <a:cubicBezTo>
                  <a:pt x="1496" y="392"/>
                  <a:pt x="1824" y="456"/>
                  <a:pt x="2160" y="392"/>
                </a:cubicBezTo>
                <a:cubicBezTo>
                  <a:pt x="2496" y="328"/>
                  <a:pt x="2840" y="112"/>
                  <a:pt x="3264" y="56"/>
                </a:cubicBezTo>
                <a:cubicBezTo>
                  <a:pt x="3688" y="0"/>
                  <a:pt x="4196" y="28"/>
                  <a:pt x="4704" y="56"/>
                </a:cubicBezTo>
              </a:path>
            </a:pathLst>
          </a:custGeom>
          <a:noFill/>
          <a:ln w="9525">
            <a:solidFill>
              <a:schemeClr val="tx2"/>
            </a:solidFill>
            <a:round/>
            <a:headEnd/>
            <a:tailEnd type="arrow" w="med" len="med"/>
          </a:ln>
        </p:spPr>
        <p:txBody>
          <a:bodyPr/>
          <a:lstStyle/>
          <a:p>
            <a:endParaRPr lang="en-US"/>
          </a:p>
        </p:txBody>
      </p:sp>
      <p:sp>
        <p:nvSpPr>
          <p:cNvPr id="46088" name="Line 6"/>
          <p:cNvSpPr>
            <a:spLocks noChangeShapeType="1"/>
          </p:cNvSpPr>
          <p:nvPr/>
        </p:nvSpPr>
        <p:spPr bwMode="auto">
          <a:xfrm>
            <a:off x="7874000" y="4930775"/>
            <a:ext cx="0" cy="685800"/>
          </a:xfrm>
          <a:prstGeom prst="line">
            <a:avLst/>
          </a:prstGeom>
          <a:noFill/>
          <a:ln w="9525">
            <a:solidFill>
              <a:schemeClr val="tx1"/>
            </a:solidFill>
            <a:round/>
            <a:headEnd/>
            <a:tailEnd/>
          </a:ln>
        </p:spPr>
        <p:txBody>
          <a:bodyPr/>
          <a:lstStyle/>
          <a:p>
            <a:endParaRPr lang="en-US"/>
          </a:p>
        </p:txBody>
      </p:sp>
      <p:sp>
        <p:nvSpPr>
          <p:cNvPr id="46089" name="Text Box 7"/>
          <p:cNvSpPr txBox="1">
            <a:spLocks noChangeArrowheads="1"/>
          </p:cNvSpPr>
          <p:nvPr/>
        </p:nvSpPr>
        <p:spPr bwMode="auto">
          <a:xfrm>
            <a:off x="7512050" y="5576888"/>
            <a:ext cx="838200" cy="366712"/>
          </a:xfrm>
          <a:prstGeom prst="rect">
            <a:avLst/>
          </a:prstGeom>
          <a:noFill/>
          <a:ln w="9525">
            <a:noFill/>
            <a:miter lim="800000"/>
            <a:headEnd/>
            <a:tailEnd/>
          </a:ln>
        </p:spPr>
        <p:txBody>
          <a:bodyPr>
            <a:spAutoFit/>
          </a:bodyPr>
          <a:lstStyle/>
          <a:p>
            <a:pPr>
              <a:spcBef>
                <a:spcPct val="50000"/>
              </a:spcBef>
            </a:pPr>
            <a:r>
              <a:rPr lang="en-US" i="1" dirty="0">
                <a:latin typeface="Times New Roman" pitchFamily="18" charset="0"/>
                <a:cs typeface="Times New Roman" pitchFamily="18" charset="0"/>
              </a:rPr>
              <a:t>t</a:t>
            </a:r>
            <a:r>
              <a:rPr lang="en-US" dirty="0">
                <a:latin typeface="Times New Roman" pitchFamily="18" charset="0"/>
                <a:cs typeface="Times New Roman" pitchFamily="18" charset="0"/>
              </a:rPr>
              <a:t> = 0</a:t>
            </a:r>
          </a:p>
        </p:txBody>
      </p:sp>
      <p:sp>
        <p:nvSpPr>
          <p:cNvPr id="46090" name="Text Box 8"/>
          <p:cNvSpPr txBox="1">
            <a:spLocks noChangeArrowheads="1"/>
          </p:cNvSpPr>
          <p:nvPr/>
        </p:nvSpPr>
        <p:spPr bwMode="auto">
          <a:xfrm>
            <a:off x="330200" y="5235575"/>
            <a:ext cx="1219200" cy="366713"/>
          </a:xfrm>
          <a:prstGeom prst="rect">
            <a:avLst/>
          </a:prstGeom>
          <a:noFill/>
          <a:ln w="9525">
            <a:noFill/>
            <a:miter lim="800000"/>
            <a:headEnd/>
            <a:tailEnd/>
          </a:ln>
        </p:spPr>
        <p:txBody>
          <a:bodyPr>
            <a:spAutoFit/>
          </a:bodyPr>
          <a:lstStyle/>
          <a:p>
            <a:pPr>
              <a:spcBef>
                <a:spcPct val="50000"/>
              </a:spcBef>
            </a:pPr>
            <a:r>
              <a:rPr lang="en-US" i="1" dirty="0">
                <a:latin typeface="Times New Roman" pitchFamily="18" charset="0"/>
                <a:cs typeface="Times New Roman" pitchFamily="18" charset="0"/>
              </a:rPr>
              <a:t>t</a:t>
            </a:r>
            <a:r>
              <a:rPr lang="en-US" i="1" dirty="0"/>
              <a:t> </a:t>
            </a:r>
            <a:r>
              <a:rPr lang="en-US" dirty="0"/>
              <a:t>= </a:t>
            </a:r>
            <a:r>
              <a:rPr lang="en-US" dirty="0">
                <a:cs typeface="Times New Roman" pitchFamily="18" charset="0"/>
                <a:sym typeface="Symbol" pitchFamily="18" charset="2"/>
              </a:rPr>
              <a:t>− </a:t>
            </a:r>
            <a:r>
              <a:rPr lang="en-US" dirty="0">
                <a:latin typeface="Comic Sans MS" pitchFamily="66" charset="0"/>
                <a:sym typeface="Symbol" pitchFamily="18" charset="2"/>
              </a:rPr>
              <a:t></a:t>
            </a:r>
          </a:p>
        </p:txBody>
      </p:sp>
      <p:sp>
        <p:nvSpPr>
          <p:cNvPr id="46091" name="Text Box 9"/>
          <p:cNvSpPr txBox="1">
            <a:spLocks noChangeArrowheads="1"/>
          </p:cNvSpPr>
          <p:nvPr/>
        </p:nvSpPr>
        <p:spPr bwMode="auto">
          <a:xfrm>
            <a:off x="254000" y="4487863"/>
            <a:ext cx="1447800" cy="338137"/>
          </a:xfrm>
          <a:prstGeom prst="rect">
            <a:avLst/>
          </a:prstGeom>
          <a:noFill/>
          <a:ln w="9525">
            <a:noFill/>
            <a:miter lim="800000"/>
            <a:headEnd/>
            <a:tailEnd/>
          </a:ln>
        </p:spPr>
        <p:txBody>
          <a:bodyPr>
            <a:spAutoFit/>
          </a:bodyPr>
          <a:lstStyle/>
          <a:p>
            <a:pPr>
              <a:spcBef>
                <a:spcPct val="50000"/>
              </a:spcBef>
            </a:pPr>
            <a:r>
              <a:rPr lang="en-US" sz="1600" i="1" dirty="0">
                <a:latin typeface="Times New Roman" pitchFamily="18" charset="0"/>
                <a:cs typeface="Times New Roman" pitchFamily="18" charset="0"/>
              </a:rPr>
              <a:t>H</a:t>
            </a:r>
            <a:r>
              <a:rPr lang="en-US" sz="1600" baseline="-25000" dirty="0">
                <a:latin typeface="Times New Roman" pitchFamily="18" charset="0"/>
                <a:cs typeface="Times New Roman" pitchFamily="18" charset="0"/>
              </a:rPr>
              <a:t>L</a:t>
            </a:r>
            <a:r>
              <a:rPr lang="en-US" sz="1600" dirty="0">
                <a:latin typeface="Times New Roman" pitchFamily="18" charset="0"/>
                <a:cs typeface="Times New Roman" pitchFamily="18" charset="0"/>
              </a:rPr>
              <a:t>+</a:t>
            </a:r>
            <a:r>
              <a:rPr lang="en-US" sz="1600" i="1" dirty="0">
                <a:latin typeface="Times New Roman" pitchFamily="18" charset="0"/>
                <a:cs typeface="Times New Roman" pitchFamily="18" charset="0"/>
              </a:rPr>
              <a:t>H</a:t>
            </a:r>
            <a:r>
              <a:rPr lang="en-US" sz="1600" baseline="-25000" dirty="0">
                <a:latin typeface="Times New Roman" pitchFamily="18" charset="0"/>
                <a:cs typeface="Times New Roman" pitchFamily="18" charset="0"/>
              </a:rPr>
              <a:t>C</a:t>
            </a:r>
            <a:r>
              <a:rPr lang="en-US" sz="1600" dirty="0">
                <a:latin typeface="Times New Roman" pitchFamily="18" charset="0"/>
                <a:cs typeface="Times New Roman" pitchFamily="18" charset="0"/>
              </a:rPr>
              <a:t>+</a:t>
            </a:r>
            <a:r>
              <a:rPr lang="en-US" sz="1600" i="1" dirty="0">
                <a:latin typeface="Times New Roman" pitchFamily="18" charset="0"/>
                <a:cs typeface="Times New Roman" pitchFamily="18" charset="0"/>
              </a:rPr>
              <a:t>H</a:t>
            </a:r>
            <a:r>
              <a:rPr lang="en-US" sz="1600" baseline="-25000" dirty="0">
                <a:latin typeface="Times New Roman" pitchFamily="18" charset="0"/>
                <a:cs typeface="Times New Roman" pitchFamily="18" charset="0"/>
              </a:rPr>
              <a:t>R</a:t>
            </a:r>
            <a:endParaRPr lang="en-US" sz="1600" dirty="0">
              <a:latin typeface="Times New Roman" pitchFamily="18" charset="0"/>
              <a:cs typeface="Times New Roman" pitchFamily="18" charset="0"/>
            </a:endParaRPr>
          </a:p>
        </p:txBody>
      </p:sp>
      <p:sp>
        <p:nvSpPr>
          <p:cNvPr id="46093" name="Text Box 11"/>
          <p:cNvSpPr txBox="1">
            <a:spLocks noChangeArrowheads="1"/>
          </p:cNvSpPr>
          <p:nvPr/>
        </p:nvSpPr>
        <p:spPr bwMode="auto">
          <a:xfrm>
            <a:off x="5816600" y="3330575"/>
            <a:ext cx="2133600" cy="338138"/>
          </a:xfrm>
          <a:prstGeom prst="rect">
            <a:avLst/>
          </a:prstGeom>
          <a:noFill/>
          <a:ln w="9525">
            <a:noFill/>
            <a:miter lim="800000"/>
            <a:headEnd/>
            <a:tailEnd/>
          </a:ln>
        </p:spPr>
        <p:txBody>
          <a:bodyPr>
            <a:spAutoFit/>
          </a:bodyPr>
          <a:lstStyle/>
          <a:p>
            <a:pPr>
              <a:spcBef>
                <a:spcPct val="50000"/>
              </a:spcBef>
            </a:pPr>
            <a:r>
              <a:rPr lang="en-US" sz="1600" i="1" dirty="0">
                <a:latin typeface="Times New Roman" pitchFamily="18" charset="0"/>
                <a:cs typeface="Times New Roman" pitchFamily="18" charset="0"/>
              </a:rPr>
              <a:t>H</a:t>
            </a:r>
            <a:r>
              <a:rPr lang="en-US" sz="1600" baseline="-25000" dirty="0">
                <a:latin typeface="Times New Roman" pitchFamily="18" charset="0"/>
                <a:cs typeface="Times New Roman" pitchFamily="18" charset="0"/>
              </a:rPr>
              <a:t>L</a:t>
            </a:r>
            <a:r>
              <a:rPr lang="en-US" sz="1600" dirty="0">
                <a:latin typeface="Times New Roman" pitchFamily="18" charset="0"/>
                <a:cs typeface="Times New Roman" pitchFamily="18" charset="0"/>
              </a:rPr>
              <a:t>+</a:t>
            </a:r>
            <a:r>
              <a:rPr lang="en-US" sz="1600" i="1" dirty="0">
                <a:latin typeface="Times New Roman" pitchFamily="18" charset="0"/>
                <a:cs typeface="Times New Roman" pitchFamily="18" charset="0"/>
              </a:rPr>
              <a:t>H</a:t>
            </a:r>
            <a:r>
              <a:rPr lang="en-US" sz="1600" baseline="-25000" dirty="0">
                <a:latin typeface="Times New Roman" pitchFamily="18" charset="0"/>
                <a:cs typeface="Times New Roman" pitchFamily="18" charset="0"/>
              </a:rPr>
              <a:t>C</a:t>
            </a:r>
            <a:r>
              <a:rPr lang="en-US" sz="1600" dirty="0">
                <a:latin typeface="Times New Roman" pitchFamily="18" charset="0"/>
                <a:cs typeface="Times New Roman" pitchFamily="18" charset="0"/>
              </a:rPr>
              <a:t>+</a:t>
            </a:r>
            <a:r>
              <a:rPr lang="en-US" sz="1600" i="1" dirty="0">
                <a:latin typeface="Times New Roman" pitchFamily="18" charset="0"/>
                <a:cs typeface="Times New Roman" pitchFamily="18" charset="0"/>
              </a:rPr>
              <a:t>H</a:t>
            </a:r>
            <a:r>
              <a:rPr lang="en-US" sz="1600" baseline="-25000" dirty="0">
                <a:latin typeface="Times New Roman" pitchFamily="18" charset="0"/>
                <a:cs typeface="Times New Roman" pitchFamily="18" charset="0"/>
              </a:rPr>
              <a:t>R </a:t>
            </a:r>
            <a:r>
              <a:rPr lang="en-US" sz="1600" dirty="0">
                <a:latin typeface="Times New Roman" pitchFamily="18" charset="0"/>
                <a:cs typeface="Times New Roman" pitchFamily="18" charset="0"/>
              </a:rPr>
              <a:t>+</a:t>
            </a:r>
            <a:r>
              <a:rPr lang="en-US" sz="1600" i="1" dirty="0">
                <a:latin typeface="Times New Roman" pitchFamily="18" charset="0"/>
                <a:cs typeface="Times New Roman" pitchFamily="18" charset="0"/>
              </a:rPr>
              <a:t>V</a:t>
            </a:r>
            <a:r>
              <a:rPr lang="en-US" sz="1600" dirty="0">
                <a:latin typeface="Times New Roman" pitchFamily="18" charset="0"/>
                <a:cs typeface="Times New Roman" pitchFamily="18" charset="0"/>
              </a:rPr>
              <a:t> </a:t>
            </a:r>
          </a:p>
        </p:txBody>
      </p:sp>
      <p:sp>
        <p:nvSpPr>
          <p:cNvPr id="46094" name="Text Box 12"/>
          <p:cNvSpPr txBox="1">
            <a:spLocks noChangeArrowheads="1"/>
          </p:cNvSpPr>
          <p:nvPr/>
        </p:nvSpPr>
        <p:spPr bwMode="auto">
          <a:xfrm>
            <a:off x="635000" y="4854575"/>
            <a:ext cx="577850" cy="396875"/>
          </a:xfrm>
          <a:prstGeom prst="rect">
            <a:avLst/>
          </a:prstGeom>
          <a:noFill/>
          <a:ln w="9525">
            <a:noFill/>
            <a:miter lim="800000"/>
            <a:headEnd/>
            <a:tailEnd/>
          </a:ln>
        </p:spPr>
        <p:txBody>
          <a:bodyPr>
            <a:spAutoFit/>
          </a:bodyPr>
          <a:lstStyle/>
          <a:p>
            <a:pPr>
              <a:spcBef>
                <a:spcPct val="50000"/>
              </a:spcBef>
            </a:pPr>
            <a:r>
              <a:rPr lang="en-US" sz="2000" i="1" dirty="0">
                <a:latin typeface="Times New Roman" pitchFamily="18" charset="0"/>
                <a:cs typeface="Times New Roman" pitchFamily="18" charset="0"/>
              </a:rPr>
              <a:t>g</a:t>
            </a:r>
            <a:r>
              <a:rPr lang="el-GR" sz="2000" i="1" baseline="-25000" dirty="0">
                <a:latin typeface="Times New Roman" pitchFamily="18" charset="0"/>
                <a:cs typeface="Times New Roman" pitchFamily="18" charset="0"/>
                <a:sym typeface="Symbol" pitchFamily="18" charset="2"/>
              </a:rPr>
              <a:t></a:t>
            </a:r>
            <a:endParaRPr lang="el-GR" sz="2000" i="1" dirty="0">
              <a:latin typeface="Times New Roman" pitchFamily="18" charset="0"/>
              <a:cs typeface="Times New Roman" pitchFamily="18" charset="0"/>
              <a:sym typeface="Symbol" pitchFamily="18" charset="2"/>
            </a:endParaRPr>
          </a:p>
        </p:txBody>
      </p:sp>
      <p:sp>
        <p:nvSpPr>
          <p:cNvPr id="46096" name="Text Box 14"/>
          <p:cNvSpPr txBox="1">
            <a:spLocks noChangeArrowheads="1"/>
          </p:cNvSpPr>
          <p:nvPr/>
        </p:nvSpPr>
        <p:spPr bwMode="auto">
          <a:xfrm>
            <a:off x="6654800" y="4030663"/>
            <a:ext cx="457200" cy="366712"/>
          </a:xfrm>
          <a:prstGeom prst="rect">
            <a:avLst/>
          </a:prstGeom>
          <a:noFill/>
          <a:ln w="9525">
            <a:noFill/>
            <a:miter lim="800000"/>
            <a:headEnd/>
            <a:tailEnd/>
          </a:ln>
        </p:spPr>
        <p:txBody>
          <a:bodyPr>
            <a:spAutoFit/>
          </a:bodyPr>
          <a:lstStyle/>
          <a:p>
            <a:pPr>
              <a:spcBef>
                <a:spcPct val="50000"/>
              </a:spcBef>
            </a:pPr>
            <a:r>
              <a:rPr lang="en-US" i="1" dirty="0">
                <a:latin typeface="Times New Roman" pitchFamily="18" charset="0"/>
                <a:cs typeface="Times New Roman" pitchFamily="18" charset="0"/>
              </a:rPr>
              <a:t>G</a:t>
            </a:r>
          </a:p>
        </p:txBody>
      </p:sp>
      <p:sp>
        <p:nvSpPr>
          <p:cNvPr id="46099" name="Text Box 17"/>
          <p:cNvSpPr txBox="1">
            <a:spLocks noChangeArrowheads="1"/>
          </p:cNvSpPr>
          <p:nvPr/>
        </p:nvSpPr>
        <p:spPr bwMode="auto">
          <a:xfrm>
            <a:off x="330200" y="5540375"/>
            <a:ext cx="1905000" cy="338138"/>
          </a:xfrm>
          <a:prstGeom prst="rect">
            <a:avLst/>
          </a:prstGeom>
          <a:noFill/>
          <a:ln w="9525">
            <a:noFill/>
            <a:miter lim="800000"/>
            <a:headEnd/>
            <a:tailEnd/>
          </a:ln>
        </p:spPr>
        <p:txBody>
          <a:bodyPr>
            <a:spAutoFit/>
          </a:bodyPr>
          <a:lstStyle/>
          <a:p>
            <a:pPr>
              <a:spcBef>
                <a:spcPct val="50000"/>
              </a:spcBef>
            </a:pPr>
            <a:r>
              <a:rPr lang="en-US" sz="1600" dirty="0">
                <a:latin typeface="Times New Roman" pitchFamily="18" charset="0"/>
                <a:cs typeface="Times New Roman" pitchFamily="18" charset="0"/>
              </a:rPr>
              <a:t>Equilibrium at </a:t>
            </a:r>
            <a:r>
              <a:rPr lang="en-US" sz="1600" i="1" dirty="0">
                <a:latin typeface="Times New Roman" pitchFamily="18" charset="0"/>
                <a:cs typeface="Times New Roman" pitchFamily="18" charset="0"/>
              </a:rPr>
              <a:t>T</a:t>
            </a:r>
            <a:r>
              <a:rPr lang="el-GR" sz="1600" baseline="-25000" dirty="0">
                <a:latin typeface="Times New Roman" pitchFamily="18" charset="0"/>
                <a:cs typeface="Times New Roman" pitchFamily="18" charset="0"/>
              </a:rPr>
              <a:t>α</a:t>
            </a:r>
            <a:endParaRPr lang="el-GR" sz="1600" dirty="0">
              <a:latin typeface="Times New Roman" pitchFamily="18" charset="0"/>
              <a:cs typeface="Times New Roman" pitchFamily="18" charset="0"/>
            </a:endParaRPr>
          </a:p>
        </p:txBody>
      </p:sp>
      <p:sp>
        <p:nvSpPr>
          <p:cNvPr id="46100" name="Text Box 18"/>
          <p:cNvSpPr txBox="1">
            <a:spLocks noChangeArrowheads="1"/>
          </p:cNvSpPr>
          <p:nvPr/>
        </p:nvSpPr>
        <p:spPr bwMode="auto">
          <a:xfrm>
            <a:off x="6578600" y="5967413"/>
            <a:ext cx="2852738" cy="584200"/>
          </a:xfrm>
          <a:prstGeom prst="rect">
            <a:avLst/>
          </a:prstGeom>
          <a:noFill/>
          <a:ln w="9525">
            <a:noFill/>
            <a:miter lim="800000"/>
            <a:headEnd/>
            <a:tailEnd/>
          </a:ln>
        </p:spPr>
        <p:txBody>
          <a:bodyPr>
            <a:spAutoFit/>
          </a:bodyPr>
          <a:lstStyle/>
          <a:p>
            <a:pPr>
              <a:spcBef>
                <a:spcPct val="50000"/>
              </a:spcBef>
            </a:pPr>
            <a:r>
              <a:rPr lang="en-US" sz="1600" dirty="0">
                <a:latin typeface="Times New Roman" pitchFamily="18" charset="0"/>
                <a:cs typeface="Times New Roman" pitchFamily="18" charset="0"/>
              </a:rPr>
              <a:t>Nonequilibrium steady state established</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ChangeArrowheads="1"/>
          </p:cNvSpPr>
          <p:nvPr>
            <p:ph type="title"/>
          </p:nvPr>
        </p:nvSpPr>
        <p:spPr/>
        <p:txBody>
          <a:bodyPr>
            <a:normAutofit/>
          </a:bodyPr>
          <a:lstStyle/>
          <a:p>
            <a:r>
              <a:rPr lang="en-US" dirty="0"/>
              <a:t>Sudden Switch-on</a:t>
            </a:r>
          </a:p>
        </p:txBody>
      </p:sp>
      <p:sp>
        <p:nvSpPr>
          <p:cNvPr id="46082" name="Slide Number Placeholder 4"/>
          <p:cNvSpPr>
            <a:spLocks noGrp="1"/>
          </p:cNvSpPr>
          <p:nvPr>
            <p:ph type="sldNum" sz="quarter" idx="12"/>
          </p:nvPr>
        </p:nvSpPr>
        <p:spPr>
          <a:noFill/>
        </p:spPr>
        <p:txBody>
          <a:bodyPr/>
          <a:lstStyle/>
          <a:p>
            <a:fld id="{1AF897A5-89D1-4390-9A23-5BC6378C6A36}" type="slidenum">
              <a:rPr lang="en-US" smtClean="0">
                <a:latin typeface="Arial" charset="0"/>
                <a:cs typeface="Arial" charset="0"/>
              </a:rPr>
              <a:pPr/>
              <a:t>45</a:t>
            </a:fld>
            <a:endParaRPr lang="en-US">
              <a:latin typeface="Arial" charset="0"/>
              <a:cs typeface="Arial" charset="0"/>
            </a:endParaRPr>
          </a:p>
        </p:txBody>
      </p:sp>
      <p:sp>
        <p:nvSpPr>
          <p:cNvPr id="46085" name="Slide Number Placeholder 5"/>
          <p:cNvSpPr txBox="1">
            <a:spLocks/>
          </p:cNvSpPr>
          <p:nvPr/>
        </p:nvSpPr>
        <p:spPr bwMode="auto">
          <a:xfrm>
            <a:off x="7046913" y="7216775"/>
            <a:ext cx="1903412" cy="457200"/>
          </a:xfrm>
          <a:prstGeom prst="rect">
            <a:avLst/>
          </a:prstGeom>
          <a:noFill/>
          <a:ln w="9525">
            <a:noFill/>
            <a:miter lim="800000"/>
            <a:headEnd/>
            <a:tailEnd/>
          </a:ln>
        </p:spPr>
        <p:txBody>
          <a:bodyPr/>
          <a:lstStyle/>
          <a:p>
            <a:fld id="{438EA4FD-5716-4EE2-A04D-48ABC679A494}" type="slidenum">
              <a:rPr lang="en-US"/>
              <a:pPr/>
              <a:t>45</a:t>
            </a:fld>
            <a:endParaRPr lang="en-US"/>
          </a:p>
        </p:txBody>
      </p:sp>
      <p:sp>
        <p:nvSpPr>
          <p:cNvPr id="46086" name="Line 4"/>
          <p:cNvSpPr>
            <a:spLocks noChangeShapeType="1"/>
          </p:cNvSpPr>
          <p:nvPr/>
        </p:nvSpPr>
        <p:spPr bwMode="auto">
          <a:xfrm>
            <a:off x="406400" y="5235575"/>
            <a:ext cx="8077200" cy="0"/>
          </a:xfrm>
          <a:prstGeom prst="line">
            <a:avLst/>
          </a:prstGeom>
          <a:noFill/>
          <a:ln w="9525">
            <a:solidFill>
              <a:schemeClr val="tx1"/>
            </a:solidFill>
            <a:round/>
            <a:headEnd/>
            <a:tailEnd type="triangle" w="med" len="med"/>
          </a:ln>
        </p:spPr>
        <p:txBody>
          <a:bodyPr/>
          <a:lstStyle/>
          <a:p>
            <a:endParaRPr lang="en-US"/>
          </a:p>
        </p:txBody>
      </p:sp>
      <p:sp>
        <p:nvSpPr>
          <p:cNvPr id="46088" name="Line 6"/>
          <p:cNvSpPr>
            <a:spLocks noChangeShapeType="1"/>
          </p:cNvSpPr>
          <p:nvPr/>
        </p:nvSpPr>
        <p:spPr bwMode="auto">
          <a:xfrm>
            <a:off x="4038600" y="4930775"/>
            <a:ext cx="0" cy="685800"/>
          </a:xfrm>
          <a:prstGeom prst="line">
            <a:avLst/>
          </a:prstGeom>
          <a:noFill/>
          <a:ln w="9525">
            <a:solidFill>
              <a:schemeClr val="tx1"/>
            </a:solidFill>
            <a:round/>
            <a:headEnd/>
            <a:tailEnd/>
          </a:ln>
        </p:spPr>
        <p:txBody>
          <a:bodyPr/>
          <a:lstStyle/>
          <a:p>
            <a:endParaRPr lang="en-US"/>
          </a:p>
        </p:txBody>
      </p:sp>
      <p:sp>
        <p:nvSpPr>
          <p:cNvPr id="46089" name="Text Box 7"/>
          <p:cNvSpPr txBox="1">
            <a:spLocks noChangeArrowheads="1"/>
          </p:cNvSpPr>
          <p:nvPr/>
        </p:nvSpPr>
        <p:spPr bwMode="auto">
          <a:xfrm>
            <a:off x="7512050" y="5576888"/>
            <a:ext cx="838200" cy="366712"/>
          </a:xfrm>
          <a:prstGeom prst="rect">
            <a:avLst/>
          </a:prstGeom>
          <a:noFill/>
          <a:ln w="9525">
            <a:noFill/>
            <a:miter lim="800000"/>
            <a:headEnd/>
            <a:tailEnd/>
          </a:ln>
        </p:spPr>
        <p:txBody>
          <a:bodyPr>
            <a:spAutoFit/>
          </a:bodyPr>
          <a:lstStyle/>
          <a:p>
            <a:pPr>
              <a:spcBef>
                <a:spcPct val="50000"/>
              </a:spcBef>
            </a:pPr>
            <a:r>
              <a:rPr lang="en-US" i="1" dirty="0">
                <a:latin typeface="Times New Roman" pitchFamily="18" charset="0"/>
                <a:cs typeface="Times New Roman" pitchFamily="18" charset="0"/>
              </a:rPr>
              <a:t>t</a:t>
            </a:r>
            <a:r>
              <a:rPr lang="en-US" dirty="0">
                <a:latin typeface="Times New Roman" pitchFamily="18" charset="0"/>
                <a:cs typeface="Times New Roman" pitchFamily="18" charset="0"/>
              </a:rPr>
              <a:t> = ∞</a:t>
            </a:r>
          </a:p>
        </p:txBody>
      </p:sp>
      <p:sp>
        <p:nvSpPr>
          <p:cNvPr id="46090" name="Text Box 8"/>
          <p:cNvSpPr txBox="1">
            <a:spLocks noChangeArrowheads="1"/>
          </p:cNvSpPr>
          <p:nvPr/>
        </p:nvSpPr>
        <p:spPr bwMode="auto">
          <a:xfrm>
            <a:off x="330200" y="5235575"/>
            <a:ext cx="1219200" cy="366713"/>
          </a:xfrm>
          <a:prstGeom prst="rect">
            <a:avLst/>
          </a:prstGeom>
          <a:noFill/>
          <a:ln w="9525">
            <a:noFill/>
            <a:miter lim="800000"/>
            <a:headEnd/>
            <a:tailEnd/>
          </a:ln>
        </p:spPr>
        <p:txBody>
          <a:bodyPr>
            <a:spAutoFit/>
          </a:bodyPr>
          <a:lstStyle/>
          <a:p>
            <a:pPr>
              <a:spcBef>
                <a:spcPct val="50000"/>
              </a:spcBef>
            </a:pPr>
            <a:r>
              <a:rPr lang="en-US" i="1" dirty="0">
                <a:latin typeface="Times New Roman" pitchFamily="18" charset="0"/>
                <a:cs typeface="Times New Roman" pitchFamily="18" charset="0"/>
              </a:rPr>
              <a:t>t</a:t>
            </a:r>
            <a:r>
              <a:rPr lang="en-US" i="1" dirty="0"/>
              <a:t> </a:t>
            </a:r>
            <a:r>
              <a:rPr lang="en-US" dirty="0"/>
              <a:t>= </a:t>
            </a:r>
            <a:r>
              <a:rPr lang="en-US" dirty="0">
                <a:cs typeface="Times New Roman" pitchFamily="18" charset="0"/>
                <a:sym typeface="Symbol" pitchFamily="18" charset="2"/>
              </a:rPr>
              <a:t>− </a:t>
            </a:r>
            <a:r>
              <a:rPr lang="en-US" dirty="0">
                <a:latin typeface="Comic Sans MS" pitchFamily="66" charset="0"/>
                <a:sym typeface="Symbol" pitchFamily="18" charset="2"/>
              </a:rPr>
              <a:t></a:t>
            </a:r>
          </a:p>
        </p:txBody>
      </p:sp>
      <p:sp>
        <p:nvSpPr>
          <p:cNvPr id="46091" name="Text Box 9"/>
          <p:cNvSpPr txBox="1">
            <a:spLocks noChangeArrowheads="1"/>
          </p:cNvSpPr>
          <p:nvPr/>
        </p:nvSpPr>
        <p:spPr bwMode="auto">
          <a:xfrm>
            <a:off x="254000" y="4343400"/>
            <a:ext cx="1447800" cy="400110"/>
          </a:xfrm>
          <a:prstGeom prst="rect">
            <a:avLst/>
          </a:prstGeom>
          <a:noFill/>
          <a:ln w="9525">
            <a:noFill/>
            <a:miter lim="800000"/>
            <a:headEnd/>
            <a:tailEnd/>
          </a:ln>
        </p:spPr>
        <p:txBody>
          <a:bodyPr>
            <a:spAutoFit/>
          </a:bodyPr>
          <a:lstStyle/>
          <a:p>
            <a:pPr>
              <a:spcBef>
                <a:spcPct val="50000"/>
              </a:spcBef>
            </a:pPr>
            <a:r>
              <a:rPr lang="en-US" sz="2000" i="1" dirty="0">
                <a:latin typeface="Times New Roman" pitchFamily="18" charset="0"/>
                <a:cs typeface="Times New Roman" pitchFamily="18" charset="0"/>
              </a:rPr>
              <a:t>H</a:t>
            </a:r>
            <a:r>
              <a:rPr lang="en-US" sz="2000" baseline="-25000" dirty="0">
                <a:latin typeface="Times New Roman" pitchFamily="18" charset="0"/>
                <a:cs typeface="Times New Roman" pitchFamily="18" charset="0"/>
              </a:rPr>
              <a:t>L</a:t>
            </a:r>
            <a:r>
              <a:rPr lang="en-US" sz="2000" dirty="0">
                <a:latin typeface="Times New Roman" pitchFamily="18" charset="0"/>
                <a:cs typeface="Times New Roman" pitchFamily="18" charset="0"/>
              </a:rPr>
              <a:t>+</a:t>
            </a:r>
            <a:r>
              <a:rPr lang="en-US" sz="2000" i="1" dirty="0">
                <a:latin typeface="Times New Roman" pitchFamily="18" charset="0"/>
                <a:cs typeface="Times New Roman" pitchFamily="18" charset="0"/>
              </a:rPr>
              <a:t>H</a:t>
            </a:r>
            <a:r>
              <a:rPr lang="en-US" sz="2000" baseline="-25000" dirty="0">
                <a:latin typeface="Times New Roman" pitchFamily="18" charset="0"/>
                <a:cs typeface="Times New Roman" pitchFamily="18" charset="0"/>
              </a:rPr>
              <a:t>C</a:t>
            </a:r>
            <a:r>
              <a:rPr lang="en-US" sz="2000" dirty="0">
                <a:latin typeface="Times New Roman" pitchFamily="18" charset="0"/>
                <a:cs typeface="Times New Roman" pitchFamily="18" charset="0"/>
              </a:rPr>
              <a:t>+</a:t>
            </a:r>
            <a:r>
              <a:rPr lang="en-US" sz="2000" i="1" dirty="0">
                <a:latin typeface="Times New Roman" pitchFamily="18" charset="0"/>
                <a:cs typeface="Times New Roman" pitchFamily="18" charset="0"/>
              </a:rPr>
              <a:t>H</a:t>
            </a:r>
            <a:r>
              <a:rPr lang="en-US" sz="2000" baseline="-25000" dirty="0">
                <a:latin typeface="Times New Roman" pitchFamily="18" charset="0"/>
                <a:cs typeface="Times New Roman" pitchFamily="18" charset="0"/>
              </a:rPr>
              <a:t>R</a:t>
            </a:r>
            <a:endParaRPr lang="en-US" sz="2000" dirty="0">
              <a:latin typeface="Times New Roman" pitchFamily="18" charset="0"/>
              <a:cs typeface="Times New Roman" pitchFamily="18" charset="0"/>
            </a:endParaRPr>
          </a:p>
        </p:txBody>
      </p:sp>
      <p:sp>
        <p:nvSpPr>
          <p:cNvPr id="46093" name="Text Box 11"/>
          <p:cNvSpPr txBox="1">
            <a:spLocks noChangeArrowheads="1"/>
          </p:cNvSpPr>
          <p:nvPr/>
        </p:nvSpPr>
        <p:spPr bwMode="auto">
          <a:xfrm>
            <a:off x="4191000" y="2495490"/>
            <a:ext cx="2590800" cy="400110"/>
          </a:xfrm>
          <a:prstGeom prst="rect">
            <a:avLst/>
          </a:prstGeom>
          <a:noFill/>
          <a:ln w="9525">
            <a:noFill/>
            <a:miter lim="800000"/>
            <a:headEnd/>
            <a:tailEnd/>
          </a:ln>
        </p:spPr>
        <p:txBody>
          <a:bodyPr wrap="square">
            <a:spAutoFit/>
          </a:bodyPr>
          <a:lstStyle/>
          <a:p>
            <a:pPr>
              <a:spcBef>
                <a:spcPct val="50000"/>
              </a:spcBef>
            </a:pPr>
            <a:r>
              <a:rPr lang="en-US" sz="2000" i="1" dirty="0">
                <a:latin typeface="Times New Roman" pitchFamily="18" charset="0"/>
                <a:cs typeface="Times New Roman" pitchFamily="18" charset="0"/>
              </a:rPr>
              <a:t>H</a:t>
            </a:r>
            <a:r>
              <a:rPr lang="en-US" sz="2000" baseline="-25000" dirty="0">
                <a:latin typeface="Times New Roman" pitchFamily="18" charset="0"/>
                <a:cs typeface="Times New Roman" pitchFamily="18" charset="0"/>
              </a:rPr>
              <a:t>L</a:t>
            </a:r>
            <a:r>
              <a:rPr lang="en-US" sz="2000" dirty="0">
                <a:latin typeface="Times New Roman" pitchFamily="18" charset="0"/>
                <a:cs typeface="Times New Roman" pitchFamily="18" charset="0"/>
              </a:rPr>
              <a:t>+</a:t>
            </a:r>
            <a:r>
              <a:rPr lang="en-US" sz="2000" i="1" dirty="0">
                <a:latin typeface="Times New Roman" pitchFamily="18" charset="0"/>
                <a:cs typeface="Times New Roman" pitchFamily="18" charset="0"/>
              </a:rPr>
              <a:t>H</a:t>
            </a:r>
            <a:r>
              <a:rPr lang="en-US" sz="2000" baseline="-25000" dirty="0">
                <a:latin typeface="Times New Roman" pitchFamily="18" charset="0"/>
                <a:cs typeface="Times New Roman" pitchFamily="18" charset="0"/>
              </a:rPr>
              <a:t>C</a:t>
            </a:r>
            <a:r>
              <a:rPr lang="en-US" sz="2000" dirty="0">
                <a:latin typeface="Times New Roman" pitchFamily="18" charset="0"/>
                <a:cs typeface="Times New Roman" pitchFamily="18" charset="0"/>
              </a:rPr>
              <a:t>+</a:t>
            </a:r>
            <a:r>
              <a:rPr lang="en-US" sz="2000" i="1" dirty="0">
                <a:latin typeface="Times New Roman" pitchFamily="18" charset="0"/>
                <a:cs typeface="Times New Roman" pitchFamily="18" charset="0"/>
              </a:rPr>
              <a:t>H</a:t>
            </a:r>
            <a:r>
              <a:rPr lang="en-US" sz="2000" baseline="-25000" dirty="0">
                <a:latin typeface="Times New Roman" pitchFamily="18" charset="0"/>
                <a:cs typeface="Times New Roman" pitchFamily="18" charset="0"/>
              </a:rPr>
              <a:t>R </a:t>
            </a:r>
            <a:r>
              <a:rPr lang="en-US" sz="2000" dirty="0">
                <a:latin typeface="Times New Roman" pitchFamily="18" charset="0"/>
                <a:cs typeface="Times New Roman" pitchFamily="18" charset="0"/>
              </a:rPr>
              <a:t>+</a:t>
            </a:r>
            <a:r>
              <a:rPr lang="en-US" sz="2000" i="1" dirty="0">
                <a:latin typeface="Times New Roman" pitchFamily="18" charset="0"/>
                <a:cs typeface="Times New Roman" pitchFamily="18" charset="0"/>
              </a:rPr>
              <a:t>V</a:t>
            </a:r>
            <a:r>
              <a:rPr lang="en-US" sz="2000" dirty="0">
                <a:latin typeface="Times New Roman" pitchFamily="18" charset="0"/>
                <a:cs typeface="Times New Roman" pitchFamily="18" charset="0"/>
              </a:rPr>
              <a:t> </a:t>
            </a:r>
          </a:p>
        </p:txBody>
      </p:sp>
      <p:sp>
        <p:nvSpPr>
          <p:cNvPr id="46094" name="Text Box 12"/>
          <p:cNvSpPr txBox="1">
            <a:spLocks noChangeArrowheads="1"/>
          </p:cNvSpPr>
          <p:nvPr/>
        </p:nvSpPr>
        <p:spPr bwMode="auto">
          <a:xfrm>
            <a:off x="635000" y="4854575"/>
            <a:ext cx="577850" cy="396875"/>
          </a:xfrm>
          <a:prstGeom prst="rect">
            <a:avLst/>
          </a:prstGeom>
          <a:noFill/>
          <a:ln w="9525">
            <a:noFill/>
            <a:miter lim="800000"/>
            <a:headEnd/>
            <a:tailEnd/>
          </a:ln>
        </p:spPr>
        <p:txBody>
          <a:bodyPr>
            <a:spAutoFit/>
          </a:bodyPr>
          <a:lstStyle/>
          <a:p>
            <a:pPr>
              <a:spcBef>
                <a:spcPct val="50000"/>
              </a:spcBef>
            </a:pPr>
            <a:r>
              <a:rPr lang="en-US" sz="2000" i="1" dirty="0">
                <a:latin typeface="Times New Roman" pitchFamily="18" charset="0"/>
                <a:cs typeface="Times New Roman" pitchFamily="18" charset="0"/>
              </a:rPr>
              <a:t>g</a:t>
            </a:r>
            <a:r>
              <a:rPr lang="el-GR" sz="2000" i="1" baseline="-25000" dirty="0">
                <a:latin typeface="Times New Roman" pitchFamily="18" charset="0"/>
                <a:cs typeface="Times New Roman" pitchFamily="18" charset="0"/>
                <a:sym typeface="Symbol" pitchFamily="18" charset="2"/>
              </a:rPr>
              <a:t></a:t>
            </a:r>
            <a:endParaRPr lang="el-GR" sz="2000" i="1" dirty="0">
              <a:latin typeface="Times New Roman" pitchFamily="18" charset="0"/>
              <a:cs typeface="Times New Roman" pitchFamily="18" charset="0"/>
              <a:sym typeface="Symbol" pitchFamily="18" charset="2"/>
            </a:endParaRPr>
          </a:p>
        </p:txBody>
      </p:sp>
      <p:sp>
        <p:nvSpPr>
          <p:cNvPr id="46098" name="Text Box 16"/>
          <p:cNvSpPr txBox="1">
            <a:spLocks noChangeArrowheads="1"/>
          </p:cNvSpPr>
          <p:nvPr/>
        </p:nvSpPr>
        <p:spPr bwMode="auto">
          <a:xfrm>
            <a:off x="4572000" y="3505200"/>
            <a:ext cx="2209800" cy="338138"/>
          </a:xfrm>
          <a:prstGeom prst="rect">
            <a:avLst/>
          </a:prstGeom>
          <a:noFill/>
          <a:ln w="9525">
            <a:noFill/>
            <a:miter lim="800000"/>
            <a:headEnd/>
            <a:tailEnd/>
          </a:ln>
        </p:spPr>
        <p:txBody>
          <a:bodyPr>
            <a:spAutoFit/>
          </a:bodyPr>
          <a:lstStyle/>
          <a:p>
            <a:pPr>
              <a:spcBef>
                <a:spcPct val="50000"/>
              </a:spcBef>
            </a:pPr>
            <a:r>
              <a:rPr lang="en-US" sz="1600" dirty="0">
                <a:latin typeface="Times New Roman" pitchFamily="18" charset="0"/>
                <a:cs typeface="Times New Roman" pitchFamily="18" charset="0"/>
              </a:rPr>
              <a:t>Green’s function </a:t>
            </a:r>
            <a:r>
              <a:rPr lang="en-US" sz="1600" i="1" dirty="0">
                <a:latin typeface="Times New Roman" pitchFamily="18" charset="0"/>
                <a:cs typeface="Times New Roman" pitchFamily="18" charset="0"/>
              </a:rPr>
              <a:t>G</a:t>
            </a:r>
          </a:p>
        </p:txBody>
      </p:sp>
      <p:sp>
        <p:nvSpPr>
          <p:cNvPr id="46099" name="Text Box 17"/>
          <p:cNvSpPr txBox="1">
            <a:spLocks noChangeArrowheads="1"/>
          </p:cNvSpPr>
          <p:nvPr/>
        </p:nvSpPr>
        <p:spPr bwMode="auto">
          <a:xfrm>
            <a:off x="330200" y="5540375"/>
            <a:ext cx="1905000" cy="338138"/>
          </a:xfrm>
          <a:prstGeom prst="rect">
            <a:avLst/>
          </a:prstGeom>
          <a:noFill/>
          <a:ln w="9525">
            <a:noFill/>
            <a:miter lim="800000"/>
            <a:headEnd/>
            <a:tailEnd/>
          </a:ln>
        </p:spPr>
        <p:txBody>
          <a:bodyPr>
            <a:spAutoFit/>
          </a:bodyPr>
          <a:lstStyle/>
          <a:p>
            <a:pPr>
              <a:spcBef>
                <a:spcPct val="50000"/>
              </a:spcBef>
            </a:pPr>
            <a:r>
              <a:rPr lang="en-US" sz="1600" dirty="0">
                <a:latin typeface="Times New Roman" pitchFamily="18" charset="0"/>
                <a:cs typeface="Times New Roman" pitchFamily="18" charset="0"/>
              </a:rPr>
              <a:t>Equilibrium at </a:t>
            </a:r>
            <a:r>
              <a:rPr lang="en-US" sz="1600" i="1" dirty="0">
                <a:latin typeface="Times New Roman" pitchFamily="18" charset="0"/>
                <a:cs typeface="Times New Roman" pitchFamily="18" charset="0"/>
              </a:rPr>
              <a:t>T</a:t>
            </a:r>
            <a:r>
              <a:rPr lang="el-GR" sz="1600" baseline="-25000" dirty="0">
                <a:latin typeface="Times New Roman" pitchFamily="18" charset="0"/>
                <a:cs typeface="Times New Roman" pitchFamily="18" charset="0"/>
              </a:rPr>
              <a:t>α</a:t>
            </a:r>
            <a:endParaRPr lang="el-GR" sz="1600" dirty="0">
              <a:latin typeface="Times New Roman" pitchFamily="18" charset="0"/>
              <a:cs typeface="Times New Roman" pitchFamily="18" charset="0"/>
            </a:endParaRPr>
          </a:p>
        </p:txBody>
      </p:sp>
      <p:sp>
        <p:nvSpPr>
          <p:cNvPr id="46100" name="Text Box 18"/>
          <p:cNvSpPr txBox="1">
            <a:spLocks noChangeArrowheads="1"/>
          </p:cNvSpPr>
          <p:nvPr/>
        </p:nvSpPr>
        <p:spPr bwMode="auto">
          <a:xfrm>
            <a:off x="6578600" y="5967413"/>
            <a:ext cx="2852738" cy="584200"/>
          </a:xfrm>
          <a:prstGeom prst="rect">
            <a:avLst/>
          </a:prstGeom>
          <a:noFill/>
          <a:ln w="9525">
            <a:noFill/>
            <a:miter lim="800000"/>
            <a:headEnd/>
            <a:tailEnd/>
          </a:ln>
        </p:spPr>
        <p:txBody>
          <a:bodyPr>
            <a:spAutoFit/>
          </a:bodyPr>
          <a:lstStyle/>
          <a:p>
            <a:pPr>
              <a:spcBef>
                <a:spcPct val="50000"/>
              </a:spcBef>
            </a:pPr>
            <a:r>
              <a:rPr lang="en-US" sz="1600" dirty="0">
                <a:latin typeface="Times New Roman" pitchFamily="18" charset="0"/>
                <a:cs typeface="Times New Roman" pitchFamily="18" charset="0"/>
              </a:rPr>
              <a:t>Nonequilibrium steady state established</a:t>
            </a:r>
          </a:p>
        </p:txBody>
      </p:sp>
      <p:sp>
        <p:nvSpPr>
          <p:cNvPr id="20" name="Text Box 7"/>
          <p:cNvSpPr txBox="1">
            <a:spLocks noChangeArrowheads="1"/>
          </p:cNvSpPr>
          <p:nvPr/>
        </p:nvSpPr>
        <p:spPr bwMode="auto">
          <a:xfrm>
            <a:off x="3733800" y="5729288"/>
            <a:ext cx="838200" cy="366712"/>
          </a:xfrm>
          <a:prstGeom prst="rect">
            <a:avLst/>
          </a:prstGeom>
          <a:noFill/>
          <a:ln w="9525">
            <a:noFill/>
            <a:miter lim="800000"/>
            <a:headEnd/>
            <a:tailEnd/>
          </a:ln>
        </p:spPr>
        <p:txBody>
          <a:bodyPr>
            <a:spAutoFit/>
          </a:bodyPr>
          <a:lstStyle/>
          <a:p>
            <a:pPr>
              <a:spcBef>
                <a:spcPct val="50000"/>
              </a:spcBef>
            </a:pPr>
            <a:r>
              <a:rPr lang="en-US" i="1" dirty="0">
                <a:latin typeface="Times New Roman" pitchFamily="18" charset="0"/>
                <a:cs typeface="Times New Roman" pitchFamily="18" charset="0"/>
              </a:rPr>
              <a:t>t</a:t>
            </a:r>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t</a:t>
            </a:r>
            <a:r>
              <a:rPr lang="en-US" baseline="-25000" dirty="0">
                <a:latin typeface="Times New Roman" pitchFamily="18" charset="0"/>
                <a:cs typeface="Times New Roman" pitchFamily="18" charset="0"/>
              </a:rPr>
              <a:t>0</a:t>
            </a:r>
          </a:p>
        </p:txBody>
      </p:sp>
      <p:cxnSp>
        <p:nvCxnSpPr>
          <p:cNvPr id="22" name="Elbow Connector 21"/>
          <p:cNvCxnSpPr/>
          <p:nvPr/>
        </p:nvCxnSpPr>
        <p:spPr>
          <a:xfrm flipV="1">
            <a:off x="1447800" y="4114800"/>
            <a:ext cx="5181600" cy="685800"/>
          </a:xfrm>
          <a:prstGeom prst="bentConnector3">
            <a:avLst>
              <a:gd name="adj1" fmla="val 50000"/>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p:txBody>
          <a:bodyPr/>
          <a:lstStyle/>
          <a:p>
            <a:r>
              <a:rPr lang="en-US"/>
              <a:t>Three regions</a:t>
            </a:r>
          </a:p>
        </p:txBody>
      </p:sp>
      <p:sp>
        <p:nvSpPr>
          <p:cNvPr id="24579" name="Slide Number Placeholder 4"/>
          <p:cNvSpPr>
            <a:spLocks noGrp="1"/>
          </p:cNvSpPr>
          <p:nvPr>
            <p:ph type="sldNum" sz="quarter" idx="12"/>
          </p:nvPr>
        </p:nvSpPr>
        <p:spPr>
          <a:noFill/>
        </p:spPr>
        <p:txBody>
          <a:bodyPr/>
          <a:lstStyle/>
          <a:p>
            <a:fld id="{671F4AE9-6375-4907-AC8B-EAA839AA61BD}" type="slidenum">
              <a:rPr lang="en-US" smtClean="0">
                <a:latin typeface="Arial" charset="0"/>
                <a:cs typeface="Arial" charset="0"/>
              </a:rPr>
              <a:pPr/>
              <a:t>46</a:t>
            </a:fld>
            <a:endParaRPr lang="en-US">
              <a:latin typeface="Arial" charset="0"/>
              <a:cs typeface="Arial" charset="0"/>
            </a:endParaRPr>
          </a:p>
        </p:txBody>
      </p:sp>
      <p:sp>
        <p:nvSpPr>
          <p:cNvPr id="24581" name="Slide Number Placeholder 5"/>
          <p:cNvSpPr txBox="1">
            <a:spLocks/>
          </p:cNvSpPr>
          <p:nvPr/>
        </p:nvSpPr>
        <p:spPr bwMode="auto">
          <a:xfrm>
            <a:off x="7046913" y="7216775"/>
            <a:ext cx="1903412" cy="457200"/>
          </a:xfrm>
          <a:prstGeom prst="rect">
            <a:avLst/>
          </a:prstGeom>
          <a:noFill/>
          <a:ln w="9525">
            <a:noFill/>
            <a:miter lim="800000"/>
            <a:headEnd/>
            <a:tailEnd/>
          </a:ln>
        </p:spPr>
        <p:txBody>
          <a:bodyPr/>
          <a:lstStyle/>
          <a:p>
            <a:fld id="{DD7E7EDE-53CA-4B6F-97E4-44364C4B4FB5}" type="slidenum">
              <a:rPr lang="en-US"/>
              <a:pPr/>
              <a:t>46</a:t>
            </a:fld>
            <a:endParaRPr lang="en-US"/>
          </a:p>
        </p:txBody>
      </p:sp>
      <p:graphicFrame>
        <p:nvGraphicFramePr>
          <p:cNvPr id="24578" name="Object 2"/>
          <p:cNvGraphicFramePr>
            <a:graphicFrameLocks noChangeAspect="1"/>
          </p:cNvGraphicFramePr>
          <p:nvPr/>
        </p:nvGraphicFramePr>
        <p:xfrm>
          <a:off x="736600" y="1728788"/>
          <a:ext cx="7683500" cy="3427412"/>
        </p:xfrm>
        <a:graphic>
          <a:graphicData uri="http://schemas.openxmlformats.org/presentationml/2006/ole">
            <mc:AlternateContent xmlns:mc="http://schemas.openxmlformats.org/markup-compatibility/2006">
              <mc:Choice xmlns:v="urn:schemas-microsoft-com:vml" Requires="v">
                <p:oleObj spid="_x0000_s61536" name="Equation" r:id="rId4" imgW="3213000" imgH="1434960" progId="Equation.DSMT4">
                  <p:embed/>
                </p:oleObj>
              </mc:Choice>
              <mc:Fallback>
                <p:oleObj name="Equation" r:id="rId4" imgW="3213000" imgH="1434960" progId="Equation.DSMT4">
                  <p:embed/>
                  <p:pic>
                    <p:nvPicPr>
                      <p:cNvPr id="0" name="Picture 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6600" y="1728788"/>
                        <a:ext cx="7683500" cy="34274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p:txBody>
          <a:bodyPr>
            <a:normAutofit fontScale="90000"/>
          </a:bodyPr>
          <a:lstStyle/>
          <a:p>
            <a:r>
              <a:rPr lang="en-US"/>
              <a:t>Heisenberg equations of motion in three regions</a:t>
            </a:r>
          </a:p>
        </p:txBody>
      </p:sp>
      <p:sp>
        <p:nvSpPr>
          <p:cNvPr id="25603" name="Slide Number Placeholder 4"/>
          <p:cNvSpPr>
            <a:spLocks noGrp="1"/>
          </p:cNvSpPr>
          <p:nvPr>
            <p:ph type="sldNum" sz="quarter" idx="12"/>
          </p:nvPr>
        </p:nvSpPr>
        <p:spPr>
          <a:noFill/>
        </p:spPr>
        <p:txBody>
          <a:bodyPr/>
          <a:lstStyle/>
          <a:p>
            <a:fld id="{04E1F472-7337-4A94-92A8-12B3961929C6}" type="slidenum">
              <a:rPr lang="en-US" smtClean="0">
                <a:latin typeface="Arial" charset="0"/>
                <a:cs typeface="Arial" charset="0"/>
              </a:rPr>
              <a:pPr/>
              <a:t>47</a:t>
            </a:fld>
            <a:endParaRPr lang="en-US">
              <a:latin typeface="Arial" charset="0"/>
              <a:cs typeface="Arial" charset="0"/>
            </a:endParaRPr>
          </a:p>
        </p:txBody>
      </p:sp>
      <p:sp>
        <p:nvSpPr>
          <p:cNvPr id="25605" name="Slide Number Placeholder 5"/>
          <p:cNvSpPr txBox="1">
            <a:spLocks/>
          </p:cNvSpPr>
          <p:nvPr/>
        </p:nvSpPr>
        <p:spPr bwMode="auto">
          <a:xfrm>
            <a:off x="7046913" y="7216775"/>
            <a:ext cx="1903412" cy="457200"/>
          </a:xfrm>
          <a:prstGeom prst="rect">
            <a:avLst/>
          </a:prstGeom>
          <a:noFill/>
          <a:ln w="9525">
            <a:noFill/>
            <a:miter lim="800000"/>
            <a:headEnd/>
            <a:tailEnd/>
          </a:ln>
        </p:spPr>
        <p:txBody>
          <a:bodyPr/>
          <a:lstStyle/>
          <a:p>
            <a:fld id="{6CC411DC-B050-4B57-9CD8-B889D42C632D}" type="slidenum">
              <a:rPr lang="en-US"/>
              <a:pPr/>
              <a:t>47</a:t>
            </a:fld>
            <a:endParaRPr lang="en-US"/>
          </a:p>
        </p:txBody>
      </p:sp>
      <p:graphicFrame>
        <p:nvGraphicFramePr>
          <p:cNvPr id="25602" name="Object 2"/>
          <p:cNvGraphicFramePr>
            <a:graphicFrameLocks noChangeAspect="1"/>
          </p:cNvGraphicFramePr>
          <p:nvPr/>
        </p:nvGraphicFramePr>
        <p:xfrm>
          <a:off x="385763" y="1938338"/>
          <a:ext cx="8551862" cy="3459162"/>
        </p:xfrm>
        <a:graphic>
          <a:graphicData uri="http://schemas.openxmlformats.org/presentationml/2006/ole">
            <mc:AlternateContent xmlns:mc="http://schemas.openxmlformats.org/markup-compatibility/2006">
              <mc:Choice xmlns:v="urn:schemas-microsoft-com:vml" Requires="v">
                <p:oleObj spid="_x0000_s62560" name="Equation" r:id="rId4" imgW="3860800" imgH="1562100" progId="Equation.DSMT4">
                  <p:embed/>
                </p:oleObj>
              </mc:Choice>
              <mc:Fallback>
                <p:oleObj name="Equation" r:id="rId4" imgW="3860800" imgH="1562100" progId="Equation.DSMT4">
                  <p:embed/>
                  <p:pic>
                    <p:nvPicPr>
                      <p:cNvPr id="0" name="Picture 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5763" y="1938338"/>
                        <a:ext cx="8551862" cy="3459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3" name="Straight Connector 2">
            <a:extLst>
              <a:ext uri="{FF2B5EF4-FFF2-40B4-BE49-F238E27FC236}">
                <a16:creationId xmlns:a16="http://schemas.microsoft.com/office/drawing/2014/main" id="{B1CF5D5F-A45D-456D-BC19-2B618D2EE450}"/>
              </a:ext>
            </a:extLst>
          </p:cNvPr>
          <p:cNvCxnSpPr/>
          <p:nvPr/>
        </p:nvCxnSpPr>
        <p:spPr>
          <a:xfrm>
            <a:off x="7543800" y="3657600"/>
            <a:ext cx="914400" cy="13716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6F2E5156-4B7F-48E9-9FF0-82B00AA62D28}"/>
              </a:ext>
            </a:extLst>
          </p:cNvPr>
          <p:cNvCxnSpPr/>
          <p:nvPr/>
        </p:nvCxnSpPr>
        <p:spPr>
          <a:xfrm flipH="1">
            <a:off x="7391400" y="3733800"/>
            <a:ext cx="838200" cy="12192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Force Constant Matrix</a:t>
            </a:r>
          </a:p>
        </p:txBody>
      </p:sp>
      <p:sp>
        <p:nvSpPr>
          <p:cNvPr id="3" name="Slide Number Placeholder 2"/>
          <p:cNvSpPr>
            <a:spLocks noGrp="1"/>
          </p:cNvSpPr>
          <p:nvPr>
            <p:ph type="sldNum" sz="quarter" idx="12"/>
          </p:nvPr>
        </p:nvSpPr>
        <p:spPr/>
        <p:txBody>
          <a:bodyPr/>
          <a:lstStyle/>
          <a:p>
            <a:fld id="{7E871153-6649-4551-B5D2-CF9E4672F172}" type="slidenum">
              <a:rPr lang="en-US" smtClean="0"/>
              <a:pPr/>
              <a:t>48</a:t>
            </a:fld>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998422280"/>
              </p:ext>
            </p:extLst>
          </p:nvPr>
        </p:nvGraphicFramePr>
        <p:xfrm>
          <a:off x="2054225" y="1544638"/>
          <a:ext cx="5175250" cy="4856162"/>
        </p:xfrm>
        <a:graphic>
          <a:graphicData uri="http://schemas.openxmlformats.org/presentationml/2006/ole">
            <mc:AlternateContent xmlns:mc="http://schemas.openxmlformats.org/markup-compatibility/2006">
              <mc:Choice xmlns:v="urn:schemas-microsoft-com:vml" Requires="v">
                <p:oleObj spid="_x0000_s169056" name="Equation" r:id="rId3" imgW="5562360" imgH="5219640" progId="Equation.DSMT4">
                  <p:embed/>
                </p:oleObj>
              </mc:Choice>
              <mc:Fallback>
                <p:oleObj name="Equation" r:id="rId3" imgW="5562360" imgH="5219640" progId="Equation.DSMT4">
                  <p:embed/>
                  <p:pic>
                    <p:nvPicPr>
                      <p:cNvPr id="0" name="Picture 19"/>
                      <p:cNvPicPr>
                        <a:picLocks noChangeAspect="1" noChangeArrowheads="1"/>
                      </p:cNvPicPr>
                      <p:nvPr/>
                    </p:nvPicPr>
                    <p:blipFill>
                      <a:blip r:embed="rId4"/>
                      <a:srcRect/>
                      <a:stretch>
                        <a:fillRect/>
                      </a:stretch>
                    </p:blipFill>
                    <p:spPr bwMode="auto">
                      <a:xfrm>
                        <a:off x="2054225" y="1544638"/>
                        <a:ext cx="5175250" cy="4856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5"/>
          <p:cNvSpPr>
            <a:spLocks noGrp="1" noChangeArrowheads="1"/>
          </p:cNvSpPr>
          <p:nvPr>
            <p:ph type="title"/>
          </p:nvPr>
        </p:nvSpPr>
        <p:spPr>
          <a:noFill/>
        </p:spPr>
        <p:txBody>
          <a:bodyPr/>
          <a:lstStyle/>
          <a:p>
            <a:r>
              <a:rPr lang="en-US" dirty="0"/>
              <a:t>Relation between g and G</a:t>
            </a:r>
            <a:endParaRPr lang="en-US" sz="1600" dirty="0"/>
          </a:p>
        </p:txBody>
      </p:sp>
      <p:sp>
        <p:nvSpPr>
          <p:cNvPr id="26627" name="Slide Number Placeholder 4"/>
          <p:cNvSpPr>
            <a:spLocks noGrp="1"/>
          </p:cNvSpPr>
          <p:nvPr>
            <p:ph type="sldNum" sz="quarter" idx="12"/>
          </p:nvPr>
        </p:nvSpPr>
        <p:spPr>
          <a:noFill/>
        </p:spPr>
        <p:txBody>
          <a:bodyPr/>
          <a:lstStyle/>
          <a:p>
            <a:fld id="{096DF3EE-2E09-4A7D-BD19-BB95C1D7B5AA}" type="slidenum">
              <a:rPr lang="en-US" smtClean="0">
                <a:latin typeface="Arial" charset="0"/>
                <a:cs typeface="Arial" charset="0"/>
              </a:rPr>
              <a:pPr/>
              <a:t>49</a:t>
            </a:fld>
            <a:endParaRPr lang="en-US">
              <a:latin typeface="Arial" charset="0"/>
              <a:cs typeface="Arial" charset="0"/>
            </a:endParaRPr>
          </a:p>
        </p:txBody>
      </p:sp>
      <p:sp>
        <p:nvSpPr>
          <p:cNvPr id="26629" name="Rectangle 3"/>
          <p:cNvSpPr>
            <a:spLocks noChangeArrowheads="1"/>
          </p:cNvSpPr>
          <p:nvPr/>
        </p:nvSpPr>
        <p:spPr bwMode="auto">
          <a:xfrm>
            <a:off x="550863" y="1316038"/>
            <a:ext cx="7770812" cy="4660900"/>
          </a:xfrm>
          <a:prstGeom prst="rect">
            <a:avLst/>
          </a:prstGeom>
          <a:noFill/>
          <a:ln w="9525">
            <a:noFill/>
            <a:miter lim="800000"/>
            <a:headEnd/>
            <a:tailEnd/>
          </a:ln>
        </p:spPr>
        <p:txBody>
          <a:bodyPr lIns="91405" tIns="45701" rIns="91405" bIns="45701"/>
          <a:lstStyle/>
          <a:p>
            <a:pPr marL="438150" indent="-438150" eaLnBrk="0" hangingPunct="0">
              <a:spcBef>
                <a:spcPct val="20000"/>
              </a:spcBef>
            </a:pPr>
            <a:r>
              <a:rPr lang="en-US" sz="2300" dirty="0">
                <a:solidFill>
                  <a:srgbClr val="003399"/>
                </a:solidFill>
                <a:latin typeface="Times New Roman" pitchFamily="18" charset="0"/>
                <a:cs typeface="Times New Roman" pitchFamily="18" charset="0"/>
              </a:rPr>
              <a:t>Equation of motion for </a:t>
            </a:r>
            <a:r>
              <a:rPr lang="en-US" sz="2300" i="1" dirty="0">
                <a:solidFill>
                  <a:srgbClr val="003399"/>
                </a:solidFill>
                <a:latin typeface="Times New Roman" pitchFamily="18" charset="0"/>
                <a:cs typeface="Times New Roman" pitchFamily="18" charset="0"/>
              </a:rPr>
              <a:t>G</a:t>
            </a:r>
            <a:r>
              <a:rPr lang="en-US" sz="1200" i="1" dirty="0">
                <a:solidFill>
                  <a:srgbClr val="003399"/>
                </a:solidFill>
                <a:latin typeface="Times New Roman" pitchFamily="18" charset="0"/>
                <a:cs typeface="Times New Roman" pitchFamily="18" charset="0"/>
              </a:rPr>
              <a:t>LC</a:t>
            </a:r>
            <a:endParaRPr lang="en-US" sz="1200" i="1" dirty="0">
              <a:solidFill>
                <a:srgbClr val="FF6600"/>
              </a:solidFill>
              <a:latin typeface="Times New Roman" pitchFamily="18" charset="0"/>
              <a:cs typeface="Times New Roman" pitchFamily="18" charset="0"/>
            </a:endParaRPr>
          </a:p>
        </p:txBody>
      </p:sp>
      <p:graphicFrame>
        <p:nvGraphicFramePr>
          <p:cNvPr id="26626" name="Object 5"/>
          <p:cNvGraphicFramePr>
            <a:graphicFrameLocks noChangeAspect="1"/>
          </p:cNvGraphicFramePr>
          <p:nvPr/>
        </p:nvGraphicFramePr>
        <p:xfrm>
          <a:off x="762000" y="1981200"/>
          <a:ext cx="7129463" cy="4395788"/>
        </p:xfrm>
        <a:graphic>
          <a:graphicData uri="http://schemas.openxmlformats.org/presentationml/2006/ole">
            <mc:AlternateContent xmlns:mc="http://schemas.openxmlformats.org/markup-compatibility/2006">
              <mc:Choice xmlns:v="urn:schemas-microsoft-com:vml" Requires="v">
                <p:oleObj spid="_x0000_s63584" name="Equation" r:id="rId4" imgW="7124700" imgH="4394200" progId="Equation.DSMT4">
                  <p:embed/>
                </p:oleObj>
              </mc:Choice>
              <mc:Fallback>
                <p:oleObj name="Equation" r:id="rId4" imgW="7124700" imgH="4394200" progId="Equation.DSMT4">
                  <p:embed/>
                  <p:pic>
                    <p:nvPicPr>
                      <p:cNvPr id="0" name="Picture 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1981200"/>
                        <a:ext cx="7129463" cy="4395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Single electron quantum mechanics</a:t>
            </a:r>
          </a:p>
        </p:txBody>
      </p:sp>
      <p:sp>
        <p:nvSpPr>
          <p:cNvPr id="4" name="Slide Number Placeholder 3"/>
          <p:cNvSpPr>
            <a:spLocks noGrp="1"/>
          </p:cNvSpPr>
          <p:nvPr>
            <p:ph type="sldNum" sz="quarter" idx="12"/>
          </p:nvPr>
        </p:nvSpPr>
        <p:spPr/>
        <p:txBody>
          <a:bodyPr/>
          <a:lstStyle/>
          <a:p>
            <a:fld id="{7E871153-6649-4551-B5D2-CF9E4672F172}" type="slidenum">
              <a:rPr lang="en-US" smtClean="0"/>
              <a:pPr/>
              <a:t>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96578777"/>
              </p:ext>
            </p:extLst>
          </p:nvPr>
        </p:nvGraphicFramePr>
        <p:xfrm>
          <a:off x="1824038" y="1500188"/>
          <a:ext cx="5345112" cy="4900612"/>
        </p:xfrm>
        <a:graphic>
          <a:graphicData uri="http://schemas.openxmlformats.org/presentationml/2006/ole">
            <mc:AlternateContent xmlns:mc="http://schemas.openxmlformats.org/markup-compatibility/2006">
              <mc:Choice xmlns:v="urn:schemas-microsoft-com:vml" Requires="v">
                <p:oleObj spid="_x0000_s421964" name="Equation" r:id="rId4" imgW="2755800" imgH="2527200" progId="Equation.DSMT4">
                  <p:embed/>
                </p:oleObj>
              </mc:Choice>
              <mc:Fallback>
                <p:oleObj name="Equation" r:id="rId4" imgW="2755800" imgH="2527200" progId="Equation.DSMT4">
                  <p:embed/>
                  <p:pic>
                    <p:nvPicPr>
                      <p:cNvPr id="0" name=""/>
                      <p:cNvPicPr/>
                      <p:nvPr/>
                    </p:nvPicPr>
                    <p:blipFill>
                      <a:blip r:embed="rId5"/>
                      <a:stretch>
                        <a:fillRect/>
                      </a:stretch>
                    </p:blipFill>
                    <p:spPr>
                      <a:xfrm>
                        <a:off x="1824038" y="1500188"/>
                        <a:ext cx="5345112" cy="4900612"/>
                      </a:xfrm>
                      <a:prstGeom prst="rect">
                        <a:avLst/>
                      </a:prstGeom>
                    </p:spPr>
                  </p:pic>
                </p:oleObj>
              </mc:Fallback>
            </mc:AlternateContent>
          </a:graphicData>
        </a:graphic>
      </p:graphicFrame>
    </p:spTree>
    <p:extLst>
      <p:ext uri="{BB962C8B-B14F-4D97-AF65-F5344CB8AC3E}">
        <p14:creationId xmlns:p14="http://schemas.microsoft.com/office/powerpoint/2010/main" val="374608399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5"/>
          <p:cNvSpPr>
            <a:spLocks noGrp="1" noChangeArrowheads="1"/>
          </p:cNvSpPr>
          <p:nvPr>
            <p:ph type="title"/>
          </p:nvPr>
        </p:nvSpPr>
        <p:spPr>
          <a:xfrm>
            <a:off x="457200" y="0"/>
            <a:ext cx="8229600" cy="1143000"/>
          </a:xfrm>
          <a:noFill/>
        </p:spPr>
        <p:txBody>
          <a:bodyPr/>
          <a:lstStyle/>
          <a:p>
            <a:r>
              <a:rPr lang="en-US" dirty="0"/>
              <a:t>Dyson equation for </a:t>
            </a:r>
            <a:r>
              <a:rPr lang="en-US" i="1" dirty="0"/>
              <a:t>G</a:t>
            </a:r>
            <a:r>
              <a:rPr lang="en-US" sz="1600" i="1" dirty="0"/>
              <a:t>CC</a:t>
            </a:r>
          </a:p>
        </p:txBody>
      </p:sp>
      <p:sp>
        <p:nvSpPr>
          <p:cNvPr id="27651" name="Slide Number Placeholder 4"/>
          <p:cNvSpPr>
            <a:spLocks noGrp="1"/>
          </p:cNvSpPr>
          <p:nvPr>
            <p:ph type="sldNum" sz="quarter" idx="12"/>
          </p:nvPr>
        </p:nvSpPr>
        <p:spPr>
          <a:noFill/>
        </p:spPr>
        <p:txBody>
          <a:bodyPr/>
          <a:lstStyle/>
          <a:p>
            <a:fld id="{452E254A-4FC5-4A40-99BB-AA05E01C02A8}" type="slidenum">
              <a:rPr lang="en-US" smtClean="0">
                <a:latin typeface="Arial" charset="0"/>
                <a:cs typeface="Arial" charset="0"/>
              </a:rPr>
              <a:pPr/>
              <a:t>50</a:t>
            </a:fld>
            <a:endParaRPr lang="en-US">
              <a:latin typeface="Arial" charset="0"/>
              <a:cs typeface="Arial" charset="0"/>
            </a:endParaRPr>
          </a:p>
        </p:txBody>
      </p:sp>
      <p:graphicFrame>
        <p:nvGraphicFramePr>
          <p:cNvPr id="27650" name="Object 5"/>
          <p:cNvGraphicFramePr>
            <a:graphicFrameLocks noChangeAspect="1"/>
          </p:cNvGraphicFramePr>
          <p:nvPr/>
        </p:nvGraphicFramePr>
        <p:xfrm>
          <a:off x="573088" y="838200"/>
          <a:ext cx="8047037" cy="5676900"/>
        </p:xfrm>
        <a:graphic>
          <a:graphicData uri="http://schemas.openxmlformats.org/presentationml/2006/ole">
            <mc:AlternateContent xmlns:mc="http://schemas.openxmlformats.org/markup-compatibility/2006">
              <mc:Choice xmlns:v="urn:schemas-microsoft-com:vml" Requires="v">
                <p:oleObj spid="_x0000_s64608" name="Equation" r:id="rId4" imgW="3809880" imgH="2692080" progId="Equation.DSMT4">
                  <p:embed/>
                </p:oleObj>
              </mc:Choice>
              <mc:Fallback>
                <p:oleObj name="Equation" r:id="rId4" imgW="3809880" imgH="2692080" progId="Equation.DSMT4">
                  <p:embed/>
                  <p:pic>
                    <p:nvPicPr>
                      <p:cNvPr id="0" name="Picture 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3088" y="838200"/>
                        <a:ext cx="8047037" cy="5676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5"/>
          <p:cNvSpPr>
            <a:spLocks noGrp="1" noChangeArrowheads="1"/>
          </p:cNvSpPr>
          <p:nvPr>
            <p:ph type="title"/>
          </p:nvPr>
        </p:nvSpPr>
        <p:spPr>
          <a:noFill/>
        </p:spPr>
        <p:txBody>
          <a:bodyPr/>
          <a:lstStyle/>
          <a:p>
            <a:r>
              <a:rPr lang="en-US"/>
              <a:t>The Langreth theorem</a:t>
            </a:r>
            <a:endParaRPr lang="en-US" sz="1600" i="1"/>
          </a:p>
        </p:txBody>
      </p:sp>
      <p:sp>
        <p:nvSpPr>
          <p:cNvPr id="28675" name="Slide Number Placeholder 4"/>
          <p:cNvSpPr>
            <a:spLocks noGrp="1"/>
          </p:cNvSpPr>
          <p:nvPr>
            <p:ph type="sldNum" sz="quarter" idx="12"/>
          </p:nvPr>
        </p:nvSpPr>
        <p:spPr>
          <a:noFill/>
        </p:spPr>
        <p:txBody>
          <a:bodyPr/>
          <a:lstStyle/>
          <a:p>
            <a:fld id="{88A1A08F-4889-41D5-A9B4-C84DED25732C}" type="slidenum">
              <a:rPr lang="en-US" smtClean="0">
                <a:latin typeface="Arial" charset="0"/>
                <a:cs typeface="Arial" charset="0"/>
              </a:rPr>
              <a:pPr/>
              <a:t>51</a:t>
            </a:fld>
            <a:endParaRPr lang="en-US">
              <a:latin typeface="Arial" charset="0"/>
              <a:cs typeface="Arial" charset="0"/>
            </a:endParaRPr>
          </a:p>
        </p:txBody>
      </p:sp>
      <p:graphicFrame>
        <p:nvGraphicFramePr>
          <p:cNvPr id="28674" name="Object 5"/>
          <p:cNvGraphicFramePr>
            <a:graphicFrameLocks noChangeAspect="1"/>
          </p:cNvGraphicFramePr>
          <p:nvPr>
            <p:extLst>
              <p:ext uri="{D42A27DB-BD31-4B8C-83A1-F6EECF244321}">
                <p14:modId xmlns:p14="http://schemas.microsoft.com/office/powerpoint/2010/main" val="1333134276"/>
              </p:ext>
            </p:extLst>
          </p:nvPr>
        </p:nvGraphicFramePr>
        <p:xfrm>
          <a:off x="295275" y="1325563"/>
          <a:ext cx="8648700" cy="5227637"/>
        </p:xfrm>
        <a:graphic>
          <a:graphicData uri="http://schemas.openxmlformats.org/presentationml/2006/ole">
            <mc:AlternateContent xmlns:mc="http://schemas.openxmlformats.org/markup-compatibility/2006">
              <mc:Choice xmlns:v="urn:schemas-microsoft-com:vml" Requires="v">
                <p:oleObj spid="_x0000_s65632" name="Equation" r:id="rId4" imgW="4254480" imgH="2577960" progId="Equation.DSMT4">
                  <p:embed/>
                </p:oleObj>
              </mc:Choice>
              <mc:Fallback>
                <p:oleObj name="Equation" r:id="rId4" imgW="4254480" imgH="2577960" progId="Equation.DSMT4">
                  <p:embed/>
                  <p:pic>
                    <p:nvPicPr>
                      <p:cNvPr id="0" name="Picture 19"/>
                      <p:cNvPicPr>
                        <a:picLocks noChangeAspect="1" noChangeArrowheads="1"/>
                      </p:cNvPicPr>
                      <p:nvPr/>
                    </p:nvPicPr>
                    <p:blipFill>
                      <a:blip r:embed="rId5"/>
                      <a:srcRect/>
                      <a:stretch>
                        <a:fillRect/>
                      </a:stretch>
                    </p:blipFill>
                    <p:spPr bwMode="auto">
                      <a:xfrm>
                        <a:off x="295275" y="1325563"/>
                        <a:ext cx="8648700" cy="52276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5"/>
          <p:cNvSpPr>
            <a:spLocks noGrp="1" noChangeArrowheads="1"/>
          </p:cNvSpPr>
          <p:nvPr>
            <p:ph type="title"/>
          </p:nvPr>
        </p:nvSpPr>
        <p:spPr>
          <a:xfrm>
            <a:off x="457200" y="0"/>
            <a:ext cx="8229600" cy="1143000"/>
          </a:xfrm>
          <a:noFill/>
        </p:spPr>
        <p:txBody>
          <a:bodyPr/>
          <a:lstStyle/>
          <a:p>
            <a:r>
              <a:rPr lang="en-US" dirty="0"/>
              <a:t>Dyson equations and solution</a:t>
            </a:r>
            <a:endParaRPr lang="en-US" sz="1600" i="1" dirty="0"/>
          </a:p>
        </p:txBody>
      </p:sp>
      <p:sp>
        <p:nvSpPr>
          <p:cNvPr id="29699" name="Slide Number Placeholder 4"/>
          <p:cNvSpPr>
            <a:spLocks noGrp="1"/>
          </p:cNvSpPr>
          <p:nvPr>
            <p:ph type="sldNum" sz="quarter" idx="12"/>
          </p:nvPr>
        </p:nvSpPr>
        <p:spPr>
          <a:noFill/>
        </p:spPr>
        <p:txBody>
          <a:bodyPr/>
          <a:lstStyle/>
          <a:p>
            <a:fld id="{D23C2B7D-99D2-4540-98C8-750E02E54C2D}" type="slidenum">
              <a:rPr lang="en-US" smtClean="0">
                <a:latin typeface="Arial" charset="0"/>
                <a:cs typeface="Arial" charset="0"/>
              </a:rPr>
              <a:pPr/>
              <a:t>52</a:t>
            </a:fld>
            <a:endParaRPr lang="en-US">
              <a:latin typeface="Arial" charset="0"/>
              <a:cs typeface="Arial" charset="0"/>
            </a:endParaRPr>
          </a:p>
        </p:txBody>
      </p:sp>
      <p:graphicFrame>
        <p:nvGraphicFramePr>
          <p:cNvPr id="29698" name="Object 4"/>
          <p:cNvGraphicFramePr>
            <a:graphicFrameLocks noChangeAspect="1"/>
          </p:cNvGraphicFramePr>
          <p:nvPr>
            <p:extLst>
              <p:ext uri="{D42A27DB-BD31-4B8C-83A1-F6EECF244321}">
                <p14:modId xmlns:p14="http://schemas.microsoft.com/office/powerpoint/2010/main" val="665676198"/>
              </p:ext>
            </p:extLst>
          </p:nvPr>
        </p:nvGraphicFramePr>
        <p:xfrm>
          <a:off x="1014413" y="2460625"/>
          <a:ext cx="7042150" cy="2965450"/>
        </p:xfrm>
        <a:graphic>
          <a:graphicData uri="http://schemas.openxmlformats.org/presentationml/2006/ole">
            <mc:AlternateContent xmlns:mc="http://schemas.openxmlformats.org/markup-compatibility/2006">
              <mc:Choice xmlns:v="urn:schemas-microsoft-com:vml" Requires="v">
                <p:oleObj spid="_x0000_s66656" name="Equation" r:id="rId4" imgW="2831760" imgH="1244520" progId="Equation.DSMT4">
                  <p:embed/>
                </p:oleObj>
              </mc:Choice>
              <mc:Fallback>
                <p:oleObj name="Equation" r:id="rId4" imgW="2831760" imgH="1244520" progId="Equation.DSMT4">
                  <p:embed/>
                  <p:pic>
                    <p:nvPicPr>
                      <p:cNvPr id="0" name="Picture 19"/>
                      <p:cNvPicPr>
                        <a:picLocks noChangeAspect="1" noChangeArrowheads="1"/>
                      </p:cNvPicPr>
                      <p:nvPr/>
                    </p:nvPicPr>
                    <p:blipFill>
                      <a:blip r:embed="rId5"/>
                      <a:srcRect/>
                      <a:stretch>
                        <a:fillRect/>
                      </a:stretch>
                    </p:blipFill>
                    <p:spPr bwMode="auto">
                      <a:xfrm>
                        <a:off x="1014413" y="2460625"/>
                        <a:ext cx="7042150" cy="2965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mc:AlternateContent xmlns:mc="http://schemas.openxmlformats.org/markup-compatibility/2006">
        <mc:Choice xmlns:a14="http://schemas.microsoft.com/office/drawing/2010/main" Requires="a14">
          <p:sp>
            <p:nvSpPr>
              <p:cNvPr id="2" name="TextBox 1">
                <a:extLst>
                  <a:ext uri="{FF2B5EF4-FFF2-40B4-BE49-F238E27FC236}">
                    <a16:creationId xmlns:a16="http://schemas.microsoft.com/office/drawing/2014/main" id="{622A3496-F7D2-4C46-9B63-21B38DE94543}"/>
                  </a:ext>
                </a:extLst>
              </p:cNvPr>
              <p:cNvSpPr txBox="1"/>
              <p:nvPr/>
            </p:nvSpPr>
            <p:spPr>
              <a:xfrm>
                <a:off x="4950300" y="1890014"/>
                <a:ext cx="4184735" cy="1201547"/>
              </a:xfrm>
              <a:prstGeom prst="rect">
                <a:avLst/>
              </a:prstGeom>
              <a:noFill/>
            </p:spPr>
            <p:txBody>
              <a:bodyPr wrap="none" rtlCol="0">
                <a:spAutoFit/>
              </a:bodyPr>
              <a:lstStyle/>
              <a:p>
                <a:r>
                  <a:rPr lang="en-US" sz="2400" i="1" dirty="0">
                    <a:latin typeface="Times New Roman" pitchFamily="18" charset="0"/>
                    <a:cs typeface="Times New Roman" pitchFamily="18" charset="0"/>
                  </a:rPr>
                  <a:t>g</a:t>
                </a:r>
                <a:r>
                  <a:rPr lang="en-US" sz="2400" dirty="0">
                    <a:latin typeface="Times New Roman" pitchFamily="18" charset="0"/>
                    <a:cs typeface="Times New Roman" pitchFamily="18" charset="0"/>
                  </a:rPr>
                  <a:t> : isolated center</a:t>
                </a:r>
              </a:p>
              <a:p>
                <a:r>
                  <a:rPr lang="en-US" sz="2400" i="1" dirty="0">
                    <a:latin typeface="Times New Roman" pitchFamily="18" charset="0"/>
                    <a:cs typeface="Times New Roman" pitchFamily="18" charset="0"/>
                  </a:rPr>
                  <a:t>G</a:t>
                </a:r>
                <a:r>
                  <a:rPr lang="en-US" sz="2400" dirty="0">
                    <a:latin typeface="Times New Roman" pitchFamily="18" charset="0"/>
                    <a:cs typeface="Times New Roman" pitchFamily="18" charset="0"/>
                  </a:rPr>
                  <a:t> : center coupled to baths</a:t>
                </a:r>
              </a:p>
              <a:p>
                <a14:m>
                  <m:oMath xmlns:m="http://schemas.openxmlformats.org/officeDocument/2006/math">
                    <m:sSub>
                      <m:sSubPr>
                        <m:ctrlPr>
                          <a:rPr lang="en-US" sz="2400" b="0" i="1" smtClean="0">
                            <a:latin typeface="Cambria Math" panose="02040503050406030204" pitchFamily="18" charset="0"/>
                            <a:cs typeface="Times New Roman" pitchFamily="18" charset="0"/>
                          </a:rPr>
                        </m:ctrlPr>
                      </m:sSubPr>
                      <m:e>
                        <m:r>
                          <m:rPr>
                            <m:sty m:val="p"/>
                          </m:rPr>
                          <a:rPr lang="en-US" sz="2400" b="0" i="0" smtClean="0">
                            <a:latin typeface="Cambria Math" panose="02040503050406030204" pitchFamily="18" charset="0"/>
                            <a:cs typeface="Times New Roman" pitchFamily="18" charset="0"/>
                          </a:rPr>
                          <m:t>Σ</m:t>
                        </m:r>
                      </m:e>
                      <m:sub>
                        <m:r>
                          <a:rPr lang="en-US" sz="2400" b="0" i="1" smtClean="0">
                            <a:latin typeface="Cambria Math" panose="02040503050406030204" pitchFamily="18" charset="0"/>
                            <a:cs typeface="Times New Roman" pitchFamily="18" charset="0"/>
                          </a:rPr>
                          <m:t>𝛼</m:t>
                        </m:r>
                      </m:sub>
                    </m:sSub>
                    <m:r>
                      <a:rPr lang="en-US" sz="2400" b="0" i="1" smtClean="0">
                        <a:latin typeface="Cambria Math" panose="02040503050406030204" pitchFamily="18" charset="0"/>
                        <a:cs typeface="Times New Roman" pitchFamily="18" charset="0"/>
                      </a:rPr>
                      <m:t>=</m:t>
                    </m:r>
                    <m:sSup>
                      <m:sSupPr>
                        <m:ctrlPr>
                          <a:rPr lang="en-US" sz="2400" b="0" i="1" smtClean="0">
                            <a:latin typeface="Cambria Math" panose="02040503050406030204" pitchFamily="18" charset="0"/>
                            <a:cs typeface="Times New Roman" pitchFamily="18" charset="0"/>
                          </a:rPr>
                        </m:ctrlPr>
                      </m:sSupPr>
                      <m:e>
                        <m:r>
                          <a:rPr lang="en-US" sz="2400" b="0" i="1" smtClean="0">
                            <a:latin typeface="Cambria Math" panose="02040503050406030204" pitchFamily="18" charset="0"/>
                            <a:cs typeface="Times New Roman" pitchFamily="18" charset="0"/>
                          </a:rPr>
                          <m:t>𝑉</m:t>
                        </m:r>
                      </m:e>
                      <m:sup>
                        <m:r>
                          <a:rPr lang="en-US" sz="2400" b="0" i="1" smtClean="0">
                            <a:latin typeface="Cambria Math" panose="02040503050406030204" pitchFamily="18" charset="0"/>
                            <a:cs typeface="Times New Roman" pitchFamily="18" charset="0"/>
                          </a:rPr>
                          <m:t>𝐶</m:t>
                        </m:r>
                        <m:r>
                          <a:rPr lang="en-US" sz="2400" b="0" i="1" smtClean="0">
                            <a:latin typeface="Cambria Math" panose="02040503050406030204" pitchFamily="18" charset="0"/>
                            <a:cs typeface="Times New Roman" pitchFamily="18" charset="0"/>
                          </a:rPr>
                          <m:t>𝛼</m:t>
                        </m:r>
                      </m:sup>
                    </m:sSup>
                    <m:sSub>
                      <m:sSubPr>
                        <m:ctrlPr>
                          <a:rPr lang="en-US" sz="2400" b="0" i="1" smtClean="0">
                            <a:latin typeface="Cambria Math" panose="02040503050406030204" pitchFamily="18" charset="0"/>
                            <a:cs typeface="Times New Roman" pitchFamily="18" charset="0"/>
                          </a:rPr>
                        </m:ctrlPr>
                      </m:sSubPr>
                      <m:e>
                        <m:r>
                          <a:rPr lang="en-US" sz="2400" b="0" i="1" smtClean="0">
                            <a:latin typeface="Cambria Math" panose="02040503050406030204" pitchFamily="18" charset="0"/>
                            <a:cs typeface="Times New Roman" pitchFamily="18" charset="0"/>
                          </a:rPr>
                          <m:t>𝑔</m:t>
                        </m:r>
                      </m:e>
                      <m:sub>
                        <m:r>
                          <a:rPr lang="en-US" sz="2400" b="0" i="1" smtClean="0">
                            <a:latin typeface="Cambria Math" panose="02040503050406030204" pitchFamily="18" charset="0"/>
                            <a:cs typeface="Times New Roman" pitchFamily="18" charset="0"/>
                          </a:rPr>
                          <m:t>𝛼</m:t>
                        </m:r>
                      </m:sub>
                    </m:sSub>
                    <m:sSup>
                      <m:sSupPr>
                        <m:ctrlPr>
                          <a:rPr lang="en-US" sz="2400" b="0" i="1" smtClean="0">
                            <a:latin typeface="Cambria Math" panose="02040503050406030204" pitchFamily="18" charset="0"/>
                            <a:cs typeface="Times New Roman" pitchFamily="18" charset="0"/>
                          </a:rPr>
                        </m:ctrlPr>
                      </m:sSupPr>
                      <m:e>
                        <m:r>
                          <a:rPr lang="en-US" sz="2400" b="0" i="1" smtClean="0">
                            <a:latin typeface="Cambria Math" panose="02040503050406030204" pitchFamily="18" charset="0"/>
                            <a:cs typeface="Times New Roman" pitchFamily="18" charset="0"/>
                          </a:rPr>
                          <m:t>𝑉</m:t>
                        </m:r>
                      </m:e>
                      <m:sup>
                        <m:r>
                          <a:rPr lang="en-US" sz="2400" b="0" i="1" smtClean="0">
                            <a:latin typeface="Cambria Math" panose="02040503050406030204" pitchFamily="18" charset="0"/>
                            <a:cs typeface="Times New Roman" pitchFamily="18" charset="0"/>
                          </a:rPr>
                          <m:t>𝛼</m:t>
                        </m:r>
                        <m:r>
                          <a:rPr lang="en-US" sz="2400" b="0" i="1" smtClean="0">
                            <a:latin typeface="Cambria Math" panose="02040503050406030204" pitchFamily="18" charset="0"/>
                            <a:cs typeface="Times New Roman" pitchFamily="18" charset="0"/>
                          </a:rPr>
                          <m:t>𝐶</m:t>
                        </m:r>
                      </m:sup>
                    </m:sSup>
                  </m:oMath>
                </a14:m>
                <a:r>
                  <a:rPr lang="en-SG" sz="2400" dirty="0">
                    <a:latin typeface="Times New Roman" pitchFamily="18" charset="0"/>
                    <a:cs typeface="Times New Roman" pitchFamily="18" charset="0"/>
                  </a:rPr>
                  <a:t>, </a:t>
                </a:r>
                <a14:m>
                  <m:oMath xmlns:m="http://schemas.openxmlformats.org/officeDocument/2006/math">
                    <m:r>
                      <m:rPr>
                        <m:sty m:val="p"/>
                      </m:rPr>
                      <a:rPr lang="en-US" sz="2400" b="0" i="0" smtClean="0">
                        <a:latin typeface="Cambria Math" panose="02040503050406030204" pitchFamily="18" charset="0"/>
                        <a:cs typeface="Times New Roman" pitchFamily="18" charset="0"/>
                      </a:rPr>
                      <m:t>Σ</m:t>
                    </m:r>
                    <m:r>
                      <a:rPr lang="en-US" sz="2400" b="0" i="1" smtClean="0">
                        <a:latin typeface="Cambria Math" panose="02040503050406030204" pitchFamily="18" charset="0"/>
                        <a:cs typeface="Times New Roman" pitchFamily="18" charset="0"/>
                      </a:rPr>
                      <m:t>=</m:t>
                    </m:r>
                    <m:sSub>
                      <m:sSubPr>
                        <m:ctrlPr>
                          <a:rPr lang="en-US" sz="2400" b="0" i="1" smtClean="0">
                            <a:latin typeface="Cambria Math" panose="02040503050406030204" pitchFamily="18" charset="0"/>
                            <a:cs typeface="Times New Roman" pitchFamily="18" charset="0"/>
                          </a:rPr>
                        </m:ctrlPr>
                      </m:sSubPr>
                      <m:e>
                        <m:r>
                          <m:rPr>
                            <m:sty m:val="p"/>
                          </m:rPr>
                          <a:rPr lang="en-US" sz="2400" b="0" i="0" smtClean="0">
                            <a:latin typeface="Cambria Math" panose="02040503050406030204" pitchFamily="18" charset="0"/>
                            <a:cs typeface="Times New Roman" pitchFamily="18" charset="0"/>
                          </a:rPr>
                          <m:t>Σ</m:t>
                        </m:r>
                      </m:e>
                      <m:sub>
                        <m:r>
                          <a:rPr lang="en-US" sz="2400" b="0" i="1" smtClean="0">
                            <a:latin typeface="Cambria Math" panose="02040503050406030204" pitchFamily="18" charset="0"/>
                            <a:cs typeface="Times New Roman" pitchFamily="18" charset="0"/>
                          </a:rPr>
                          <m:t>𝐿</m:t>
                        </m:r>
                      </m:sub>
                    </m:sSub>
                    <m:r>
                      <a:rPr lang="en-US" sz="2400" b="0" i="1" smtClean="0">
                        <a:latin typeface="Cambria Math" panose="02040503050406030204" pitchFamily="18" charset="0"/>
                        <a:cs typeface="Times New Roman" pitchFamily="18" charset="0"/>
                      </a:rPr>
                      <m:t>+</m:t>
                    </m:r>
                    <m:sSub>
                      <m:sSubPr>
                        <m:ctrlPr>
                          <a:rPr lang="en-US" sz="2400" b="0" i="1" smtClean="0">
                            <a:latin typeface="Cambria Math" panose="02040503050406030204" pitchFamily="18" charset="0"/>
                            <a:cs typeface="Times New Roman" pitchFamily="18" charset="0"/>
                          </a:rPr>
                        </m:ctrlPr>
                      </m:sSubPr>
                      <m:e>
                        <m:r>
                          <m:rPr>
                            <m:sty m:val="p"/>
                          </m:rPr>
                          <a:rPr lang="en-US" sz="2400" b="0" i="0" smtClean="0">
                            <a:latin typeface="Cambria Math" panose="02040503050406030204" pitchFamily="18" charset="0"/>
                            <a:cs typeface="Times New Roman" pitchFamily="18" charset="0"/>
                          </a:rPr>
                          <m:t>Σ</m:t>
                        </m:r>
                      </m:e>
                      <m:sub>
                        <m:r>
                          <a:rPr lang="en-US" sz="2400" b="0" i="1" smtClean="0">
                            <a:latin typeface="Cambria Math" panose="02040503050406030204" pitchFamily="18" charset="0"/>
                            <a:cs typeface="Times New Roman" pitchFamily="18" charset="0"/>
                          </a:rPr>
                          <m:t>𝑅</m:t>
                        </m:r>
                      </m:sub>
                    </m:sSub>
                  </m:oMath>
                </a14:m>
                <a:endParaRPr lang="en-SG" sz="2400" dirty="0">
                  <a:latin typeface="Times New Roman" pitchFamily="18" charset="0"/>
                  <a:cs typeface="Times New Roman" pitchFamily="18" charset="0"/>
                </a:endParaRPr>
              </a:p>
            </p:txBody>
          </p:sp>
        </mc:Choice>
        <mc:Fallback>
          <p:sp>
            <p:nvSpPr>
              <p:cNvPr id="2" name="TextBox 1">
                <a:extLst>
                  <a:ext uri="{FF2B5EF4-FFF2-40B4-BE49-F238E27FC236}">
                    <a16:creationId xmlns:a16="http://schemas.microsoft.com/office/drawing/2014/main" id="{622A3496-F7D2-4C46-9B63-21B38DE94543}"/>
                  </a:ext>
                </a:extLst>
              </p:cNvPr>
              <p:cNvSpPr txBox="1">
                <a:spLocks noRot="1" noChangeAspect="1" noMove="1" noResize="1" noEditPoints="1" noAdjustHandles="1" noChangeArrowheads="1" noChangeShapeType="1" noTextEdit="1"/>
              </p:cNvSpPr>
              <p:nvPr/>
            </p:nvSpPr>
            <p:spPr>
              <a:xfrm>
                <a:off x="4950300" y="1890014"/>
                <a:ext cx="4184735" cy="1201547"/>
              </a:xfrm>
              <a:prstGeom prst="rect">
                <a:avLst/>
              </a:prstGeom>
              <a:blipFill>
                <a:blip r:embed="rId6"/>
                <a:stretch>
                  <a:fillRect l="-2183" t="-4061" b="-11168"/>
                </a:stretch>
              </a:blipFill>
            </p:spPr>
            <p:txBody>
              <a:bodyPr/>
              <a:lstStyle/>
              <a:p>
                <a:r>
                  <a:rPr lang="en-SG">
                    <a:noFill/>
                  </a:rPr>
                  <a:t> </a:t>
                </a:r>
              </a:p>
            </p:txBody>
          </p:sp>
        </mc:Fallback>
      </mc:AlternateContent>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5"/>
          <p:cNvSpPr>
            <a:spLocks noGrp="1" noChangeArrowheads="1"/>
          </p:cNvSpPr>
          <p:nvPr>
            <p:ph type="title"/>
          </p:nvPr>
        </p:nvSpPr>
        <p:spPr>
          <a:noFill/>
        </p:spPr>
        <p:txBody>
          <a:bodyPr/>
          <a:lstStyle/>
          <a:p>
            <a:r>
              <a:rPr lang="en-US"/>
              <a:t>Energy current</a:t>
            </a:r>
            <a:endParaRPr lang="en-US" sz="1600" i="1"/>
          </a:p>
        </p:txBody>
      </p:sp>
      <p:sp>
        <p:nvSpPr>
          <p:cNvPr id="30723" name="Slide Number Placeholder 4"/>
          <p:cNvSpPr>
            <a:spLocks noGrp="1"/>
          </p:cNvSpPr>
          <p:nvPr>
            <p:ph type="sldNum" sz="quarter" idx="12"/>
          </p:nvPr>
        </p:nvSpPr>
        <p:spPr>
          <a:noFill/>
        </p:spPr>
        <p:txBody>
          <a:bodyPr/>
          <a:lstStyle/>
          <a:p>
            <a:fld id="{DF8ACB7E-A156-4879-821C-ECF7E30AA6B5}" type="slidenum">
              <a:rPr lang="en-US" smtClean="0">
                <a:latin typeface="Arial" charset="0"/>
                <a:cs typeface="Arial" charset="0"/>
              </a:rPr>
              <a:pPr/>
              <a:t>53</a:t>
            </a:fld>
            <a:endParaRPr lang="en-US">
              <a:latin typeface="Arial" charset="0"/>
              <a:cs typeface="Arial" charset="0"/>
            </a:endParaRPr>
          </a:p>
        </p:txBody>
      </p:sp>
      <p:graphicFrame>
        <p:nvGraphicFramePr>
          <p:cNvPr id="30722" name="Object 3"/>
          <p:cNvGraphicFramePr>
            <a:graphicFrameLocks noChangeAspect="1"/>
          </p:cNvGraphicFramePr>
          <p:nvPr/>
        </p:nvGraphicFramePr>
        <p:xfrm>
          <a:off x="501650" y="1511300"/>
          <a:ext cx="8151813" cy="4813300"/>
        </p:xfrm>
        <a:graphic>
          <a:graphicData uri="http://schemas.openxmlformats.org/presentationml/2006/ole">
            <mc:AlternateContent xmlns:mc="http://schemas.openxmlformats.org/markup-compatibility/2006">
              <mc:Choice xmlns:v="urn:schemas-microsoft-com:vml" Requires="v">
                <p:oleObj spid="_x0000_s67680" name="Equation" r:id="rId4" imgW="3225800" imgH="1905000" progId="Equation.DSMT4">
                  <p:embed/>
                </p:oleObj>
              </mc:Choice>
              <mc:Fallback>
                <p:oleObj name="Equation" r:id="rId4" imgW="3225800" imgH="1905000" progId="Equation.DSMT4">
                  <p:embed/>
                  <p:pic>
                    <p:nvPicPr>
                      <p:cNvPr id="0" name="Picture 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1650" y="1511300"/>
                        <a:ext cx="8151813" cy="4813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Meir-</a:t>
            </a:r>
            <a:r>
              <a:rPr lang="en-US" dirty="0" err="1"/>
              <a:t>Wingreen</a:t>
            </a:r>
            <a:r>
              <a:rPr lang="en-US" dirty="0"/>
              <a:t> formula,</a:t>
            </a:r>
            <a:br>
              <a:rPr lang="en-US" dirty="0"/>
            </a:br>
            <a:r>
              <a:rPr lang="en-US" dirty="0"/>
              <a:t>symmetric form</a:t>
            </a:r>
            <a:endParaRPr lang="en-SG" dirty="0"/>
          </a:p>
        </p:txBody>
      </p:sp>
      <p:sp>
        <p:nvSpPr>
          <p:cNvPr id="3" name="Slide Number Placeholder 2"/>
          <p:cNvSpPr>
            <a:spLocks noGrp="1"/>
          </p:cNvSpPr>
          <p:nvPr>
            <p:ph type="sldNum" sz="quarter" idx="12"/>
          </p:nvPr>
        </p:nvSpPr>
        <p:spPr/>
        <p:txBody>
          <a:bodyPr/>
          <a:lstStyle/>
          <a:p>
            <a:fld id="{7E871153-6649-4551-B5D2-CF9E4672F172}" type="slidenum">
              <a:rPr lang="en-US" smtClean="0"/>
              <a:pPr/>
              <a:t>54</a:t>
            </a:fld>
            <a:endParaRPr lang="en-US"/>
          </a:p>
        </p:txBody>
      </p:sp>
      <p:graphicFrame>
        <p:nvGraphicFramePr>
          <p:cNvPr id="4" name="Object 3"/>
          <p:cNvGraphicFramePr>
            <a:graphicFrameLocks noChangeAspect="1"/>
          </p:cNvGraphicFramePr>
          <p:nvPr/>
        </p:nvGraphicFramePr>
        <p:xfrm>
          <a:off x="457200" y="2819400"/>
          <a:ext cx="8303741" cy="1371600"/>
        </p:xfrm>
        <a:graphic>
          <a:graphicData uri="http://schemas.openxmlformats.org/presentationml/2006/ole">
            <mc:AlternateContent xmlns:mc="http://schemas.openxmlformats.org/markup-compatibility/2006">
              <mc:Choice xmlns:v="urn:schemas-microsoft-com:vml" Requires="v">
                <p:oleObj spid="_x0000_s418895" name="Equation" r:id="rId4" imgW="2844720" imgH="469800" progId="Equation.DSMT4">
                  <p:embed/>
                </p:oleObj>
              </mc:Choice>
              <mc:Fallback>
                <p:oleObj name="Equation" r:id="rId4" imgW="2844720" imgH="46980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2819400"/>
                        <a:ext cx="8303741" cy="137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5"/>
          <p:cNvSpPr>
            <a:spLocks noGrp="1" noChangeArrowheads="1"/>
          </p:cNvSpPr>
          <p:nvPr>
            <p:ph type="title"/>
          </p:nvPr>
        </p:nvSpPr>
        <p:spPr>
          <a:noFill/>
        </p:spPr>
        <p:txBody>
          <a:bodyPr/>
          <a:lstStyle/>
          <a:p>
            <a:r>
              <a:rPr lang="en-US" dirty="0"/>
              <a:t>Landauer/Caroli formula</a:t>
            </a:r>
            <a:endParaRPr lang="en-US" sz="1600" i="1" dirty="0"/>
          </a:p>
        </p:txBody>
      </p:sp>
      <p:sp>
        <p:nvSpPr>
          <p:cNvPr id="31747" name="Slide Number Placeholder 4"/>
          <p:cNvSpPr>
            <a:spLocks noGrp="1"/>
          </p:cNvSpPr>
          <p:nvPr>
            <p:ph type="sldNum" sz="quarter" idx="12"/>
          </p:nvPr>
        </p:nvSpPr>
        <p:spPr>
          <a:noFill/>
        </p:spPr>
        <p:txBody>
          <a:bodyPr/>
          <a:lstStyle/>
          <a:p>
            <a:fld id="{C8E206FD-A346-43BA-B316-687BFE76AD05}" type="slidenum">
              <a:rPr lang="en-US" smtClean="0">
                <a:latin typeface="Arial" charset="0"/>
                <a:cs typeface="Arial" charset="0"/>
              </a:rPr>
              <a:pPr/>
              <a:t>55</a:t>
            </a:fld>
            <a:endParaRPr lang="en-US">
              <a:latin typeface="Arial" charset="0"/>
              <a:cs typeface="Arial" charset="0"/>
            </a:endParaRPr>
          </a:p>
        </p:txBody>
      </p:sp>
      <p:graphicFrame>
        <p:nvGraphicFramePr>
          <p:cNvPr id="31746" name="Object 3"/>
          <p:cNvGraphicFramePr>
            <a:graphicFrameLocks noChangeAspect="1"/>
          </p:cNvGraphicFramePr>
          <p:nvPr>
            <p:extLst>
              <p:ext uri="{D42A27DB-BD31-4B8C-83A1-F6EECF244321}">
                <p14:modId xmlns:p14="http://schemas.microsoft.com/office/powerpoint/2010/main" val="917073766"/>
              </p:ext>
            </p:extLst>
          </p:nvPr>
        </p:nvGraphicFramePr>
        <p:xfrm>
          <a:off x="666750" y="1646238"/>
          <a:ext cx="7854950" cy="4541837"/>
        </p:xfrm>
        <a:graphic>
          <a:graphicData uri="http://schemas.openxmlformats.org/presentationml/2006/ole">
            <mc:AlternateContent xmlns:mc="http://schemas.openxmlformats.org/markup-compatibility/2006">
              <mc:Choice xmlns:v="urn:schemas-microsoft-com:vml" Requires="v">
                <p:oleObj spid="_x0000_s68705" name="Equation" r:id="rId4" imgW="3340080" imgH="1930320" progId="Equation.DSMT4">
                  <p:embed/>
                </p:oleObj>
              </mc:Choice>
              <mc:Fallback>
                <p:oleObj name="Equation" r:id="rId4" imgW="3340080" imgH="1930320" progId="Equation.DSMT4">
                  <p:embed/>
                  <p:pic>
                    <p:nvPicPr>
                      <p:cNvPr id="0" name="Picture 20"/>
                      <p:cNvPicPr>
                        <a:picLocks noChangeAspect="1" noChangeArrowheads="1"/>
                      </p:cNvPicPr>
                      <p:nvPr/>
                    </p:nvPicPr>
                    <p:blipFill>
                      <a:blip r:embed="rId5"/>
                      <a:srcRect/>
                      <a:stretch>
                        <a:fillRect/>
                      </a:stretch>
                    </p:blipFill>
                    <p:spPr bwMode="auto">
                      <a:xfrm>
                        <a:off x="666750" y="1646238"/>
                        <a:ext cx="7854950" cy="4541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1D calculation</a:t>
            </a:r>
          </a:p>
        </p:txBody>
      </p:sp>
      <p:sp>
        <p:nvSpPr>
          <p:cNvPr id="4" name="Content Placeholder 3"/>
          <p:cNvSpPr>
            <a:spLocks noGrp="1"/>
          </p:cNvSpPr>
          <p:nvPr>
            <p:ph idx="1"/>
          </p:nvPr>
        </p:nvSpPr>
        <p:spPr/>
        <p:txBody>
          <a:bodyPr/>
          <a:lstStyle/>
          <a:p>
            <a:r>
              <a:rPr lang="en-US" dirty="0"/>
              <a:t>In the following we give a complete calculation for a simple 1D chain (the baths and the center are identical) with on-site coupling and nearest neighbor couplings.   This example shows the steps needed for more general junction systems, such as the need to calculate the “surface” Green’s functions.</a:t>
            </a:r>
          </a:p>
        </p:txBody>
      </p:sp>
      <p:sp>
        <p:nvSpPr>
          <p:cNvPr id="3" name="Slide Number Placeholder 2"/>
          <p:cNvSpPr>
            <a:spLocks noGrp="1"/>
          </p:cNvSpPr>
          <p:nvPr>
            <p:ph type="sldNum" sz="quarter" idx="12"/>
          </p:nvPr>
        </p:nvSpPr>
        <p:spPr/>
        <p:txBody>
          <a:bodyPr/>
          <a:lstStyle/>
          <a:p>
            <a:fld id="{7E871153-6649-4551-B5D2-CF9E4672F172}" type="slidenum">
              <a:rPr lang="en-US" smtClean="0"/>
              <a:pPr/>
              <a:t>56</a:t>
            </a:fld>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Rectangle 41"/>
          <p:cNvSpPr>
            <a:spLocks noGrp="1" noChangeArrowheads="1"/>
          </p:cNvSpPr>
          <p:nvPr>
            <p:ph type="title"/>
          </p:nvPr>
        </p:nvSpPr>
        <p:spPr/>
        <p:txBody>
          <a:bodyPr>
            <a:normAutofit/>
          </a:bodyPr>
          <a:lstStyle/>
          <a:p>
            <a:r>
              <a:rPr lang="en-US"/>
              <a:t>Ballistic transport in a 1D chain</a:t>
            </a:r>
          </a:p>
        </p:txBody>
      </p:sp>
      <p:sp>
        <p:nvSpPr>
          <p:cNvPr id="32774" name="Rectangle 3"/>
          <p:cNvSpPr>
            <a:spLocks noGrp="1" noChangeArrowheads="1"/>
          </p:cNvSpPr>
          <p:nvPr>
            <p:ph idx="1"/>
          </p:nvPr>
        </p:nvSpPr>
        <p:spPr>
          <a:noFill/>
        </p:spPr>
        <p:txBody>
          <a:bodyPr>
            <a:normAutofit lnSpcReduction="10000"/>
          </a:bodyPr>
          <a:lstStyle/>
          <a:p>
            <a:pPr>
              <a:buFontTx/>
              <a:buChar char="•"/>
            </a:pPr>
            <a:r>
              <a:rPr lang="en-GB" dirty="0"/>
              <a:t>Force constants</a:t>
            </a:r>
          </a:p>
          <a:p>
            <a:pPr>
              <a:buFontTx/>
              <a:buChar char="•"/>
            </a:pPr>
            <a:endParaRPr lang="en-GB" dirty="0"/>
          </a:p>
          <a:p>
            <a:endParaRPr lang="en-GB" dirty="0"/>
          </a:p>
          <a:p>
            <a:endParaRPr lang="en-GB" dirty="0"/>
          </a:p>
          <a:p>
            <a:endParaRPr lang="en-GB" dirty="0"/>
          </a:p>
          <a:p>
            <a:pPr>
              <a:buNone/>
            </a:pPr>
            <a:endParaRPr lang="en-GB" dirty="0"/>
          </a:p>
          <a:p>
            <a:pPr>
              <a:buNone/>
            </a:pPr>
            <a:endParaRPr lang="en-GB" dirty="0"/>
          </a:p>
          <a:p>
            <a:pPr>
              <a:buFontTx/>
              <a:buChar char="•"/>
            </a:pPr>
            <a:r>
              <a:rPr lang="en-GB" dirty="0"/>
              <a:t>Equation of motion</a:t>
            </a:r>
          </a:p>
          <a:p>
            <a:endParaRPr lang="en-GB" dirty="0"/>
          </a:p>
        </p:txBody>
      </p:sp>
      <p:sp>
        <p:nvSpPr>
          <p:cNvPr id="32772" name="Slide Number Placeholder 4"/>
          <p:cNvSpPr>
            <a:spLocks noGrp="1"/>
          </p:cNvSpPr>
          <p:nvPr>
            <p:ph type="sldNum" sz="quarter" idx="12"/>
          </p:nvPr>
        </p:nvSpPr>
        <p:spPr>
          <a:noFill/>
        </p:spPr>
        <p:txBody>
          <a:bodyPr/>
          <a:lstStyle/>
          <a:p>
            <a:fld id="{38822539-2096-461E-8224-0C213D5DEC6F}" type="slidenum">
              <a:rPr lang="en-US" smtClean="0">
                <a:latin typeface="Arial" charset="0"/>
                <a:cs typeface="Arial" charset="0"/>
              </a:rPr>
              <a:pPr/>
              <a:t>57</a:t>
            </a:fld>
            <a:endParaRPr lang="en-US">
              <a:latin typeface="Arial" charset="0"/>
              <a:cs typeface="Arial" charset="0"/>
            </a:endParaRPr>
          </a:p>
        </p:txBody>
      </p:sp>
      <p:graphicFrame>
        <p:nvGraphicFramePr>
          <p:cNvPr id="32770" name="Object 2"/>
          <p:cNvGraphicFramePr>
            <a:graphicFrameLocks noChangeAspect="1"/>
          </p:cNvGraphicFramePr>
          <p:nvPr/>
        </p:nvGraphicFramePr>
        <p:xfrm>
          <a:off x="1752600" y="2487612"/>
          <a:ext cx="5668963" cy="2465388"/>
        </p:xfrm>
        <a:graphic>
          <a:graphicData uri="http://schemas.openxmlformats.org/presentationml/2006/ole">
            <mc:AlternateContent xmlns:mc="http://schemas.openxmlformats.org/markup-compatibility/2006">
              <mc:Choice xmlns:v="urn:schemas-microsoft-com:vml" Requires="v">
                <p:oleObj spid="_x0000_s69822" name="方程式" r:id="rId4" imgW="2628900" imgH="1143000" progId="Equation.3">
                  <p:embed/>
                </p:oleObj>
              </mc:Choice>
              <mc:Fallback>
                <p:oleObj name="方程式" r:id="rId4" imgW="2628900" imgH="1143000" progId="Equation.3">
                  <p:embed/>
                  <p:pic>
                    <p:nvPicPr>
                      <p:cNvPr id="0" name="Picture 3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2487612"/>
                        <a:ext cx="5668963" cy="2465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771" name="Object 4"/>
          <p:cNvGraphicFramePr>
            <a:graphicFrameLocks noChangeAspect="1"/>
          </p:cNvGraphicFramePr>
          <p:nvPr/>
        </p:nvGraphicFramePr>
        <p:xfrm>
          <a:off x="776288" y="5791200"/>
          <a:ext cx="7577137" cy="584200"/>
        </p:xfrm>
        <a:graphic>
          <a:graphicData uri="http://schemas.openxmlformats.org/presentationml/2006/ole">
            <mc:AlternateContent xmlns:mc="http://schemas.openxmlformats.org/markup-compatibility/2006">
              <mc:Choice xmlns:v="urn:schemas-microsoft-com:vml" Requires="v">
                <p:oleObj spid="_x0000_s69823" name="Equation" r:id="rId6" imgW="3174840" imgH="241200" progId="Equation.DSMT4">
                  <p:embed/>
                </p:oleObj>
              </mc:Choice>
              <mc:Fallback>
                <p:oleObj name="Equation" r:id="rId6" imgW="3174840" imgH="241200" progId="Equation.DSMT4">
                  <p:embed/>
                  <p:pic>
                    <p:nvPicPr>
                      <p:cNvPr id="0" name="Picture 3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6288" y="5791200"/>
                        <a:ext cx="7577137" cy="584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1"/>
          <p:cNvSpPr>
            <a:spLocks noGrp="1" noChangeArrowheads="1"/>
          </p:cNvSpPr>
          <p:nvPr>
            <p:ph type="title"/>
          </p:nvPr>
        </p:nvSpPr>
        <p:spPr/>
        <p:txBody>
          <a:bodyPr/>
          <a:lstStyle/>
          <a:p>
            <a:r>
              <a:rPr lang="en-US" dirty="0"/>
              <a:t>Solution of </a:t>
            </a:r>
            <a:r>
              <a:rPr lang="en-US" i="1" dirty="0"/>
              <a:t>g</a:t>
            </a:r>
          </a:p>
        </p:txBody>
      </p:sp>
      <p:sp>
        <p:nvSpPr>
          <p:cNvPr id="33795" name="Slide Number Placeholder 4"/>
          <p:cNvSpPr>
            <a:spLocks noGrp="1"/>
          </p:cNvSpPr>
          <p:nvPr>
            <p:ph type="sldNum" sz="quarter" idx="12"/>
          </p:nvPr>
        </p:nvSpPr>
        <p:spPr>
          <a:noFill/>
        </p:spPr>
        <p:txBody>
          <a:bodyPr/>
          <a:lstStyle/>
          <a:p>
            <a:fld id="{BAAD829F-5A66-4E6E-B6B8-CECF96D5B5D4}" type="slidenum">
              <a:rPr lang="en-US" smtClean="0">
                <a:latin typeface="Arial" charset="0"/>
                <a:cs typeface="Arial" charset="0"/>
              </a:rPr>
              <a:pPr/>
              <a:t>58</a:t>
            </a:fld>
            <a:endParaRPr lang="en-US">
              <a:latin typeface="Arial" charset="0"/>
              <a:cs typeface="Arial" charset="0"/>
            </a:endParaRPr>
          </a:p>
        </p:txBody>
      </p:sp>
      <p:graphicFrame>
        <p:nvGraphicFramePr>
          <p:cNvPr id="33794" name="Object 3"/>
          <p:cNvGraphicFramePr>
            <a:graphicFrameLocks noChangeAspect="1"/>
          </p:cNvGraphicFramePr>
          <p:nvPr/>
        </p:nvGraphicFramePr>
        <p:xfrm>
          <a:off x="1320800" y="1676400"/>
          <a:ext cx="6043613" cy="4673600"/>
        </p:xfrm>
        <a:graphic>
          <a:graphicData uri="http://schemas.openxmlformats.org/presentationml/2006/ole">
            <mc:AlternateContent xmlns:mc="http://schemas.openxmlformats.org/markup-compatibility/2006">
              <mc:Choice xmlns:v="urn:schemas-microsoft-com:vml" Requires="v">
                <p:oleObj spid="_x0000_s70752" name="Equation" r:id="rId4" imgW="2755800" imgH="2133360" progId="Equation.DSMT4">
                  <p:embed/>
                </p:oleObj>
              </mc:Choice>
              <mc:Fallback>
                <p:oleObj name="Equation" r:id="rId4" imgW="2755800" imgH="2133360" progId="Equation.DSMT4">
                  <p:embed/>
                  <p:pic>
                    <p:nvPicPr>
                      <p:cNvPr id="0" name="Picture 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20800" y="1676400"/>
                        <a:ext cx="6043613" cy="4673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41"/>
          <p:cNvSpPr>
            <a:spLocks noGrp="1" noChangeArrowheads="1"/>
          </p:cNvSpPr>
          <p:nvPr>
            <p:ph type="title"/>
          </p:nvPr>
        </p:nvSpPr>
        <p:spPr>
          <a:xfrm>
            <a:off x="457200" y="76200"/>
            <a:ext cx="8229600" cy="1143000"/>
          </a:xfrm>
        </p:spPr>
        <p:txBody>
          <a:bodyPr/>
          <a:lstStyle/>
          <a:p>
            <a:r>
              <a:rPr lang="en-US" dirty="0"/>
              <a:t>Lead self energy and transmission</a:t>
            </a:r>
          </a:p>
        </p:txBody>
      </p:sp>
      <p:sp>
        <p:nvSpPr>
          <p:cNvPr id="34819" name="Slide Number Placeholder 4"/>
          <p:cNvSpPr>
            <a:spLocks noGrp="1"/>
          </p:cNvSpPr>
          <p:nvPr>
            <p:ph type="sldNum" sz="quarter" idx="12"/>
          </p:nvPr>
        </p:nvSpPr>
        <p:spPr>
          <a:noFill/>
        </p:spPr>
        <p:txBody>
          <a:bodyPr/>
          <a:lstStyle/>
          <a:p>
            <a:fld id="{CAF8A5B8-A1DB-40BE-A23F-95AF88D53C3C}" type="slidenum">
              <a:rPr lang="en-US" smtClean="0">
                <a:latin typeface="Arial" charset="0"/>
                <a:cs typeface="Arial" charset="0"/>
              </a:rPr>
              <a:pPr/>
              <a:t>59</a:t>
            </a:fld>
            <a:endParaRPr lang="en-US">
              <a:latin typeface="Arial" charset="0"/>
              <a:cs typeface="Arial" charset="0"/>
            </a:endParaRPr>
          </a:p>
        </p:txBody>
      </p:sp>
      <p:sp>
        <p:nvSpPr>
          <p:cNvPr id="34821" name="Rectangle 3"/>
          <p:cNvSpPr>
            <a:spLocks noGrp="1" noChangeArrowheads="1"/>
          </p:cNvSpPr>
          <p:nvPr>
            <p:ph type="body" idx="4294967295"/>
          </p:nvPr>
        </p:nvSpPr>
        <p:spPr>
          <a:xfrm>
            <a:off x="0" y="984250"/>
            <a:ext cx="7770813" cy="4946650"/>
          </a:xfrm>
          <a:noFill/>
        </p:spPr>
        <p:txBody>
          <a:bodyPr/>
          <a:lstStyle/>
          <a:p>
            <a:endParaRPr lang="en-GB"/>
          </a:p>
          <a:p>
            <a:endParaRPr lang="en-GB"/>
          </a:p>
        </p:txBody>
      </p:sp>
      <p:graphicFrame>
        <p:nvGraphicFramePr>
          <p:cNvPr id="34818" name="Object 3"/>
          <p:cNvGraphicFramePr>
            <a:graphicFrameLocks noChangeAspect="1"/>
          </p:cNvGraphicFramePr>
          <p:nvPr/>
        </p:nvGraphicFramePr>
        <p:xfrm>
          <a:off x="1168400" y="1257300"/>
          <a:ext cx="6043613" cy="5435600"/>
        </p:xfrm>
        <a:graphic>
          <a:graphicData uri="http://schemas.openxmlformats.org/presentationml/2006/ole">
            <mc:AlternateContent xmlns:mc="http://schemas.openxmlformats.org/markup-compatibility/2006">
              <mc:Choice xmlns:v="urn:schemas-microsoft-com:vml" Requires="v">
                <p:oleObj spid="_x0000_s71776" name="Equation" r:id="rId4" imgW="2920680" imgH="2641320" progId="Equation.DSMT4">
                  <p:embed/>
                </p:oleObj>
              </mc:Choice>
              <mc:Fallback>
                <p:oleObj name="Equation" r:id="rId4" imgW="2920680" imgH="2641320" progId="Equation.DSMT4">
                  <p:embed/>
                  <p:pic>
                    <p:nvPicPr>
                      <p:cNvPr id="0" name="Picture 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68400" y="1257300"/>
                        <a:ext cx="6043613" cy="543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34822" name="Straight Arrow Connector 10"/>
          <p:cNvCxnSpPr>
            <a:cxnSpLocks noChangeShapeType="1"/>
          </p:cNvCxnSpPr>
          <p:nvPr/>
        </p:nvCxnSpPr>
        <p:spPr bwMode="auto">
          <a:xfrm>
            <a:off x="5299075" y="4135438"/>
            <a:ext cx="3235325" cy="41275"/>
          </a:xfrm>
          <a:prstGeom prst="straightConnector1">
            <a:avLst/>
          </a:prstGeom>
          <a:noFill/>
          <a:ln w="19050" algn="ctr">
            <a:solidFill>
              <a:schemeClr val="tx1"/>
            </a:solidFill>
            <a:round/>
            <a:headEnd/>
            <a:tailEnd type="arrow" w="med" len="med"/>
          </a:ln>
        </p:spPr>
      </p:cxnSp>
      <p:cxnSp>
        <p:nvCxnSpPr>
          <p:cNvPr id="34823" name="Straight Arrow Connector 14"/>
          <p:cNvCxnSpPr>
            <a:cxnSpLocks noChangeShapeType="1"/>
          </p:cNvCxnSpPr>
          <p:nvPr/>
        </p:nvCxnSpPr>
        <p:spPr bwMode="auto">
          <a:xfrm rot="5400000" flipH="1" flipV="1">
            <a:off x="4289425" y="3111500"/>
            <a:ext cx="2046288" cy="1588"/>
          </a:xfrm>
          <a:prstGeom prst="straightConnector1">
            <a:avLst/>
          </a:prstGeom>
          <a:noFill/>
          <a:ln w="19050" algn="ctr">
            <a:solidFill>
              <a:schemeClr val="tx1"/>
            </a:solidFill>
            <a:round/>
            <a:headEnd/>
            <a:tailEnd type="arrow" w="med" len="med"/>
          </a:ln>
        </p:spPr>
      </p:cxnSp>
      <p:cxnSp>
        <p:nvCxnSpPr>
          <p:cNvPr id="34824" name="Straight Connector 20"/>
          <p:cNvCxnSpPr>
            <a:cxnSpLocks noChangeShapeType="1"/>
          </p:cNvCxnSpPr>
          <p:nvPr/>
        </p:nvCxnSpPr>
        <p:spPr bwMode="auto">
          <a:xfrm rot="16200000" flipV="1">
            <a:off x="4992687" y="3419476"/>
            <a:ext cx="1419225" cy="12700"/>
          </a:xfrm>
          <a:prstGeom prst="line">
            <a:avLst/>
          </a:prstGeom>
          <a:noFill/>
          <a:ln w="25400" algn="ctr">
            <a:solidFill>
              <a:srgbClr val="FF0000"/>
            </a:solidFill>
            <a:round/>
            <a:headEnd/>
            <a:tailEnd/>
          </a:ln>
        </p:spPr>
      </p:cxnSp>
      <p:cxnSp>
        <p:nvCxnSpPr>
          <p:cNvPr id="34825" name="Straight Connector 24"/>
          <p:cNvCxnSpPr>
            <a:cxnSpLocks noChangeShapeType="1"/>
          </p:cNvCxnSpPr>
          <p:nvPr/>
        </p:nvCxnSpPr>
        <p:spPr bwMode="auto">
          <a:xfrm>
            <a:off x="5681663" y="2728913"/>
            <a:ext cx="1855787" cy="26987"/>
          </a:xfrm>
          <a:prstGeom prst="line">
            <a:avLst/>
          </a:prstGeom>
          <a:noFill/>
          <a:ln w="25400" algn="ctr">
            <a:solidFill>
              <a:srgbClr val="FF0000"/>
            </a:solidFill>
            <a:round/>
            <a:headEnd/>
            <a:tailEnd/>
          </a:ln>
        </p:spPr>
      </p:cxnSp>
      <p:cxnSp>
        <p:nvCxnSpPr>
          <p:cNvPr id="34826" name="Straight Connector 28"/>
          <p:cNvCxnSpPr>
            <a:cxnSpLocks noChangeShapeType="1"/>
          </p:cNvCxnSpPr>
          <p:nvPr/>
        </p:nvCxnSpPr>
        <p:spPr bwMode="auto">
          <a:xfrm rot="5400000">
            <a:off x="6854825" y="3452813"/>
            <a:ext cx="1365250" cy="0"/>
          </a:xfrm>
          <a:prstGeom prst="line">
            <a:avLst/>
          </a:prstGeom>
          <a:noFill/>
          <a:ln w="25400" algn="ctr">
            <a:solidFill>
              <a:srgbClr val="FF0000"/>
            </a:solidFill>
            <a:round/>
            <a:headEnd/>
            <a:tailEnd/>
          </a:ln>
        </p:spPr>
      </p:cxnSp>
      <p:sp>
        <p:nvSpPr>
          <p:cNvPr id="34827" name="TextBox 31"/>
          <p:cNvSpPr txBox="1">
            <a:spLocks noChangeArrowheads="1"/>
          </p:cNvSpPr>
          <p:nvPr/>
        </p:nvSpPr>
        <p:spPr bwMode="auto">
          <a:xfrm>
            <a:off x="5435600" y="1828800"/>
            <a:ext cx="941388" cy="461963"/>
          </a:xfrm>
          <a:prstGeom prst="rect">
            <a:avLst/>
          </a:prstGeom>
          <a:noFill/>
          <a:ln w="9525">
            <a:noFill/>
            <a:miter lim="800000"/>
            <a:headEnd/>
            <a:tailEnd/>
          </a:ln>
        </p:spPr>
        <p:txBody>
          <a:bodyPr>
            <a:spAutoFit/>
          </a:bodyPr>
          <a:lstStyle/>
          <a:p>
            <a:r>
              <a:rPr lang="en-US" i="1"/>
              <a:t>T</a:t>
            </a:r>
            <a:r>
              <a:rPr lang="en-US"/>
              <a:t>[</a:t>
            </a:r>
            <a:r>
              <a:rPr lang="el-GR" i="1">
                <a:latin typeface="Times New Roman" pitchFamily="18" charset="0"/>
                <a:cs typeface="Times New Roman" pitchFamily="18" charset="0"/>
              </a:rPr>
              <a:t>ω</a:t>
            </a:r>
            <a:r>
              <a:rPr lang="en-US"/>
              <a:t>]</a:t>
            </a:r>
            <a:endParaRPr lang="en-SG"/>
          </a:p>
        </p:txBody>
      </p:sp>
      <p:sp>
        <p:nvSpPr>
          <p:cNvPr id="34828" name="TextBox 32"/>
          <p:cNvSpPr txBox="1">
            <a:spLocks noChangeArrowheads="1"/>
          </p:cNvSpPr>
          <p:nvPr/>
        </p:nvSpPr>
        <p:spPr bwMode="auto">
          <a:xfrm>
            <a:off x="8567737" y="4186238"/>
            <a:ext cx="423863" cy="461962"/>
          </a:xfrm>
          <a:prstGeom prst="rect">
            <a:avLst/>
          </a:prstGeom>
          <a:noFill/>
          <a:ln w="9525">
            <a:noFill/>
            <a:miter lim="800000"/>
            <a:headEnd/>
            <a:tailEnd/>
          </a:ln>
        </p:spPr>
        <p:txBody>
          <a:bodyPr>
            <a:spAutoFit/>
          </a:bodyPr>
          <a:lstStyle/>
          <a:p>
            <a:r>
              <a:rPr lang="el-GR" i="1" dirty="0">
                <a:latin typeface="Times New Roman" pitchFamily="18" charset="0"/>
                <a:cs typeface="Times New Roman" pitchFamily="18" charset="0"/>
              </a:rPr>
              <a:t>ω</a:t>
            </a:r>
            <a:endParaRPr lang="en-SG" i="1" dirty="0"/>
          </a:p>
        </p:txBody>
      </p:sp>
      <p:sp>
        <p:nvSpPr>
          <p:cNvPr id="34829" name="TextBox 12"/>
          <p:cNvSpPr txBox="1">
            <a:spLocks noChangeArrowheads="1"/>
          </p:cNvSpPr>
          <p:nvPr/>
        </p:nvSpPr>
        <p:spPr bwMode="auto">
          <a:xfrm>
            <a:off x="4962525" y="2490788"/>
            <a:ext cx="363538" cy="460375"/>
          </a:xfrm>
          <a:prstGeom prst="rect">
            <a:avLst/>
          </a:prstGeom>
          <a:noFill/>
          <a:ln w="9525">
            <a:noFill/>
            <a:miter lim="800000"/>
            <a:headEnd/>
            <a:tailEnd/>
          </a:ln>
        </p:spPr>
        <p:txBody>
          <a:bodyPr>
            <a:spAutoFit/>
          </a:bodyPr>
          <a:lstStyle/>
          <a:p>
            <a:r>
              <a:rPr lang="en-US"/>
              <a:t>1</a:t>
            </a:r>
            <a:endParaRPr lang="en-SG"/>
          </a:p>
        </p:txBody>
      </p:sp>
      <p:cxnSp>
        <p:nvCxnSpPr>
          <p:cNvPr id="34830" name="Straight Connector 30"/>
          <p:cNvCxnSpPr>
            <a:cxnSpLocks noChangeShapeType="1"/>
          </p:cNvCxnSpPr>
          <p:nvPr/>
        </p:nvCxnSpPr>
        <p:spPr bwMode="auto">
          <a:xfrm>
            <a:off x="5297488" y="2722563"/>
            <a:ext cx="158750" cy="0"/>
          </a:xfrm>
          <a:prstGeom prst="line">
            <a:avLst/>
          </a:prstGeom>
          <a:noFill/>
          <a:ln w="9525" algn="ctr">
            <a:solidFill>
              <a:schemeClr val="tx1"/>
            </a:solidFill>
            <a:round/>
            <a:headEnd/>
            <a:tailEnd/>
          </a:ln>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Green’s function in energy space</a:t>
            </a:r>
          </a:p>
        </p:txBody>
      </p:sp>
      <p:sp>
        <p:nvSpPr>
          <p:cNvPr id="4" name="Slide Number Placeholder 3"/>
          <p:cNvSpPr>
            <a:spLocks noGrp="1"/>
          </p:cNvSpPr>
          <p:nvPr>
            <p:ph type="sldNum" sz="quarter" idx="12"/>
          </p:nvPr>
        </p:nvSpPr>
        <p:spPr/>
        <p:txBody>
          <a:bodyPr/>
          <a:lstStyle/>
          <a:p>
            <a:fld id="{7E871153-6649-4551-B5D2-CF9E4672F172}" type="slidenum">
              <a:rPr lang="en-US" smtClean="0"/>
              <a:pPr/>
              <a:t>6</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001318485"/>
              </p:ext>
            </p:extLst>
          </p:nvPr>
        </p:nvGraphicFramePr>
        <p:xfrm>
          <a:off x="1558925" y="1905000"/>
          <a:ext cx="5538788" cy="2514600"/>
        </p:xfrm>
        <a:graphic>
          <a:graphicData uri="http://schemas.openxmlformats.org/presentationml/2006/ole">
            <mc:AlternateContent xmlns:mc="http://schemas.openxmlformats.org/markup-compatibility/2006">
              <mc:Choice xmlns:v="urn:schemas-microsoft-com:vml" Requires="v">
                <p:oleObj spid="_x0000_s422989" name="Equation" r:id="rId4" imgW="2628720" imgH="1193760" progId="Equation.DSMT4">
                  <p:embed/>
                </p:oleObj>
              </mc:Choice>
              <mc:Fallback>
                <p:oleObj name="Equation" r:id="rId4" imgW="2628720" imgH="1193760" progId="Equation.DSMT4">
                  <p:embed/>
                  <p:pic>
                    <p:nvPicPr>
                      <p:cNvPr id="0" name=""/>
                      <p:cNvPicPr/>
                      <p:nvPr/>
                    </p:nvPicPr>
                    <p:blipFill>
                      <a:blip r:embed="rId5"/>
                      <a:stretch>
                        <a:fillRect/>
                      </a:stretch>
                    </p:blipFill>
                    <p:spPr>
                      <a:xfrm>
                        <a:off x="1558925" y="1905000"/>
                        <a:ext cx="5538788" cy="2514600"/>
                      </a:xfrm>
                      <a:prstGeom prst="rect">
                        <a:avLst/>
                      </a:prstGeom>
                    </p:spPr>
                  </p:pic>
                </p:oleObj>
              </mc:Fallback>
            </mc:AlternateContent>
          </a:graphicData>
        </a:graphic>
      </p:graphicFrame>
      <mc:AlternateContent xmlns:mc="http://schemas.openxmlformats.org/markup-compatibility/2006" xmlns:a14="http://schemas.microsoft.com/office/drawing/2010/main">
        <mc:Choice Requires="a14">
          <p:sp>
            <p:nvSpPr>
              <p:cNvPr id="6" name="TextBox 5"/>
              <p:cNvSpPr txBox="1"/>
              <p:nvPr/>
            </p:nvSpPr>
            <p:spPr>
              <a:xfrm>
                <a:off x="1219200" y="5105400"/>
                <a:ext cx="6553200" cy="461665"/>
              </a:xfrm>
              <a:prstGeom prst="rect">
                <a:avLst/>
              </a:prstGeom>
              <a:noFill/>
            </p:spPr>
            <p:txBody>
              <a:bodyPr wrap="square" rtlCol="0">
                <a:spAutoFit/>
              </a:bodyPr>
              <a:lstStyle/>
              <a:p>
                <a14:m>
                  <m:oMath xmlns:m="http://schemas.openxmlformats.org/officeDocument/2006/math">
                    <m:sSup>
                      <m:sSupPr>
                        <m:ctrlPr>
                          <a:rPr lang="en-US" sz="2400" b="0" i="1" smtClean="0">
                            <a:latin typeface="Cambria Math" panose="02040503050406030204" pitchFamily="18" charset="0"/>
                            <a:cs typeface="Times New Roman" pitchFamily="18" charset="0"/>
                          </a:rPr>
                        </m:ctrlPr>
                      </m:sSupPr>
                      <m:e>
                        <m:d>
                          <m:dPr>
                            <m:ctrlPr>
                              <a:rPr lang="en-US" sz="2400" b="0" i="1" smtClean="0">
                                <a:latin typeface="Cambria Math" panose="02040503050406030204" pitchFamily="18" charset="0"/>
                                <a:cs typeface="Times New Roman" pitchFamily="18" charset="0"/>
                              </a:rPr>
                            </m:ctrlPr>
                          </m:dPr>
                          <m:e>
                            <m:r>
                              <a:rPr lang="en-US" sz="2400" b="0" i="1" smtClean="0">
                                <a:latin typeface="Cambria Math" panose="02040503050406030204" pitchFamily="18" charset="0"/>
                                <a:cs typeface="Times New Roman" pitchFamily="18" charset="0"/>
                              </a:rPr>
                              <m:t>𝑧</m:t>
                            </m:r>
                            <m:r>
                              <a:rPr lang="en-US" sz="2400" b="0" i="1" smtClean="0">
                                <a:latin typeface="Cambria Math" panose="02040503050406030204" pitchFamily="18" charset="0"/>
                                <a:cs typeface="Times New Roman" pitchFamily="18" charset="0"/>
                              </a:rPr>
                              <m:t>−</m:t>
                            </m:r>
                            <m:r>
                              <a:rPr lang="en-US" sz="2400" b="0" i="1" smtClean="0">
                                <a:latin typeface="Cambria Math" panose="02040503050406030204" pitchFamily="18" charset="0"/>
                                <a:cs typeface="Times New Roman" pitchFamily="18" charset="0"/>
                              </a:rPr>
                              <m:t>𝐻</m:t>
                            </m:r>
                          </m:e>
                        </m:d>
                      </m:e>
                      <m:sup>
                        <m:r>
                          <a:rPr lang="en-US" sz="2400" b="0" i="1" smtClean="0">
                            <a:latin typeface="Cambria Math" panose="02040503050406030204" pitchFamily="18" charset="0"/>
                            <a:cs typeface="Times New Roman" pitchFamily="18" charset="0"/>
                          </a:rPr>
                          <m:t>−1</m:t>
                        </m:r>
                      </m:sup>
                    </m:sSup>
                  </m:oMath>
                </a14:m>
                <a:r>
                  <a:rPr lang="en-US" sz="2400" dirty="0">
                    <a:latin typeface="Times New Roman" pitchFamily="18" charset="0"/>
                    <a:cs typeface="Times New Roman" pitchFamily="18" charset="0"/>
                  </a:rPr>
                  <a:t> is called </a:t>
                </a:r>
                <a:r>
                  <a:rPr lang="en-US" sz="2400" dirty="0" err="1">
                    <a:latin typeface="Times New Roman" pitchFamily="18" charset="0"/>
                    <a:cs typeface="Times New Roman" pitchFamily="18" charset="0"/>
                  </a:rPr>
                  <a:t>resolvent</a:t>
                </a:r>
                <a:r>
                  <a:rPr lang="en-US" sz="2400" dirty="0">
                    <a:latin typeface="Times New Roman" pitchFamily="18" charset="0"/>
                    <a:cs typeface="Times New Roman" pitchFamily="18" charset="0"/>
                  </a:rPr>
                  <a:t> of the operator </a:t>
                </a:r>
                <a14:m>
                  <m:oMath xmlns:m="http://schemas.openxmlformats.org/officeDocument/2006/math">
                    <m:r>
                      <a:rPr lang="en-US" sz="2400" b="0" i="1" smtClean="0">
                        <a:latin typeface="Cambria Math" panose="02040503050406030204" pitchFamily="18" charset="0"/>
                        <a:cs typeface="Times New Roman" pitchFamily="18" charset="0"/>
                      </a:rPr>
                      <m:t>𝐻</m:t>
                    </m:r>
                  </m:oMath>
                </a14:m>
                <a:r>
                  <a:rPr lang="en-US" sz="2400" dirty="0">
                    <a:latin typeface="Times New Roman" pitchFamily="18" charset="0"/>
                    <a:cs typeface="Times New Roman" pitchFamily="18" charset="0"/>
                  </a:rPr>
                  <a:t>.</a:t>
                </a:r>
              </a:p>
            </p:txBody>
          </p:sp>
        </mc:Choice>
        <mc:Fallback xmlns="">
          <p:sp>
            <p:nvSpPr>
              <p:cNvPr id="6" name="TextBox 5"/>
              <p:cNvSpPr txBox="1">
                <a:spLocks noRot="1" noChangeAspect="1" noMove="1" noResize="1" noEditPoints="1" noAdjustHandles="1" noChangeArrowheads="1" noChangeShapeType="1" noTextEdit="1"/>
              </p:cNvSpPr>
              <p:nvPr/>
            </p:nvSpPr>
            <p:spPr>
              <a:xfrm>
                <a:off x="1219200" y="5105400"/>
                <a:ext cx="6553200" cy="461665"/>
              </a:xfrm>
              <a:prstGeom prst="rect">
                <a:avLst/>
              </a:prstGeom>
              <a:blipFill>
                <a:blip r:embed="rId6"/>
                <a:stretch>
                  <a:fillRect t="-10667" b="-29333"/>
                </a:stretch>
              </a:blipFill>
            </p:spPr>
            <p:txBody>
              <a:bodyPr/>
              <a:lstStyle/>
              <a:p>
                <a:r>
                  <a:rPr lang="en-US">
                    <a:noFill/>
                  </a:rPr>
                  <a:t> </a:t>
                </a:r>
              </a:p>
            </p:txBody>
          </p:sp>
        </mc:Fallback>
      </mc:AlternateContent>
    </p:spTree>
    <p:extLst>
      <p:ext uri="{BB962C8B-B14F-4D97-AF65-F5344CB8AC3E}">
        <p14:creationId xmlns:p14="http://schemas.microsoft.com/office/powerpoint/2010/main" val="195516670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41"/>
          <p:cNvSpPr>
            <a:spLocks noGrp="1" noChangeArrowheads="1"/>
          </p:cNvSpPr>
          <p:nvPr>
            <p:ph type="title"/>
          </p:nvPr>
        </p:nvSpPr>
        <p:spPr/>
        <p:txBody>
          <a:bodyPr/>
          <a:lstStyle/>
          <a:p>
            <a:r>
              <a:rPr lang="en-US"/>
              <a:t>Heat current and conductance</a:t>
            </a:r>
          </a:p>
        </p:txBody>
      </p:sp>
      <p:sp>
        <p:nvSpPr>
          <p:cNvPr id="35843" name="Slide Number Placeholder 4"/>
          <p:cNvSpPr>
            <a:spLocks noGrp="1"/>
          </p:cNvSpPr>
          <p:nvPr>
            <p:ph type="sldNum" sz="quarter" idx="12"/>
          </p:nvPr>
        </p:nvSpPr>
        <p:spPr>
          <a:noFill/>
        </p:spPr>
        <p:txBody>
          <a:bodyPr/>
          <a:lstStyle/>
          <a:p>
            <a:fld id="{C453D69B-4A5A-4133-903F-0D05B4F82E69}" type="slidenum">
              <a:rPr lang="en-US" smtClean="0">
                <a:latin typeface="Arial" charset="0"/>
                <a:cs typeface="Arial" charset="0"/>
              </a:rPr>
              <a:pPr/>
              <a:t>60</a:t>
            </a:fld>
            <a:endParaRPr lang="en-US">
              <a:latin typeface="Arial" charset="0"/>
              <a:cs typeface="Arial" charset="0"/>
            </a:endParaRPr>
          </a:p>
        </p:txBody>
      </p:sp>
      <p:sp>
        <p:nvSpPr>
          <p:cNvPr id="35845" name="Rectangle 3"/>
          <p:cNvSpPr>
            <a:spLocks noGrp="1" noChangeArrowheads="1"/>
          </p:cNvSpPr>
          <p:nvPr>
            <p:ph type="body" idx="4294967295"/>
          </p:nvPr>
        </p:nvSpPr>
        <p:spPr>
          <a:xfrm>
            <a:off x="0" y="984250"/>
            <a:ext cx="7770813" cy="4946650"/>
          </a:xfrm>
          <a:noFill/>
        </p:spPr>
        <p:txBody>
          <a:bodyPr/>
          <a:lstStyle/>
          <a:p>
            <a:endParaRPr lang="en-GB"/>
          </a:p>
          <a:p>
            <a:endParaRPr lang="en-GB"/>
          </a:p>
        </p:txBody>
      </p:sp>
      <p:graphicFrame>
        <p:nvGraphicFramePr>
          <p:cNvPr id="35842" name="Object 3"/>
          <p:cNvGraphicFramePr>
            <a:graphicFrameLocks noChangeAspect="1"/>
          </p:cNvGraphicFramePr>
          <p:nvPr>
            <p:extLst>
              <p:ext uri="{D42A27DB-BD31-4B8C-83A1-F6EECF244321}">
                <p14:modId xmlns:p14="http://schemas.microsoft.com/office/powerpoint/2010/main" val="812472042"/>
              </p:ext>
            </p:extLst>
          </p:nvPr>
        </p:nvGraphicFramePr>
        <p:xfrm>
          <a:off x="1079500" y="1828800"/>
          <a:ext cx="7339013" cy="3436938"/>
        </p:xfrm>
        <a:graphic>
          <a:graphicData uri="http://schemas.openxmlformats.org/presentationml/2006/ole">
            <mc:AlternateContent xmlns:mc="http://schemas.openxmlformats.org/markup-compatibility/2006">
              <mc:Choice xmlns:v="urn:schemas-microsoft-com:vml" Requires="v">
                <p:oleObj spid="_x0000_s72800" name="Equation" r:id="rId4" imgW="7353000" imgH="3441600" progId="Equation.DSMT4">
                  <p:embed/>
                </p:oleObj>
              </mc:Choice>
              <mc:Fallback>
                <p:oleObj name="Equation" r:id="rId4" imgW="7353000" imgH="3441600" progId="Equation.DSMT4">
                  <p:embed/>
                  <p:pic>
                    <p:nvPicPr>
                      <p:cNvPr id="0" name="Picture 19"/>
                      <p:cNvPicPr>
                        <a:picLocks noChangeAspect="1" noChangeArrowheads="1"/>
                      </p:cNvPicPr>
                      <p:nvPr/>
                    </p:nvPicPr>
                    <p:blipFill>
                      <a:blip r:embed="rId5"/>
                      <a:srcRect/>
                      <a:stretch>
                        <a:fillRect/>
                      </a:stretch>
                    </p:blipFill>
                    <p:spPr bwMode="auto">
                      <a:xfrm>
                        <a:off x="1079500" y="1828800"/>
                        <a:ext cx="7339013" cy="3436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extBox 1">
            <a:extLst>
              <a:ext uri="{FF2B5EF4-FFF2-40B4-BE49-F238E27FC236}">
                <a16:creationId xmlns:a16="http://schemas.microsoft.com/office/drawing/2014/main" id="{A922DE49-044D-400D-8007-962CB363B198}"/>
              </a:ext>
            </a:extLst>
          </p:cNvPr>
          <p:cNvSpPr txBox="1"/>
          <p:nvPr/>
        </p:nvSpPr>
        <p:spPr>
          <a:xfrm>
            <a:off x="1098550" y="5894864"/>
            <a:ext cx="5328703" cy="461665"/>
          </a:xfrm>
          <a:prstGeom prst="rect">
            <a:avLst/>
          </a:prstGeom>
          <a:noFill/>
        </p:spPr>
        <p:txBody>
          <a:bodyPr wrap="none" rtlCol="0">
            <a:spAutoFit/>
          </a:bodyPr>
          <a:lstStyle/>
          <a:p>
            <a:r>
              <a:rPr lang="en-US" sz="2400" dirty="0">
                <a:latin typeface="Times New Roman" pitchFamily="18" charset="0"/>
                <a:cs typeface="Times New Roman" pitchFamily="18" charset="0"/>
              </a:rPr>
              <a:t>K. Schwab, et al, Nature 404, 974 (2000) </a:t>
            </a:r>
            <a:endParaRPr lang="en-SG" sz="2400" dirty="0">
              <a:latin typeface="Times New Roman" pitchFamily="18" charset="0"/>
              <a:cs typeface="Times New Roman" pitchFamily="18"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0" name="Rectangle 41"/>
          <p:cNvSpPr>
            <a:spLocks noGrp="1" noChangeArrowheads="1"/>
          </p:cNvSpPr>
          <p:nvPr>
            <p:ph type="title"/>
          </p:nvPr>
        </p:nvSpPr>
        <p:spPr>
          <a:xfrm>
            <a:off x="457200" y="0"/>
            <a:ext cx="8229600" cy="1143000"/>
          </a:xfrm>
        </p:spPr>
        <p:txBody>
          <a:bodyPr>
            <a:normAutofit/>
          </a:bodyPr>
          <a:lstStyle/>
          <a:p>
            <a:r>
              <a:rPr lang="en-US" dirty="0"/>
              <a:t>General recursive algorithm for </a:t>
            </a:r>
            <a:r>
              <a:rPr lang="en-US" i="1" dirty="0"/>
              <a:t>g</a:t>
            </a:r>
          </a:p>
        </p:txBody>
      </p:sp>
      <p:sp>
        <p:nvSpPr>
          <p:cNvPr id="36869" name="Slide Number Placeholder 4"/>
          <p:cNvSpPr>
            <a:spLocks noGrp="1"/>
          </p:cNvSpPr>
          <p:nvPr>
            <p:ph type="sldNum" sz="quarter" idx="12"/>
          </p:nvPr>
        </p:nvSpPr>
        <p:spPr>
          <a:noFill/>
        </p:spPr>
        <p:txBody>
          <a:bodyPr/>
          <a:lstStyle/>
          <a:p>
            <a:fld id="{CBC22F16-E315-4F73-B117-A060C9E7A015}" type="slidenum">
              <a:rPr lang="en-US" smtClean="0">
                <a:latin typeface="Arial" charset="0"/>
                <a:cs typeface="Arial" charset="0"/>
              </a:rPr>
              <a:pPr/>
              <a:t>61</a:t>
            </a:fld>
            <a:endParaRPr lang="en-US">
              <a:latin typeface="Arial" charset="0"/>
              <a:cs typeface="Arial" charset="0"/>
            </a:endParaRPr>
          </a:p>
        </p:txBody>
      </p:sp>
      <p:sp>
        <p:nvSpPr>
          <p:cNvPr id="36871" name="Rectangle 3"/>
          <p:cNvSpPr>
            <a:spLocks noGrp="1" noChangeArrowheads="1"/>
          </p:cNvSpPr>
          <p:nvPr>
            <p:ph type="body" idx="4294967295"/>
          </p:nvPr>
        </p:nvSpPr>
        <p:spPr>
          <a:xfrm>
            <a:off x="0" y="984250"/>
            <a:ext cx="7770813" cy="4946650"/>
          </a:xfrm>
          <a:noFill/>
        </p:spPr>
        <p:txBody>
          <a:bodyPr/>
          <a:lstStyle/>
          <a:p>
            <a:endParaRPr lang="en-GB" dirty="0"/>
          </a:p>
          <a:p>
            <a:endParaRPr lang="en-GB" dirty="0"/>
          </a:p>
        </p:txBody>
      </p:sp>
      <p:graphicFrame>
        <p:nvGraphicFramePr>
          <p:cNvPr id="36866" name="Object 3"/>
          <p:cNvGraphicFramePr>
            <a:graphicFrameLocks noChangeAspect="1"/>
          </p:cNvGraphicFramePr>
          <p:nvPr/>
        </p:nvGraphicFramePr>
        <p:xfrm>
          <a:off x="258763" y="1751012"/>
          <a:ext cx="4056062" cy="2363788"/>
        </p:xfrm>
        <a:graphic>
          <a:graphicData uri="http://schemas.openxmlformats.org/presentationml/2006/ole">
            <mc:AlternateContent xmlns:mc="http://schemas.openxmlformats.org/markup-compatibility/2006">
              <mc:Choice xmlns:v="urn:schemas-microsoft-com:vml" Requires="v">
                <p:oleObj spid="_x0000_s74012" name="Equation" r:id="rId4" imgW="1612800" imgH="939600" progId="Equation.DSMT4">
                  <p:embed/>
                </p:oleObj>
              </mc:Choice>
              <mc:Fallback>
                <p:oleObj name="Equation" r:id="rId4" imgW="1612800" imgH="939600" progId="Equation.DSMT4">
                  <p:embed/>
                  <p:pic>
                    <p:nvPicPr>
                      <p:cNvPr id="0" name="Picture 5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8763" y="1751012"/>
                        <a:ext cx="4056062" cy="2363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867" name="Object 6"/>
          <p:cNvGraphicFramePr>
            <a:graphicFrameLocks noChangeAspect="1"/>
          </p:cNvGraphicFramePr>
          <p:nvPr/>
        </p:nvGraphicFramePr>
        <p:xfrm>
          <a:off x="5083175" y="989013"/>
          <a:ext cx="3535363" cy="5572125"/>
        </p:xfrm>
        <a:graphic>
          <a:graphicData uri="http://schemas.openxmlformats.org/presentationml/2006/ole">
            <mc:AlternateContent xmlns:mc="http://schemas.openxmlformats.org/markup-compatibility/2006">
              <mc:Choice xmlns:v="urn:schemas-microsoft-com:vml" Requires="v">
                <p:oleObj spid="_x0000_s74013" name="Equation" r:id="rId6" imgW="1676400" imgH="2641600" progId="Equation.DSMT4">
                  <p:embed/>
                </p:oleObj>
              </mc:Choice>
              <mc:Fallback>
                <p:oleObj name="Equation" r:id="rId6" imgW="1676400" imgH="2641600" progId="Equation.DSMT4">
                  <p:embed/>
                  <p:pic>
                    <p:nvPicPr>
                      <p:cNvPr id="0" name="Picture 5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83175" y="989013"/>
                        <a:ext cx="3535363" cy="5572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868" name="Object 7"/>
          <p:cNvGraphicFramePr>
            <a:graphicFrameLocks noChangeAspect="1"/>
          </p:cNvGraphicFramePr>
          <p:nvPr/>
        </p:nvGraphicFramePr>
        <p:xfrm>
          <a:off x="935038" y="5207000"/>
          <a:ext cx="1003300" cy="820738"/>
        </p:xfrm>
        <a:graphic>
          <a:graphicData uri="http://schemas.openxmlformats.org/presentationml/2006/ole">
            <mc:AlternateContent xmlns:mc="http://schemas.openxmlformats.org/markup-compatibility/2006">
              <mc:Choice xmlns:v="urn:schemas-microsoft-com:vml" Requires="v">
                <p:oleObj spid="_x0000_s74014" name="方程式" r:id="rId8" imgW="558800" imgH="457200" progId="Equation.3">
                  <p:embed/>
                </p:oleObj>
              </mc:Choice>
              <mc:Fallback>
                <p:oleObj name="方程式" r:id="rId8" imgW="558800" imgH="457200" progId="Equation.3">
                  <p:embed/>
                  <p:pic>
                    <p:nvPicPr>
                      <p:cNvPr id="0" name="Picture 5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35038" y="5207000"/>
                        <a:ext cx="1003300" cy="820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532DD-DB85-4319-A44D-BF04AFDD2AA0}"/>
              </a:ext>
            </a:extLst>
          </p:cNvPr>
          <p:cNvSpPr>
            <a:spLocks noGrp="1"/>
          </p:cNvSpPr>
          <p:nvPr>
            <p:ph type="title"/>
          </p:nvPr>
        </p:nvSpPr>
        <p:spPr/>
        <p:txBody>
          <a:bodyPr>
            <a:normAutofit/>
          </a:bodyPr>
          <a:lstStyle/>
          <a:p>
            <a:r>
              <a:rPr lang="en-US" dirty="0"/>
              <a:t>(8,0) carbon nanotube</a:t>
            </a:r>
            <a:endParaRPr lang="en-SG" dirty="0"/>
          </a:p>
        </p:txBody>
      </p:sp>
      <p:sp>
        <p:nvSpPr>
          <p:cNvPr id="3" name="Slide Number Placeholder 2">
            <a:extLst>
              <a:ext uri="{FF2B5EF4-FFF2-40B4-BE49-F238E27FC236}">
                <a16:creationId xmlns:a16="http://schemas.microsoft.com/office/drawing/2014/main" id="{08D8EBF0-B6D9-4EF2-A3AF-B023450C2C79}"/>
              </a:ext>
            </a:extLst>
          </p:cNvPr>
          <p:cNvSpPr>
            <a:spLocks noGrp="1"/>
          </p:cNvSpPr>
          <p:nvPr>
            <p:ph type="sldNum" sz="quarter" idx="12"/>
          </p:nvPr>
        </p:nvSpPr>
        <p:spPr/>
        <p:txBody>
          <a:bodyPr/>
          <a:lstStyle/>
          <a:p>
            <a:fld id="{7E871153-6649-4551-B5D2-CF9E4672F172}" type="slidenum">
              <a:rPr lang="en-US" smtClean="0"/>
              <a:pPr/>
              <a:t>62</a:t>
            </a:fld>
            <a:endParaRPr lang="en-US"/>
          </a:p>
        </p:txBody>
      </p:sp>
      <p:pic>
        <p:nvPicPr>
          <p:cNvPr id="4" name="Picture 3">
            <a:extLst>
              <a:ext uri="{FF2B5EF4-FFF2-40B4-BE49-F238E27FC236}">
                <a16:creationId xmlns:a16="http://schemas.microsoft.com/office/drawing/2014/main" id="{CF539704-D5CF-4DCE-8EAF-1DA9BDC40439}"/>
              </a:ext>
            </a:extLst>
          </p:cNvPr>
          <p:cNvPicPr>
            <a:picLocks noChangeAspect="1"/>
          </p:cNvPicPr>
          <p:nvPr/>
        </p:nvPicPr>
        <p:blipFill>
          <a:blip r:embed="rId2"/>
          <a:stretch>
            <a:fillRect/>
          </a:stretch>
        </p:blipFill>
        <p:spPr>
          <a:xfrm>
            <a:off x="656964" y="1911981"/>
            <a:ext cx="5864860" cy="4444369"/>
          </a:xfrm>
          <a:prstGeom prst="rect">
            <a:avLst/>
          </a:prstGeom>
        </p:spPr>
      </p:pic>
      <p:sp>
        <p:nvSpPr>
          <p:cNvPr id="5" name="TextBox 4">
            <a:extLst>
              <a:ext uri="{FF2B5EF4-FFF2-40B4-BE49-F238E27FC236}">
                <a16:creationId xmlns:a16="http://schemas.microsoft.com/office/drawing/2014/main" id="{E42AB8A7-F6C7-4E75-B3D2-F14AEC2567F5}"/>
              </a:ext>
            </a:extLst>
          </p:cNvPr>
          <p:cNvSpPr txBox="1"/>
          <p:nvPr/>
        </p:nvSpPr>
        <p:spPr>
          <a:xfrm>
            <a:off x="6781800" y="2057400"/>
            <a:ext cx="2133600" cy="4093428"/>
          </a:xfrm>
          <a:prstGeom prst="rect">
            <a:avLst/>
          </a:prstGeom>
          <a:noFill/>
        </p:spPr>
        <p:txBody>
          <a:bodyPr wrap="square" rtlCol="0">
            <a:spAutoFit/>
          </a:bodyPr>
          <a:lstStyle/>
          <a:p>
            <a:r>
              <a:rPr lang="en-US" sz="2000" dirty="0">
                <a:latin typeface="Times New Roman" pitchFamily="18" charset="0"/>
                <a:cs typeface="Times New Roman" pitchFamily="18" charset="0"/>
              </a:rPr>
              <a:t>J.-S. Wang, J. Wang, N. Zheng, PRB 74, 033408 (2006).</a:t>
            </a:r>
          </a:p>
          <a:p>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Main figure: center region one unit cell (0.43 nm).  Inset: length dependence of thermal conductivity at 300K.</a:t>
            </a:r>
            <a:endParaRPr lang="en-SG" sz="2000" dirty="0">
              <a:latin typeface="Times New Roman" pitchFamily="18" charset="0"/>
              <a:cs typeface="Times New Roman" pitchFamily="18" charset="0"/>
            </a:endParaRPr>
          </a:p>
        </p:txBody>
      </p:sp>
    </p:spTree>
    <p:extLst>
      <p:ext uri="{BB962C8B-B14F-4D97-AF65-F5344CB8AC3E}">
        <p14:creationId xmlns:p14="http://schemas.microsoft.com/office/powerpoint/2010/main" val="152319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Perturbation theory, single electron</a:t>
            </a:r>
          </a:p>
        </p:txBody>
      </p:sp>
      <p:sp>
        <p:nvSpPr>
          <p:cNvPr id="4" name="Slide Number Placeholder 3"/>
          <p:cNvSpPr>
            <a:spLocks noGrp="1"/>
          </p:cNvSpPr>
          <p:nvPr>
            <p:ph type="sldNum" sz="quarter" idx="12"/>
          </p:nvPr>
        </p:nvSpPr>
        <p:spPr/>
        <p:txBody>
          <a:bodyPr/>
          <a:lstStyle/>
          <a:p>
            <a:fld id="{7E871153-6649-4551-B5D2-CF9E4672F172}" type="slidenum">
              <a:rPr lang="en-US" smtClean="0"/>
              <a:pPr/>
              <a:t>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265068974"/>
              </p:ext>
            </p:extLst>
          </p:nvPr>
        </p:nvGraphicFramePr>
        <p:xfrm>
          <a:off x="1162050" y="1616075"/>
          <a:ext cx="6823075" cy="4630738"/>
        </p:xfrm>
        <a:graphic>
          <a:graphicData uri="http://schemas.openxmlformats.org/presentationml/2006/ole">
            <mc:AlternateContent xmlns:mc="http://schemas.openxmlformats.org/markup-compatibility/2006">
              <mc:Choice xmlns:v="urn:schemas-microsoft-com:vml" Requires="v">
                <p:oleObj spid="_x0000_s425033" name="Equation" r:id="rId3" imgW="3517560" imgH="2387520" progId="Equation.DSMT4">
                  <p:embed/>
                </p:oleObj>
              </mc:Choice>
              <mc:Fallback>
                <p:oleObj name="Equation" r:id="rId3" imgW="3517560" imgH="2387520" progId="Equation.DSMT4">
                  <p:embed/>
                  <p:pic>
                    <p:nvPicPr>
                      <p:cNvPr id="0" name=""/>
                      <p:cNvPicPr/>
                      <p:nvPr/>
                    </p:nvPicPr>
                    <p:blipFill>
                      <a:blip r:embed="rId4"/>
                      <a:stretch>
                        <a:fillRect/>
                      </a:stretch>
                    </p:blipFill>
                    <p:spPr>
                      <a:xfrm>
                        <a:off x="1162050" y="1616075"/>
                        <a:ext cx="6823075" cy="4630738"/>
                      </a:xfrm>
                      <a:prstGeom prst="rect">
                        <a:avLst/>
                      </a:prstGeom>
                    </p:spPr>
                  </p:pic>
                </p:oleObj>
              </mc:Fallback>
            </mc:AlternateContent>
          </a:graphicData>
        </a:graphic>
      </p:graphicFrame>
    </p:spTree>
    <p:extLst>
      <p:ext uri="{BB962C8B-B14F-4D97-AF65-F5344CB8AC3E}">
        <p14:creationId xmlns:p14="http://schemas.microsoft.com/office/powerpoint/2010/main" val="3566709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Annihilation/creation operators</a:t>
            </a:r>
          </a:p>
        </p:txBody>
      </p:sp>
      <p:sp>
        <p:nvSpPr>
          <p:cNvPr id="4" name="Slide Number Placeholder 3"/>
          <p:cNvSpPr>
            <a:spLocks noGrp="1"/>
          </p:cNvSpPr>
          <p:nvPr>
            <p:ph type="sldNum" sz="quarter" idx="12"/>
          </p:nvPr>
        </p:nvSpPr>
        <p:spPr/>
        <p:txBody>
          <a:bodyPr/>
          <a:lstStyle/>
          <a:p>
            <a:fld id="{7E871153-6649-4551-B5D2-CF9E4672F172}" type="slidenum">
              <a:rPr lang="en-US" smtClean="0"/>
              <a:pPr/>
              <a:t>8</a:t>
            </a:fld>
            <a:endParaRPr lang="en-US" dirty="0"/>
          </a:p>
        </p:txBody>
      </p:sp>
      <p:graphicFrame>
        <p:nvGraphicFramePr>
          <p:cNvPr id="5" name="Object 4"/>
          <p:cNvGraphicFramePr>
            <a:graphicFrameLocks noChangeAspect="1"/>
          </p:cNvGraphicFramePr>
          <p:nvPr/>
        </p:nvGraphicFramePr>
        <p:xfrm>
          <a:off x="2133600" y="1820862"/>
          <a:ext cx="6934200" cy="3894138"/>
        </p:xfrm>
        <a:graphic>
          <a:graphicData uri="http://schemas.openxmlformats.org/presentationml/2006/ole">
            <mc:AlternateContent xmlns:mc="http://schemas.openxmlformats.org/markup-compatibility/2006">
              <mc:Choice xmlns:v="urn:schemas-microsoft-com:vml" Requires="v">
                <p:oleObj spid="_x0000_s427020" name="Equation" r:id="rId4" imgW="3301920" imgH="1854000" progId="Equation.DSMT4">
                  <p:embed/>
                </p:oleObj>
              </mc:Choice>
              <mc:Fallback>
                <p:oleObj name="Equation" r:id="rId4" imgW="3301920" imgH="1854000" progId="Equation.DSMT4">
                  <p:embed/>
                  <p:pic>
                    <p:nvPicPr>
                      <p:cNvPr id="5" name="Object 4"/>
                      <p:cNvPicPr/>
                      <p:nvPr/>
                    </p:nvPicPr>
                    <p:blipFill>
                      <a:blip r:embed="rId5"/>
                      <a:stretch>
                        <a:fillRect/>
                      </a:stretch>
                    </p:blipFill>
                    <p:spPr>
                      <a:xfrm>
                        <a:off x="2133600" y="1820862"/>
                        <a:ext cx="6934200" cy="3894138"/>
                      </a:xfrm>
                      <a:prstGeom prst="rect">
                        <a:avLst/>
                      </a:prstGeom>
                    </p:spPr>
                  </p:pic>
                </p:oleObj>
              </mc:Fallback>
            </mc:AlternateContent>
          </a:graphicData>
        </a:graphic>
      </p:graphicFrame>
      <p:sp>
        <p:nvSpPr>
          <p:cNvPr id="3" name="Right Brace 2"/>
          <p:cNvSpPr/>
          <p:nvPr/>
        </p:nvSpPr>
        <p:spPr>
          <a:xfrm>
            <a:off x="5562600" y="3124200"/>
            <a:ext cx="304800" cy="13716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6553200" y="3124200"/>
            <a:ext cx="2209800" cy="1200329"/>
          </a:xfrm>
          <a:prstGeom prst="rect">
            <a:avLst/>
          </a:prstGeom>
          <a:noFill/>
        </p:spPr>
        <p:txBody>
          <a:bodyPr wrap="square" rtlCol="0">
            <a:spAutoFit/>
          </a:bodyPr>
          <a:lstStyle/>
          <a:p>
            <a:r>
              <a:rPr lang="en-US" sz="2400" dirty="0">
                <a:solidFill>
                  <a:schemeClr val="tx2"/>
                </a:solidFill>
                <a:latin typeface="Times New Roman" pitchFamily="18" charset="0"/>
                <a:cs typeface="Times New Roman" pitchFamily="18" charset="0"/>
              </a:rPr>
              <a:t>defining property of fermion</a:t>
            </a:r>
          </a:p>
        </p:txBody>
      </p:sp>
    </p:spTree>
    <p:extLst>
      <p:ext uri="{BB962C8B-B14F-4D97-AF65-F5344CB8AC3E}">
        <p14:creationId xmlns:p14="http://schemas.microsoft.com/office/powerpoint/2010/main" val="103950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Many-electron Hamiltonian and Green’s functions</a:t>
            </a:r>
          </a:p>
        </p:txBody>
      </p:sp>
      <p:sp>
        <p:nvSpPr>
          <p:cNvPr id="4" name="Slide Number Placeholder 3"/>
          <p:cNvSpPr>
            <a:spLocks noGrp="1"/>
          </p:cNvSpPr>
          <p:nvPr>
            <p:ph type="sldNum" sz="quarter" idx="12"/>
          </p:nvPr>
        </p:nvSpPr>
        <p:spPr/>
        <p:txBody>
          <a:bodyPr/>
          <a:lstStyle/>
          <a:p>
            <a:fld id="{7E871153-6649-4551-B5D2-CF9E4672F172}" type="slidenum">
              <a:rPr lang="en-US" smtClean="0"/>
              <a:pPr/>
              <a:t>9</a:t>
            </a:fld>
            <a:endParaRPr lang="en-US" dirty="0"/>
          </a:p>
        </p:txBody>
      </p:sp>
      <p:graphicFrame>
        <p:nvGraphicFramePr>
          <p:cNvPr id="5" name="Object 4"/>
          <p:cNvGraphicFramePr>
            <a:graphicFrameLocks noChangeAspect="1"/>
          </p:cNvGraphicFramePr>
          <p:nvPr/>
        </p:nvGraphicFramePr>
        <p:xfrm>
          <a:off x="1600200" y="1466850"/>
          <a:ext cx="4622800" cy="4878388"/>
        </p:xfrm>
        <a:graphic>
          <a:graphicData uri="http://schemas.openxmlformats.org/presentationml/2006/ole">
            <mc:AlternateContent xmlns:mc="http://schemas.openxmlformats.org/markup-compatibility/2006">
              <mc:Choice xmlns:v="urn:schemas-microsoft-com:vml" Requires="v">
                <p:oleObj spid="_x0000_s428044" name="Equation" r:id="rId4" imgW="2298600" imgH="2425680" progId="Equation.DSMT4">
                  <p:embed/>
                </p:oleObj>
              </mc:Choice>
              <mc:Fallback>
                <p:oleObj name="Equation" r:id="rId4" imgW="2298600" imgH="2425680" progId="Equation.DSMT4">
                  <p:embed/>
                  <p:pic>
                    <p:nvPicPr>
                      <p:cNvPr id="5" name="Object 4"/>
                      <p:cNvPicPr/>
                      <p:nvPr/>
                    </p:nvPicPr>
                    <p:blipFill>
                      <a:blip r:embed="rId5"/>
                      <a:stretch>
                        <a:fillRect/>
                      </a:stretch>
                    </p:blipFill>
                    <p:spPr>
                      <a:xfrm>
                        <a:off x="1600200" y="1466850"/>
                        <a:ext cx="4622800" cy="4878388"/>
                      </a:xfrm>
                      <a:prstGeom prst="rect">
                        <a:avLst/>
                      </a:prstGeom>
                    </p:spPr>
                  </p:pic>
                </p:oleObj>
              </mc:Fallback>
            </mc:AlternateContent>
          </a:graphicData>
        </a:graphic>
      </p:graphicFrame>
      <p:sp>
        <p:nvSpPr>
          <p:cNvPr id="6" name="TextBox 5"/>
          <p:cNvSpPr txBox="1"/>
          <p:nvPr/>
        </p:nvSpPr>
        <p:spPr>
          <a:xfrm>
            <a:off x="6096000" y="1794808"/>
            <a:ext cx="2438400" cy="1938992"/>
          </a:xfrm>
          <a:prstGeom prst="rect">
            <a:avLst/>
          </a:prstGeom>
          <a:noFill/>
        </p:spPr>
        <p:txBody>
          <a:bodyPr wrap="square" rtlCol="0">
            <a:spAutoFit/>
          </a:bodyPr>
          <a:lstStyle/>
          <a:p>
            <a:r>
              <a:rPr lang="en-US" sz="2400" dirty="0">
                <a:solidFill>
                  <a:schemeClr val="tx2"/>
                </a:solidFill>
                <a:latin typeface="Times New Roman" pitchFamily="18" charset="0"/>
                <a:cs typeface="Times New Roman" pitchFamily="18" charset="0"/>
              </a:rPr>
              <a:t>Annihilation operator </a:t>
            </a:r>
            <a:r>
              <a:rPr lang="en-US" sz="2400" i="1" dirty="0">
                <a:solidFill>
                  <a:schemeClr val="tx2"/>
                </a:solidFill>
                <a:latin typeface="Times New Roman" pitchFamily="18" charset="0"/>
                <a:cs typeface="Times New Roman" pitchFamily="18" charset="0"/>
              </a:rPr>
              <a:t>c</a:t>
            </a:r>
            <a:r>
              <a:rPr lang="en-US" sz="2400" dirty="0">
                <a:solidFill>
                  <a:schemeClr val="tx2"/>
                </a:solidFill>
                <a:latin typeface="Times New Roman" pitchFamily="18" charset="0"/>
                <a:cs typeface="Times New Roman" pitchFamily="18" charset="0"/>
              </a:rPr>
              <a:t> is a column vector, </a:t>
            </a:r>
            <a:r>
              <a:rPr lang="en-US" sz="2400" i="1" dirty="0">
                <a:solidFill>
                  <a:schemeClr val="tx2"/>
                </a:solidFill>
                <a:latin typeface="Times New Roman" pitchFamily="18" charset="0"/>
                <a:cs typeface="Times New Roman" pitchFamily="18" charset="0"/>
              </a:rPr>
              <a:t>H</a:t>
            </a:r>
            <a:r>
              <a:rPr lang="en-US" sz="2400" dirty="0">
                <a:solidFill>
                  <a:schemeClr val="tx2"/>
                </a:solidFill>
                <a:latin typeface="Times New Roman" pitchFamily="18" charset="0"/>
                <a:cs typeface="Times New Roman" pitchFamily="18" charset="0"/>
              </a:rPr>
              <a:t> is </a:t>
            </a:r>
            <a:r>
              <a:rPr lang="en-US" sz="2400" i="1" dirty="0">
                <a:solidFill>
                  <a:schemeClr val="tx2"/>
                </a:solidFill>
                <a:latin typeface="Times New Roman" pitchFamily="18" charset="0"/>
                <a:cs typeface="Times New Roman" pitchFamily="18" charset="0"/>
              </a:rPr>
              <a:t>N</a:t>
            </a:r>
            <a:r>
              <a:rPr lang="en-US" sz="2400" dirty="0">
                <a:solidFill>
                  <a:schemeClr val="tx2"/>
                </a:solidFill>
                <a:latin typeface="Times New Roman" pitchFamily="18" charset="0"/>
                <a:cs typeface="Times New Roman" pitchFamily="18" charset="0"/>
              </a:rPr>
              <a:t> by </a:t>
            </a:r>
            <a:r>
              <a:rPr lang="en-US" sz="2400" i="1" dirty="0">
                <a:solidFill>
                  <a:schemeClr val="tx2"/>
                </a:solidFill>
                <a:latin typeface="Times New Roman" pitchFamily="18" charset="0"/>
                <a:cs typeface="Times New Roman" pitchFamily="18" charset="0"/>
              </a:rPr>
              <a:t>N</a:t>
            </a:r>
            <a:r>
              <a:rPr lang="en-US" sz="2400" dirty="0">
                <a:solidFill>
                  <a:schemeClr val="tx2"/>
                </a:solidFill>
                <a:latin typeface="Times New Roman" pitchFamily="18" charset="0"/>
                <a:cs typeface="Times New Roman" pitchFamily="18" charset="0"/>
              </a:rPr>
              <a:t> matrix.   {</a:t>
            </a:r>
            <a:r>
              <a:rPr lang="en-US" sz="2400" i="1" dirty="0">
                <a:solidFill>
                  <a:schemeClr val="tx2"/>
                </a:solidFill>
                <a:latin typeface="Times New Roman" pitchFamily="18" charset="0"/>
                <a:cs typeface="Times New Roman" pitchFamily="18" charset="0"/>
              </a:rPr>
              <a:t>A</a:t>
            </a:r>
            <a:r>
              <a:rPr lang="en-US" sz="2400" dirty="0">
                <a:solidFill>
                  <a:schemeClr val="tx2"/>
                </a:solidFill>
                <a:latin typeface="Times New Roman" pitchFamily="18" charset="0"/>
                <a:cs typeface="Times New Roman" pitchFamily="18" charset="0"/>
              </a:rPr>
              <a:t>, </a:t>
            </a:r>
            <a:r>
              <a:rPr lang="en-US" sz="2400" i="1" dirty="0">
                <a:solidFill>
                  <a:schemeClr val="tx2"/>
                </a:solidFill>
                <a:latin typeface="Times New Roman" pitchFamily="18" charset="0"/>
                <a:cs typeface="Times New Roman" pitchFamily="18" charset="0"/>
              </a:rPr>
              <a:t>B</a:t>
            </a:r>
            <a:r>
              <a:rPr lang="en-US" sz="2400" dirty="0">
                <a:solidFill>
                  <a:schemeClr val="tx2"/>
                </a:solidFill>
                <a:latin typeface="Times New Roman" pitchFamily="18" charset="0"/>
                <a:cs typeface="Times New Roman" pitchFamily="18" charset="0"/>
              </a:rPr>
              <a:t>} =</a:t>
            </a:r>
            <a:r>
              <a:rPr lang="en-US" sz="2400" i="1" dirty="0">
                <a:solidFill>
                  <a:schemeClr val="tx2"/>
                </a:solidFill>
                <a:latin typeface="Times New Roman" pitchFamily="18" charset="0"/>
                <a:cs typeface="Times New Roman" pitchFamily="18" charset="0"/>
              </a:rPr>
              <a:t>AB</a:t>
            </a:r>
            <a:r>
              <a:rPr lang="en-US" sz="2400" dirty="0">
                <a:solidFill>
                  <a:schemeClr val="tx2"/>
                </a:solidFill>
                <a:latin typeface="Times New Roman" pitchFamily="18" charset="0"/>
                <a:cs typeface="Times New Roman" pitchFamily="18" charset="0"/>
              </a:rPr>
              <a:t>+</a:t>
            </a:r>
            <a:r>
              <a:rPr lang="en-US" sz="2400" i="1" dirty="0">
                <a:solidFill>
                  <a:schemeClr val="tx2"/>
                </a:solidFill>
                <a:latin typeface="Times New Roman" pitchFamily="18" charset="0"/>
                <a:cs typeface="Times New Roman" pitchFamily="18" charset="0"/>
              </a:rPr>
              <a:t>BA</a:t>
            </a:r>
          </a:p>
        </p:txBody>
      </p:sp>
    </p:spTree>
    <p:extLst>
      <p:ext uri="{BB962C8B-B14F-4D97-AF65-F5344CB8AC3E}">
        <p14:creationId xmlns:p14="http://schemas.microsoft.com/office/powerpoint/2010/main" val="37271740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Nonequilibrium Green’s Function (NEGF) Method and Quantum Thermal Transport&amp;quot;&quot;/&gt;&lt;property id=&quot;20307&quot; value=&quot;256&quot;/&gt;&lt;/object&gt;&lt;object type=&quot;3&quot; unique_id=&quot;10026&quot;&gt;&lt;property id=&quot;20148&quot; value=&quot;5&quot;/&gt;&lt;property id=&quot;20300&quot; value=&quot;Slide 2&quot;/&gt;&lt;property id=&quot;20307&quot; value=&quot;257&quot;/&gt;&lt;/object&gt;&lt;object type=&quot;3&quot; unique_id=&quot;10035&quot;&gt;&lt;property id=&quot;20148&quot; value=&quot;5&quot;/&gt;&lt;property id=&quot;20300&quot; value=&quot;Slide 3 - &amp;quot;References&amp;quot;&quot;/&gt;&lt;property id=&quot;20307&quot; value=&quot;259&quot;/&gt;&lt;/object&gt;&lt;object type=&quot;3&quot; unique_id=&quot;10036&quot;&gt;&lt;property id=&quot;20148&quot; value=&quot;5&quot;/&gt;&lt;property id=&quot;20300&quot; value=&quot;Slide 33 - &amp;quot;A Brief History of NEGF&amp;quot;&quot;/&gt;&lt;property id=&quot;20307&quot; value=&quot;258&quot;/&gt;&lt;/object&gt;&lt;object type=&quot;3&quot; unique_id=&quot;10061&quot;&gt;&lt;property id=&quot;20148&quot; value=&quot;5&quot;/&gt;&lt;property id=&quot;20300&quot; value=&quot;Slide 35 - &amp;quot;Harmonic Oscillator&amp;quot;&quot;/&gt;&lt;property id=&quot;20307&quot; value=&quot;260&quot;/&gt;&lt;/object&gt;&lt;object type=&quot;3&quot; unique_id=&quot;10069&quot;&gt;&lt;property id=&quot;20148&quot; value=&quot;5&quot;/&gt;&lt;property id=&quot;20300&quot; value=&quot;Slide 34 - &amp;quot;Equilibrium Green’s functions using a harmonic oscillator as an example&amp;quot;&quot;/&gt;&lt;property id=&quot;20307&quot; value=&quot;261&quot;/&gt;&lt;/object&gt;&lt;object type=&quot;3&quot; unique_id=&quot;10110&quot;&gt;&lt;property id=&quot;20148&quot; value=&quot;5&quot;/&gt;&lt;property id=&quot;20300&quot; value=&quot;Slide 36 - &amp;quot;Eigenstates, Quantum Mech/Stat Mech&amp;quot;&quot;/&gt;&lt;property id=&quot;20307&quot; value=&quot;262&quot;/&gt;&lt;/object&gt;&lt;object type=&quot;3&quot; unique_id=&quot;10111&quot;&gt;&lt;property id=&quot;20148&quot; value=&quot;5&quot;/&gt;&lt;property id=&quot;20300&quot; value=&quot;Slide 37 - &amp;quot;Heisenberg Operator/Equation&amp;quot;&quot;/&gt;&lt;property id=&quot;20307&quot; value=&quot;263&quot;/&gt;&lt;/object&gt;&lt;object type=&quot;3&quot; unique_id=&quot;10152&quot;&gt;&lt;property id=&quot;20148&quot; value=&quot;5&quot;/&gt;&lt;property id=&quot;20300&quot; value=&quot;Slide 38 - &amp;quot;Defining &amp;gt;, &amp;lt;, t,    Green’s Functions&amp;quot;&quot;/&gt;&lt;property id=&quot;20307&quot; value=&quot;264&quot;/&gt;&lt;/object&gt;&lt;object type=&quot;3&quot; unique_id=&quot;10153&quot;&gt;&lt;property id=&quot;20148&quot; value=&quot;5&quot;/&gt;&lt;property id=&quot;20300&quot; value=&quot;Slide 39&quot;/&gt;&lt;property id=&quot;20307&quot; value=&quot;265&quot;/&gt;&lt;/object&gt;&lt;object type=&quot;3&quot; unique_id=&quot;10190&quot;&gt;&lt;property id=&quot;20148&quot; value=&quot;5&quot;/&gt;&lt;property id=&quot;20300&quot; value=&quot;Slide 40 - &amp;quot;Retarded and Advanced Green’s functions&amp;quot;&quot;/&gt;&lt;property id=&quot;20307&quot; value=&quot;266&quot;/&gt;&lt;/object&gt;&lt;object type=&quot;3&quot; unique_id=&quot;10243&quot;&gt;&lt;property id=&quot;20148&quot; value=&quot;5&quot;/&gt;&lt;property id=&quot;20300&quot; value=&quot;Slide 41 - &amp;quot;Fourier Transform&amp;quot;&quot;/&gt;&lt;property id=&quot;20307&quot; value=&quot;267&quot;/&gt;&lt;/object&gt;&lt;object type=&quot;3&quot; unique_id=&quot;10244&quot;&gt;&lt;property id=&quot;20148&quot; value=&quot;5&quot;/&gt;&lt;property id=&quot;20300&quot; value=&quot;Slide 42 - &amp;quot;Plemelj formula, Kubo-Martin-Schwinger condition&amp;quot;&quot;/&gt;&lt;property id=&quot;20307&quot; value=&quot;268&quot;/&gt;&lt;/object&gt;&lt;object type=&quot;3&quot; unique_id=&quot;10275&quot;&gt;&lt;property id=&quot;20148&quot; value=&quot;5&quot;/&gt;&lt;property id=&quot;20300&quot; value=&quot;Slide 43 - &amp;quot;Matsubara Green’s Function&amp;quot;&quot;/&gt;&lt;property id=&quot;20307&quot; value=&quot;269&quot;/&gt;&lt;/object&gt;&lt;object type=&quot;3&quot; unique_id=&quot;10452&quot;&gt;&lt;property id=&quot;20148&quot; value=&quot;5&quot;/&gt;&lt;property id=&quot;20300&quot; value=&quot;Slide 44 - &amp;quot;Nonequilibrium Green’s Functions&amp;quot;&quot;/&gt;&lt;property id=&quot;20307&quot; value=&quot;279&quot;/&gt;&lt;/object&gt;&lt;object type=&quot;3&quot; unique_id=&quot;10453&quot;&gt;&lt;property id=&quot;20148&quot; value=&quot;5&quot;/&gt;&lt;property id=&quot;20300&quot; value=&quot;Slide 45 - &amp;quot;Definitions of General Green’s functions (phonon/displacement)&amp;quot;&quot;/&gt;&lt;property id=&quot;20307&quot; value=&quot;270&quot;/&gt;&lt;/object&gt;&lt;object type=&quot;3&quot; unique_id=&quot;10454&quot;&gt;&lt;property id=&quot;20148&quot; value=&quot;5&quot;/&gt;&lt;property id=&quot;20300&quot; value=&quot;Slide 46 - &amp;quot;Relations among Green’s functions&amp;quot;&quot;/&gt;&lt;property id=&quot;20307&quot; value=&quot;271&quot;/&gt;&lt;/object&gt;&lt;object type=&quot;3&quot; unique_id=&quot;10455&quot;&gt;&lt;property id=&quot;20148&quot; value=&quot;5&quot;/&gt;&lt;property id=&quot;20300&quot; value=&quot;Slide 47 - &amp;quot;Steady state, Fourier transform&amp;quot;&quot;/&gt;&lt;property id=&quot;20307&quot; value=&quot;272&quot;/&gt;&lt;/object&gt;&lt;object type=&quot;3&quot; unique_id=&quot;10456&quot;&gt;&lt;property id=&quot;20148&quot; value=&quot;5&quot;/&gt;&lt;property id=&quot;20300&quot; value=&quot;Slide 51 - &amp;quot;Pictures in Quantum Mechanics&amp;quot;&quot;/&gt;&lt;property id=&quot;20307&quot; value=&quot;280&quot;/&gt;&lt;/object&gt;&lt;object type=&quot;3&quot; unique_id=&quot;10457&quot;&gt;&lt;property id=&quot;20148&quot; value=&quot;5&quot;/&gt;&lt;property id=&quot;20300&quot; value=&quot;Slide 52 - &amp;quot;Calculating correlation&amp;quot;&quot;/&gt;&lt;property id=&quot;20307&quot; value=&quot;276&quot;/&gt;&lt;/object&gt;&lt;object type=&quot;3&quot; unique_id=&quot;10458&quot;&gt;&lt;property id=&quot;20148&quot; value=&quot;5&quot;/&gt;&lt;property id=&quot;20300&quot; value=&quot;Slide 54 - &amp;quot;Contour-ordered Green’s function&amp;quot;&quot;/&gt;&lt;property id=&quot;20307&quot; value=&quot;277&quot;/&gt;&lt;/object&gt;&lt;object type=&quot;3&quot; unique_id=&quot;10459&quot;&gt;&lt;property id=&quot;20148&quot; value=&quot;5&quot;/&gt;&lt;property id=&quot;20300&quot; value=&quot;Slide 55 - &amp;quot;Relation to other Green’s  function&amp;quot;&quot;/&gt;&lt;property id=&quot;20307&quot; value=&quot;278&quot;/&gt;&lt;/object&gt;&lt;object type=&quot;3&quot; unique_id=&quot;10484&quot;&gt;&lt;property id=&quot;20148&quot; value=&quot;5&quot;/&gt;&lt;property id=&quot;20300&quot; value=&quot;Slide 53 - &amp;quot;Evolution Operator on Contour&amp;quot;&quot;/&gt;&lt;property id=&quot;20307&quot; value=&quot;281&quot;/&gt;&lt;/object&gt;&lt;object type=&quot;3&quot; unique_id=&quot;10535&quot;&gt;&lt;property id=&quot;20148&quot; value=&quot;5&quot;/&gt;&lt;property id=&quot;20300&quot; value=&quot;Slide 64 - &amp;quot;Calculus on the contour&amp;quot;&quot;/&gt;&lt;property id=&quot;20307&quot; value=&quot;282&quot;/&gt;&lt;/object&gt;&lt;object type=&quot;3&quot; unique_id=&quot;10536&quot;&gt;&lt;property id=&quot;20148&quot; value=&quot;5&quot;/&gt;&lt;property id=&quot;20300&quot; value=&quot;Slide 65 - &amp;quot;Theta function and delta function&amp;quot;&quot;/&gt;&lt;property id=&quot;20307&quot; value=&quot;283&quot;/&gt;&lt;/object&gt;&lt;object type=&quot;3&quot; unique_id=&quot;11509&quot;&gt;&lt;property id=&quot;20148&quot; value=&quot;5&quot;/&gt;&lt;property id=&quot;20300&quot; value=&quot;Slide 70 - &amp;quot;Express contour order using theta function&amp;quot;&quot;/&gt;&lt;property id=&quot;20307&quot; value=&quot;284&quot;/&gt;&lt;/object&gt;&lt;object type=&quot;3&quot; unique_id=&quot;11510&quot;&gt;&lt;property id=&quot;20148&quot; value=&quot;5&quot;/&gt;&lt;property id=&quot;20300&quot; value=&quot;Slide 71 - &amp;quot;Equation of motion for contour ordered Green’s function&amp;quot;&quot;/&gt;&lt;property id=&quot;20307&quot; value=&quot;285&quot;/&gt;&lt;/object&gt;&lt;object type=&quot;3&quot; unique_id=&quot;11511&quot;&gt;&lt;property id=&quot;20148&quot; value=&quot;5&quot;/&gt;&lt;property id=&quot;20300&quot; value=&quot;Slide 72 - &amp;quot;Equations for Green’s functions&amp;quot;&quot;/&gt;&lt;property id=&quot;20307&quot; value=&quot;286&quot;/&gt;&lt;/object&gt;&lt;object type=&quot;3&quot; unique_id=&quot;11512&quot;&gt;&lt;property id=&quot;20148&quot; value=&quot;5&quot;/&gt;&lt;property id=&quot;20300&quot; value=&quot;Slide 73 - &amp;quot;Solution for Green’s functions&amp;quot;&quot;/&gt;&lt;property id=&quot;20307&quot; value=&quot;287&quot;/&gt;&lt;/object&gt;&lt;object type=&quot;3&quot; unique_id=&quot;11521&quot;&gt;&lt;property id=&quot;20148&quot; value=&quot;5&quot;/&gt;&lt;property id=&quot;20300&quot; value=&quot;Slide 74 - &amp;quot;Junction system, adiabatic switch-on&amp;quot;&quot;/&gt;&lt;property id=&quot;20307&quot; value=&quot;296&quot;/&gt;&lt;/object&gt;&lt;object type=&quot;3&quot; unique_id=&quot;11522&quot;&gt;&lt;property id=&quot;20148&quot; value=&quot;5&quot;/&gt;&lt;property id=&quot;20300&quot; value=&quot;Slide 76 - &amp;quot;Three regions&amp;quot;&quot;/&gt;&lt;property id=&quot;20307&quot; value=&quot;297&quot;/&gt;&lt;/object&gt;&lt;object type=&quot;3&quot; unique_id=&quot;11523&quot;&gt;&lt;property id=&quot;20148&quot; value=&quot;5&quot;/&gt;&lt;property id=&quot;20300&quot; value=&quot;Slide 77 - &amp;quot;Heisenberg equations of motion in three regions&amp;quot;&quot;/&gt;&lt;property id=&quot;20307&quot; value=&quot;298&quot;/&gt;&lt;/object&gt;&lt;object type=&quot;3&quot; unique_id=&quot;11524&quot;&gt;&lt;property id=&quot;20148&quot; value=&quot;5&quot;/&gt;&lt;property id=&quot;20300&quot; value=&quot;Slide 79 - &amp;quot;Relation between g and G0&amp;quot;&quot;/&gt;&lt;property id=&quot;20307&quot; value=&quot;299&quot;/&gt;&lt;/object&gt;&lt;object type=&quot;3&quot; unique_id=&quot;11525&quot;&gt;&lt;property id=&quot;20148&quot; value=&quot;5&quot;/&gt;&lt;property id=&quot;20300&quot; value=&quot;Slide 80 - &amp;quot;Dyson equation for GCC&amp;quot;&quot;/&gt;&lt;property id=&quot;20307&quot; value=&quot;300&quot;/&gt;&lt;/object&gt;&lt;object type=&quot;3&quot; unique_id=&quot;11526&quot;&gt;&lt;property id=&quot;20148&quot; value=&quot;5&quot;/&gt;&lt;property id=&quot;20300&quot; value=&quot;Slide 82 - &amp;quot;The Langreth theorem&amp;quot;&quot;/&gt;&lt;property id=&quot;20307&quot; value=&quot;301&quot;/&gt;&lt;/object&gt;&lt;object type=&quot;3&quot; unique_id=&quot;11527&quot;&gt;&lt;property id=&quot;20148&quot; value=&quot;5&quot;/&gt;&lt;property id=&quot;20300&quot; value=&quot;Slide 83 - &amp;quot;Dyson equations and solution&amp;quot;&quot;/&gt;&lt;property id=&quot;20307&quot; value=&quot;302&quot;/&gt;&lt;/object&gt;&lt;object type=&quot;3&quot; unique_id=&quot;11528&quot;&gt;&lt;property id=&quot;20148&quot; value=&quot;5&quot;/&gt;&lt;property id=&quot;20300&quot; value=&quot;Slide 84 - &amp;quot;Energy current&amp;quot;&quot;/&gt;&lt;property id=&quot;20307&quot; value=&quot;303&quot;/&gt;&lt;/object&gt;&lt;object type=&quot;3&quot; unique_id=&quot;11529&quot;&gt;&lt;property id=&quot;20148&quot; value=&quot;5&quot;/&gt;&lt;property id=&quot;20300&quot; value=&quot;Slide 85 - &amp;quot;Landauer/Caroli formula&amp;quot;&quot;/&gt;&lt;property id=&quot;20307&quot; value=&quot;304&quot;/&gt;&lt;/object&gt;&lt;object type=&quot;3&quot; unique_id=&quot;11530&quot;&gt;&lt;property id=&quot;20148&quot; value=&quot;5&quot;/&gt;&lt;property id=&quot;20300&quot; value=&quot;Slide 87 - &amp;quot;Ballistic transport in a 1D chain&amp;quot;&quot;/&gt;&lt;property id=&quot;20307&quot; value=&quot;305&quot;/&gt;&lt;/object&gt;&lt;object type=&quot;3&quot; unique_id=&quot;11531&quot;&gt;&lt;property id=&quot;20148&quot; value=&quot;5&quot;/&gt;&lt;property id=&quot;20300&quot; value=&quot;Slide 88 - &amp;quot;Solution of g&amp;quot;&quot;/&gt;&lt;property id=&quot;20307&quot; value=&quot;306&quot;/&gt;&lt;/object&gt;&lt;object type=&quot;3&quot; unique_id=&quot;11532&quot;&gt;&lt;property id=&quot;20148&quot; value=&quot;5&quot;/&gt;&lt;property id=&quot;20300&quot; value=&quot;Slide 89 - &amp;quot;Lead self energy and transmission&amp;quot;&quot;/&gt;&lt;property id=&quot;20307&quot; value=&quot;307&quot;/&gt;&lt;/object&gt;&lt;object type=&quot;3&quot; unique_id=&quot;11533&quot;&gt;&lt;property id=&quot;20148&quot; value=&quot;5&quot;/&gt;&lt;property id=&quot;20300&quot; value=&quot;Slide 90 - &amp;quot;Heat current and conductance&amp;quot;&quot;/&gt;&lt;property id=&quot;20307&quot; value=&quot;308&quot;/&gt;&lt;/object&gt;&lt;object type=&quot;3&quot; unique_id=&quot;11534&quot;&gt;&lt;property id=&quot;20148&quot; value=&quot;5&quot;/&gt;&lt;property id=&quot;20300&quot; value=&quot;Slide 91 - &amp;quot;General recursive algorithm for g&amp;quot;&quot;/&gt;&lt;property id=&quot;20307&quot; value=&quot;309&quot;/&gt;&lt;/object&gt;&lt;object type=&quot;3&quot; unique_id=&quot;11918&quot;&gt;&lt;property id=&quot;20148&quot; value=&quot;5&quot;/&gt;&lt;property id=&quot;20300&quot; value=&quot;Slide 68 - &amp;quot;Equation of Motion Method&amp;quot;&quot;/&gt;&lt;property id=&quot;20307&quot; value=&quot;320&quot;/&gt;&lt;/object&gt;&lt;object type=&quot;3&quot; unique_id=&quot;13934&quot;&gt;&lt;property id=&quot;20148&quot; value=&quot;5&quot;/&gt;&lt;property id=&quot;20300&quot; value=&quot;Slide 75 - &amp;quot;Sudden Switch-on&amp;quot;&quot;/&gt;&lt;property id=&quot;20307&quot; value=&quot;345&quot;/&gt;&lt;/object&gt;&lt;object type=&quot;3&quot; unique_id=&quot;14196&quot;&gt;&lt;property id=&quot;20148&quot; value=&quot;5&quot;/&gt;&lt;property id=&quot;20300&quot; value=&quot;Slide 56 - &amp;quot;An Interpretation&amp;quot;&quot;/&gt;&lt;property id=&quot;20307&quot; value=&quot;348&quot;/&gt;&lt;/object&gt;&lt;object type=&quot;3&quot; unique_id=&quot;14197&quot;&gt;&lt;property id=&quot;20148&quot; value=&quot;5&quot;/&gt;&lt;property id=&quot;20300&quot; value=&quot;Slide 66 - &amp;quot;Transformation/Keldysh Rotation&amp;quot;&quot;/&gt;&lt;property id=&quot;20307&quot; value=&quot;346&quot;/&gt;&lt;/object&gt;&lt;object type=&quot;3&quot; unique_id=&quot;14198&quot;&gt;&lt;property id=&quot;20148&quot; value=&quot;5&quot;/&gt;&lt;property id=&quot;20300&quot; value=&quot;Slide 67 - &amp;quot;Convolution, Langreth Rule&amp;quot;&quot;/&gt;&lt;property id=&quot;20307&quot; value=&quot;347&quot;/&gt;&lt;/object&gt;&lt;object type=&quot;3&quot; unique_id=&quot;14829&quot;&gt;&lt;property id=&quot;20148&quot; value=&quot;5&quot;/&gt;&lt;property id=&quot;20300&quot; value=&quot;Slide 69 - &amp;quot;Heisenberg Equation on Contour&amp;quot;&quot;/&gt;&lt;property id=&quot;20307&quot; value=&quot;349&quot;/&gt;&lt;/object&gt;&lt;object type=&quot;3&quot; unique_id=&quot;14830&quot;&gt;&lt;property id=&quot;20148&quot; value=&quot;5&quot;/&gt;&lt;property id=&quot;20300&quot; value=&quot;Slide 78 - &amp;quot;Force Constant Matrix&amp;quot;&quot;/&gt;&lt;property id=&quot;20307&quot; value=&quot;351&quot;/&gt;&lt;/object&gt;&lt;object type=&quot;3&quot; unique_id=&quot;14831&quot;&gt;&lt;property id=&quot;20148&quot; value=&quot;5&quot;/&gt;&lt;property id=&quot;20300&quot; value=&quot;Slide 81 - &amp;quot;Equation of Motion Way (ballistic system)&amp;quot;&quot;/&gt;&lt;property id=&quot;20307&quot; value=&quot;350&quot;/&gt;&lt;/object&gt;&lt;object type=&quot;3&quot; unique_id=&quot;15409&quot;&gt;&lt;property id=&quot;20148&quot; value=&quot;5&quot;/&gt;&lt;property id=&quot;20300&quot; value=&quot;Slide 48 - &amp;quot;Equilibrium Green’s Function, Lehmann Representation&amp;quot;&quot;/&gt;&lt;property id=&quot;20307&quot; value=&quot;356&quot;/&gt;&lt;/object&gt;&lt;object type=&quot;3&quot; unique_id=&quot;15410&quot;&gt;&lt;property id=&quot;20148&quot; value=&quot;5&quot;/&gt;&lt;property id=&quot;20300&quot; value=&quot;Slide 49 - &amp;quot;Kramers-Kronig Relation&amp;quot;&quot;/&gt;&lt;property id=&quot;20307&quot; value=&quot;357&quot;/&gt;&lt;/object&gt;&lt;object type=&quot;3&quot; unique_id=&quot;15411&quot;&gt;&lt;property id=&quot;20148&quot; value=&quot;5&quot;/&gt;&lt;property id=&quot;20300&quot; value=&quot;Slide 50 - &amp;quot;Eigen-mode Decomposition&amp;quot;&quot;/&gt;&lt;property id=&quot;20307&quot; value=&quot;358&quot;/&gt;&lt;/object&gt;&lt;object type=&quot;3&quot; unique_id=&quot;15612&quot;&gt;&lt;property id=&quot;20148&quot; value=&quot;5&quot;/&gt;&lt;property id=&quot;20300&quot; value=&quot;Slide 86 - &amp;quot;1D calculation&amp;quot;&quot;/&gt;&lt;property id=&quot;20307&quot; value=&quot;359&quot;/&gt;&lt;/object&gt;&lt;object type=&quot;3&quot; unique_id=&quot;16335&quot;&gt;&lt;property id=&quot;20148&quot; value=&quot;5&quot;/&gt;&lt;property id=&quot;20300&quot; value=&quot;Slide 4 - &amp;quot;Lecture One&amp;quot;&quot;/&gt;&lt;property id=&quot;20307&quot; value=&quot;362&quot;/&gt;&lt;/object&gt;&lt;object type=&quot;3&quot; unique_id=&quot;16336&quot;&gt;&lt;property id=&quot;20148&quot; value=&quot;5&quot;/&gt;&lt;property id=&quot;20300&quot; value=&quot;Slide 5 - &amp;quot;Mean-free path&amp;quot;&quot;/&gt;&lt;property id=&quot;20307&quot; value=&quot;364&quot;/&gt;&lt;/object&gt;&lt;object type=&quot;3&quot; unique_id=&quot;16337&quot;&gt;&lt;property id=&quot;20148&quot; value=&quot;5&quot;/&gt;&lt;property id=&quot;20300&quot; value=&quot;Slide 32 - &amp;quot;Lecture Two&amp;quot;&quot;/&gt;&lt;property id=&quot;20307&quot; value=&quot;363&quot;/&gt;&lt;/object&gt;&lt;object type=&quot;3&quot; unique_id=&quot;17463&quot;&gt;&lt;property id=&quot;20148&quot; value=&quot;5&quot;/&gt;&lt;property id=&quot;20300&quot; value=&quot;Slide 6 - &amp;quot;Relaxation time (electrons)&amp;quot;&quot;/&gt;&lt;property id=&quot;20307&quot; value=&quot;365&quot;/&gt;&lt;/object&gt;&lt;object type=&quot;3&quot; unique_id=&quot;17464&quot;&gt;&lt;property id=&quot;20148&quot; value=&quot;5&quot;/&gt;&lt;property id=&quot;20300&quot; value=&quot;Slide 7 - &amp;quot;Fourier’s law for heat conduction&amp;quot;&quot;/&gt;&lt;property id=&quot;20307&quot; value=&quot;367&quot;/&gt;&lt;/object&gt;&lt;object type=&quot;3&quot; unique_id=&quot;17465&quot;&gt;&lt;property id=&quot;20148&quot; value=&quot;5&quot;/&gt;&lt;property id=&quot;20300&quot; value=&quot;Slide 16 - &amp;quot;Diffusive transport vs ballistic transport&amp;quot;&quot;/&gt;&lt;property id=&quot;20307&quot; value=&quot;368&quot;/&gt;&lt;/object&gt;&lt;object type=&quot;3&quot; unique_id=&quot;17466&quot;&gt;&lt;property id=&quot;20148&quot; value=&quot;5&quot;/&gt;&lt;property id=&quot;20300&quot; value=&quot;Slide 17 - &amp;quot;Thermal conductance&amp;quot;&quot;/&gt;&lt;property id=&quot;20307&quot; value=&quot;369&quot;/&gt;&lt;/object&gt;&lt;object type=&quot;3&quot; unique_id=&quot;17467&quot;&gt;&lt;property id=&quot;20148&quot; value=&quot;5&quot;/&gt;&lt;property id=&quot;20300&quot; value=&quot;Slide 18 - &amp;quot;Experimental report of Z Wang et al (2007)&amp;quot;&quot;/&gt;&lt;property id=&quot;20307&quot; value=&quot;370&quot;/&gt;&lt;/object&gt;&lt;object type=&quot;3&quot; unique_id=&quot;17468&quot;&gt;&lt;property id=&quot;20148&quot; value=&quot;5&quot;/&gt;&lt;property id=&quot;20300&quot; value=&quot;Slide 19 - &amp;quot;“Universal” thermal conductance&amp;quot;&quot;/&gt;&lt;property id=&quot;20307&quot; value=&quot;371&quot;/&gt;&lt;/object&gt;&lt;object type=&quot;3&quot; unique_id=&quot;18772&quot;&gt;&lt;property id=&quot;20148&quot; value=&quot;5&quot;/&gt;&lt;property id=&quot;20300&quot; value=&quot;Slide 8 - &amp;quot;Kinetic theory formula for thermal conductivity&amp;quot;&quot;/&gt;&lt;property id=&quot;20307&quot; value=&quot;372&quot;/&gt;&lt;/object&gt;&lt;object type=&quot;3&quot; unique_id=&quot;18773&quot;&gt;&lt;property id=&quot;20148&quot; value=&quot;5&quot;/&gt;&lt;property id=&quot;20300&quot; value=&quot;Slide 9 - &amp;quot;Wiedemann-Franz law (for electrons)&amp;quot;&quot;/&gt;&lt;property id=&quot;20307&quot; value=&quot;373&quot;/&gt;&lt;/object&gt;&lt;object type=&quot;3&quot; unique_id=&quot;18774&quot;&gt;&lt;property id=&quot;20148&quot; value=&quot;5&quot;/&gt;&lt;property id=&quot;20300&quot; value=&quot;Slide 10 - &amp;quot;Some features of electron transport in metal&amp;quot;&quot;/&gt;&lt;property id=&quot;20307&quot; value=&quot;377&quot;/&gt;&lt;/object&gt;&lt;object type=&quot;3&quot; unique_id=&quot;18775&quot;&gt;&lt;property id=&quot;20148&quot; value=&quot;5&quot;/&gt;&lt;property id=&quot;20300&quot; value=&quot;Slide 11&quot;/&gt;&lt;property id=&quot;20307&quot; value=&quot;374&quot;/&gt;&lt;/object&gt;&lt;object type=&quot;3&quot; unique_id=&quot;18776&quot;&gt;&lt;property id=&quot;20148&quot; value=&quot;5&quot;/&gt;&lt;property id=&quot;20300&quot; value=&quot;Slide 12 - &amp;quot;J. M. Ziman, “Electrons and Phonons,” Oxford Univ Press, 1960&amp;quot;&quot;/&gt;&lt;property id=&quot;20307&quot; value=&quot;375&quot;/&gt;&lt;/object&gt;&lt;object type=&quot;3&quot; unique_id=&quot;18777&quot;&gt;&lt;property id=&quot;20148&quot; value=&quot;5&quot;/&gt;&lt;property id=&quot;20300&quot; value=&quot;Slide 13&quot;/&gt;&lt;property id=&quot;20307&quot; value=&quot;376&quot;/&gt;&lt;/object&gt;&lt;object type=&quot;3&quot; unique_id=&quot;18778&quot;&gt;&lt;property id=&quot;20148&quot; value=&quot;5&quot;/&gt;&lt;property id=&quot;20300&quot; value=&quot;Slide 20 - &amp;quot;Landauer formula&amp;quot;&quot;/&gt;&lt;property id=&quot;20307&quot; value=&quot;378&quot;/&gt;&lt;/object&gt;&lt;object type=&quot;3&quot; unique_id=&quot;20828&quot;&gt;&lt;property id=&quot;20148&quot; value=&quot;5&quot;/&gt;&lt;property id=&quot;20300&quot; value=&quot;Slide 14 - &amp;quot;Boltzmann approach to transport&amp;quot;&quot;/&gt;&lt;property id=&quot;20307&quot; value=&quot;382&quot;/&gt;&lt;/object&gt;&lt;object type=&quot;3&quot; unique_id=&quot;20829&quot;&gt;&lt;property id=&quot;20148&quot; value=&quot;5&quot;/&gt;&lt;property id=&quot;20300&quot; value=&quot;Slide 15 - &amp;quot;Green-Kubo &amp;amp; Kubo-Greenwood formulas&amp;quot;&quot;/&gt;&lt;property id=&quot;20307&quot; value=&quot;391&quot;/&gt;&lt;/object&gt;&lt;object type=&quot;3&quot; unique_id=&quot;20830&quot;&gt;&lt;property id=&quot;20148&quot; value=&quot;5&quot;/&gt;&lt;property id=&quot;20300&quot; value=&quot;Slide 22 - &amp;quot;Phonon Hall effect&amp;quot;&quot;/&gt;&lt;property id=&quot;20307&quot; value=&quot;383&quot;/&gt;&lt;/object&gt;&lt;object type=&quot;3&quot; unique_id=&quot;20831&quot;&gt;&lt;property id=&quot;20148&quot; value=&quot;5&quot;/&gt;&lt;property id=&quot;20300&quot; value=&quot;Slide 23 - &amp;quot;Ballistic model of phonon Hall effect&amp;quot;&quot;/&gt;&lt;property id=&quot;20307&quot; value=&quot;385&quot;/&gt;&lt;/object&gt;&lt;object type=&quot;3&quot; unique_id=&quot;20832&quot;&gt;&lt;property id=&quot;20148&quot; value=&quot;5&quot;/&gt;&lt;property id=&quot;20300&quot; value=&quot;Slide 24 - &amp;quot;Revised positive-definite Hamiltonian&amp;quot;&quot;/&gt;&lt;property id=&quot;20307&quot; value=&quot;386&quot;/&gt;&lt;/object&gt;&lt;object type=&quot;3&quot; unique_id=&quot;20833&quot;&gt;&lt;property id=&quot;20148&quot; value=&quot;5&quot;/&gt;&lt;property id=&quot;20300&quot; value=&quot;Slide 25 - &amp;quot;Four-terminal junction structure, NEGF&amp;quot;&quot;/&gt;&lt;property id=&quot;20307&quot; value=&quot;387&quot;/&gt;&lt;/object&gt;&lt;object type=&quot;3&quot; unique_id=&quot;20834&quot;&gt;&lt;property id=&quot;20148&quot; value=&quot;5&quot;/&gt;&lt;property id=&quot;20300&quot; value=&quot;Slide 26 - &amp;quot;Hamiltonian for the four-terminal junction&amp;quot;&quot;/&gt;&lt;property id=&quot;20307&quot; value=&quot;388&quot;/&gt;&lt;/object&gt;&lt;object type=&quot;3&quot; unique_id=&quot;20835&quot;&gt;&lt;property id=&quot;20148&quot; value=&quot;5&quot;/&gt;&lt;property id=&quot;20300&quot; value=&quot;Slide 27 - &amp;quot;The energy current&amp;quot;&quot;/&gt;&lt;property id=&quot;20307&quot; value=&quot;389&quot;/&gt;&lt;/object&gt;&lt;object type=&quot;3&quot; unique_id=&quot;20836&quot;&gt;&lt;property id=&quot;20148&quot; value=&quot;5&quot;/&gt;&lt;property id=&quot;20300&quot; value=&quot;Slide 28 - &amp;quot;Linear response regime&amp;quot;&quot;/&gt;&lt;property id=&quot;20307&quot; value=&quot;390&quot;/&gt;&lt;/object&gt;&lt;object type=&quot;3&quot; unique_id=&quot;21472&quot;&gt;&lt;property id=&quot;20148&quot; value=&quot;5&quot;/&gt;&lt;property id=&quot;20300&quot; value=&quot;Slide 21 - &amp;quot;From ballistic to diffusive&amp;quot;&quot;/&gt;&lt;property id=&quot;20307&quot; value=&quot;392&quot;/&gt;&lt;/object&gt;&lt;object type=&quot;3&quot; unique_id=&quot;21473&quot;&gt;&lt;property id=&quot;20148&quot; value=&quot;5&quot;/&gt;&lt;property id=&quot;20300&quot; value=&quot;Slide 29 - &amp;quot;Problems for lecture one&amp;quot;&quot;/&gt;&lt;property id=&quot;20307&quot; value=&quot;393&quot;/&gt;&lt;/object&gt;&lt;object type=&quot;3&quot; unique_id=&quot;21474&quot;&gt;&lt;property id=&quot;20148&quot; value=&quot;5&quot;/&gt;&lt;property id=&quot;20300&quot; value=&quot;Slide 30&quot;/&gt;&lt;property id=&quot;20307&quot; value=&quot;394&quot;/&gt;&lt;/object&gt;&lt;object type=&quot;3&quot; unique_id=&quot;21995&quot;&gt;&lt;property id=&quot;20148&quot; value=&quot;5&quot;/&gt;&lt;property id=&quot;20300&quot; value=&quot;Slide 31 - &amp;quot;end of lecture one&amp;quot;&quot;/&gt;&lt;property id=&quot;20307&quot; value=&quot;395&quot;/&gt;&lt;/object&gt;&lt;object type=&quot;3&quot; unique_id=&quot;23044&quot;&gt;&lt;property id=&quot;20148&quot; value=&quot;5&quot;/&gt;&lt;property id=&quot;20300&quot; value=&quot;Slide 57 - &amp;quot;Definition of contour ordered Green’s function for electrons&amp;quot;&quot;/&gt;&lt;property id=&quot;20307&quot; value=&quot;396&quot;/&gt;&lt;/object&gt;&lt;object type=&quot;3&quot; unique_id=&quot;23045&quot;&gt;&lt;property id=&quot;20148&quot; value=&quot;5&quot;/&gt;&lt;property id=&quot;20300&quot; value=&quot;Slide 58 - &amp;quot;Green’s function for photons&amp;quot;&quot;/&gt;&lt;property id=&quot;20307&quot; value=&quot;397&quot;/&gt;&lt;/object&gt;&lt;object type=&quot;3&quot; unique_id=&quot;23046&quot;&gt;&lt;property id=&quot;20148&quot; value=&quot;5&quot;/&gt;&lt;property id=&quot;20300&quot; value=&quot;Slide 59 - &amp;quot;Problems for lecture two&amp;quot;&quot;/&gt;&lt;property id=&quot;20307&quot; value=&quot;399&quot;/&gt;&lt;/object&gt;&lt;object type=&quot;3&quot; unique_id=&quot;23047&quot;&gt;&lt;property id=&quot;20148&quot; value=&quot;5&quot;/&gt;&lt;property id=&quot;20300&quot; value=&quot;Slide 60&quot;/&gt;&lt;property id=&quot;20307&quot; value=&quot;400&quot;/&gt;&lt;/object&gt;&lt;object type=&quot;3&quot; unique_id=&quot;23048&quot;&gt;&lt;property id=&quot;20148&quot; value=&quot;5&quot;/&gt;&lt;property id=&quot;20300&quot; value=&quot;Slide 62 - &amp;quot;end of lecture two&amp;quot;&quot;/&gt;&lt;property id=&quot;20307&quot; value=&quot;398&quot;/&gt;&lt;/object&gt;&lt;object type=&quot;3&quot; unique_id=&quot;23593&quot;&gt;&lt;property id=&quot;20148&quot; value=&quot;5&quot;/&gt;&lt;property id=&quot;20300&quot; value=&quot;Slide 61&quot;/&gt;&lt;property id=&quot;20307&quot; value=&quot;401&quot;/&gt;&lt;/object&gt;&lt;object type=&quot;3&quot; unique_id=&quot;24005&quot;&gt;&lt;property id=&quot;20148&quot; value=&quot;5&quot;/&gt;&lt;property id=&quot;20300&quot; value=&quot;Slide 63 - &amp;quot;Lecture three&amp;quot;&quot;/&gt;&lt;property id=&quot;20307&quot; value=&quot;402&quot;/&gt;&lt;/object&gt;&lt;object type=&quot;3&quot; unique_id=&quot;26224&quot;&gt;&lt;property id=&quot;20148&quot; value=&quot;5&quot;/&gt;&lt;property id=&quot;20300&quot; value=&quot;Slide 92 - &amp;quot;end of lecture three&amp;quot;&quot;/&gt;&lt;property id=&quot;20307&quot; value=&quot;413&quot;/&gt;&lt;/object&gt;&lt;object type=&quot;3&quot; unique_id=&quot;26225&quot;&gt;&lt;property id=&quot;20148&quot; value=&quot;5&quot;/&gt;&lt;property id=&quot;20300&quot; value=&quot;Slide 93 - &amp;quot;Lecture four&amp;quot;&quot;/&gt;&lt;property id=&quot;20307&quot; value=&quot;414&quot;/&gt;&lt;/object&gt;&lt;object type=&quot;3&quot; unique_id=&quot;26226&quot;&gt;&lt;property id=&quot;20148&quot; value=&quot;5&quot;/&gt;&lt;property id=&quot;20300&quot; value=&quot;Slide 96 - &amp;quot;Feynman diagrammatic method&amp;quot;&quot;/&gt;&lt;property id=&quot;20307&quot; value=&quot;403&quot;/&gt;&lt;/object&gt;&lt;object type=&quot;3&quot; unique_id=&quot;26227&quot;&gt;&lt;property id=&quot;20148&quot; value=&quot;5&quot;/&gt;&lt;property id=&quot;20300&quot; value=&quot;Slide 97 - &amp;quot;Handling interaction&amp;quot;&quot;/&gt;&lt;property id=&quot;20307&quot; value=&quot;404&quot;/&gt;&lt;/object&gt;&lt;object type=&quot;3&quot; unique_id=&quot;26228&quot;&gt;&lt;property id=&quot;20148&quot; value=&quot;5&quot;/&gt;&lt;property id=&quot;20300&quot; value=&quot;Slide 98 - &amp;quot;Scattering operator S&amp;quot;&quot;/&gt;&lt;property id=&quot;20307&quot; value=&quot;405&quot;/&gt;&lt;/object&gt;&lt;object type=&quot;3&quot; unique_id=&quot;26229&quot;&gt;&lt;property id=&quot;20148&quot; value=&quot;5&quot;/&gt;&lt;property id=&quot;20300&quot; value=&quot;Slide 99 - &amp;quot;Contour-ordered Green’s function&amp;quot;&quot;/&gt;&lt;property id=&quot;20307&quot; value=&quot;406&quot;/&gt;&lt;/object&gt;&lt;object type=&quot;3&quot; unique_id=&quot;26230&quot;&gt;&lt;property id=&quot;20148&quot; value=&quot;5&quot;/&gt;&lt;property id=&quot;20300&quot; value=&quot;Slide 100 - &amp;quot;Perturbative expansion of contour ordered Green’s function&amp;quot;&quot;/&gt;&lt;property id=&quot;20307&quot; value=&quot;407&quot;/&gt;&lt;/object&gt;&lt;object type=&quot;3&quot; unique_id=&quot;26231&quot;&gt;&lt;property id=&quot;20148&quot; value=&quot;5&quot;/&gt;&lt;property id=&quot;20300&quot; value=&quot;Slide 101 - &amp;quot;General expansion rule&amp;quot;&quot;/&gt;&lt;property id=&quot;20307&quot; value=&quot;408&quot;/&gt;&lt;/object&gt;&lt;object type=&quot;3&quot; unique_id=&quot;26232&quot;&gt;&lt;property id=&quot;20148&quot; value=&quot;5&quot;/&gt;&lt;property id=&quot;20300&quot; value=&quot;Slide 102 - &amp;quot;Diagrammatic representation of the expansion&amp;quot;&quot;/&gt;&lt;property id=&quot;20307&quot; value=&quot;409&quot;/&gt;&lt;/object&gt;&lt;object type=&quot;3&quot; unique_id=&quot;26233&quot;&gt;&lt;property id=&quot;20148&quot; value=&quot;5&quot;/&gt;&lt;property id=&quot;20300&quot; value=&quot;Slide 103 - &amp;quot;Self -energy expansion&amp;quot;&quot;/&gt;&lt;property id=&quot;20307&quot; value=&quot;410&quot;/&gt;&lt;/object&gt;&lt;object type=&quot;3&quot; unique_id=&quot;26234&quot;&gt;&lt;property id=&quot;20148&quot; value=&quot;5&quot;/&gt;&lt;property id=&quot;20300&quot; value=&quot;Slide 104 - &amp;quot;Explicit expression for self-energy&amp;quot;&quot;/&gt;&lt;property id=&quot;20307&quot; value=&quot;411&quot;/&gt;&lt;/object&gt;&lt;object type=&quot;3&quot; unique_id=&quot;26235&quot;&gt;&lt;property id=&quot;20148&quot; value=&quot;5&quot;/&gt;&lt;property id=&quot;20300&quot; value=&quot;Slide 107 - &amp;quot;“Partition Function”&amp;quot;&quot;/&gt;&lt;property id=&quot;20307&quot; value=&quot;416&quot;/&gt;&lt;/object&gt;&lt;object type=&quot;3&quot; unique_id=&quot;26236&quot;&gt;&lt;property id=&quot;20148&quot; value=&quot;5&quot;/&gt;&lt;property id=&quot;20300&quot; value=&quot;Slide 108 - &amp;quot;Diagrammatic Way&amp;quot;&quot;/&gt;&lt;property id=&quot;20307&quot; value=&quot;417&quot;/&gt;&lt;/object&gt;&lt;object type=&quot;3&quot; unique_id=&quot;27140&quot;&gt;&lt;property id=&quot;20148&quot; value=&quot;5&quot;/&gt;&lt;property id=&quot;20300&quot; value=&quot;Slide 94 - &amp;quot;Diagrammatic representation of expansion results, e.g., Meyer expansion in equation of states&amp;quot;&quot;/&gt;&lt;property id=&quot;20307&quot; value=&quot;420&quot;/&gt;&lt;/object&gt;&lt;object type=&quot;3&quot; unique_id=&quot;27141&quot;&gt;&lt;property id=&quot;20148&quot; value=&quot;5&quot;/&gt;&lt;property id=&quot;20300&quot; value=&quot;Slide 105 - &amp;quot;One-Point Green’s Function&amp;quot;&quot;/&gt;&lt;property id=&quot;20307&quot; value=&quot;418&quot;/&gt;&lt;/object&gt;&lt;object type=&quot;3&quot; unique_id=&quot;27142&quot;&gt;&lt;property id=&quot;20148&quot; value=&quot;5&quot;/&gt;&lt;property id=&quot;20300&quot; value=&quot;Slide 106 - &amp;quot;Average displacement, thermal expansion&amp;quot;&quot;/&gt;&lt;property id=&quot;20307&quot; value=&quot;419&quot;/&gt;&lt;/object&gt;&lt;object type=&quot;3&quot; unique_id=&quot;27825&quot;&gt;&lt;property id=&quot;20148&quot; value=&quot;5&quot;/&gt;&lt;property id=&quot;20300&quot; value=&quot;Slide 95 - &amp;quot;Diagrammatics in higher order quantum master equations&amp;quot;&quot;/&gt;&lt;property id=&quot;20307&quot; value=&quot;421&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a:latin typeface="Times New Roman" pitchFamily="18" charset="0"/>
            <a:cs typeface="Times New Roman"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2279</TotalTime>
  <Words>2495</Words>
  <Application>Microsoft Office PowerPoint</Application>
  <PresentationFormat>On-screen Show (4:3)</PresentationFormat>
  <Paragraphs>335</Paragraphs>
  <Slides>62</Slides>
  <Notes>44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3</vt:i4>
      </vt:variant>
      <vt:variant>
        <vt:lpstr>Slide Titles</vt:lpstr>
      </vt:variant>
      <vt:variant>
        <vt:i4>62</vt:i4>
      </vt:variant>
    </vt:vector>
  </HeadingPairs>
  <TitlesOfParts>
    <vt:vector size="72" baseType="lpstr">
      <vt:lpstr>Arial</vt:lpstr>
      <vt:lpstr>Calibri</vt:lpstr>
      <vt:lpstr>Cambria Math</vt:lpstr>
      <vt:lpstr>Comic Sans MS</vt:lpstr>
      <vt:lpstr>Times</vt:lpstr>
      <vt:lpstr>Times New Roman</vt:lpstr>
      <vt:lpstr>Office Theme</vt:lpstr>
      <vt:lpstr>Equation</vt:lpstr>
      <vt:lpstr>MathType 7.0 Equation</vt:lpstr>
      <vt:lpstr>方程式</vt:lpstr>
      <vt:lpstr>Nonequilibrium Green’s Functions – definition, fluctuation-dissipation theorem, Meir-Wingreen formula, etc</vt:lpstr>
      <vt:lpstr>Outline</vt:lpstr>
      <vt:lpstr>References</vt:lpstr>
      <vt:lpstr>Lecture Zero</vt:lpstr>
      <vt:lpstr>Single electron quantum mechanics</vt:lpstr>
      <vt:lpstr>Green’s function in energy space</vt:lpstr>
      <vt:lpstr>Perturbation theory, single electron</vt:lpstr>
      <vt:lpstr>Annihilation/creation operators</vt:lpstr>
      <vt:lpstr>Many-electron Hamiltonian and Green’s functions</vt:lpstr>
      <vt:lpstr>Why Green’s functions?</vt:lpstr>
      <vt:lpstr>end of lecture zero</vt:lpstr>
      <vt:lpstr>Lecture Two</vt:lpstr>
      <vt:lpstr>A Brief History of NEGF</vt:lpstr>
      <vt:lpstr>Equilibrium Green’s functions using a harmonic oscillator as an example</vt:lpstr>
      <vt:lpstr>Harmonic Oscillator</vt:lpstr>
      <vt:lpstr>Eigenstates, Quantum Mech/Stat Mech</vt:lpstr>
      <vt:lpstr>Heisenberg Operator/Equation</vt:lpstr>
      <vt:lpstr>Defining &gt;, &lt;, t,    Green’s Functions</vt:lpstr>
      <vt:lpstr>PowerPoint Presentation</vt:lpstr>
      <vt:lpstr>Retarded and Advanced Green’s functions</vt:lpstr>
      <vt:lpstr>Fourier Transform</vt:lpstr>
      <vt:lpstr>Plemelj formula, fluctuation-dissipation, Kubo-Martin-Schwinger condition</vt:lpstr>
      <vt:lpstr>Matsubara Green’s Function</vt:lpstr>
      <vt:lpstr>Nonequilibrium Green’s Functions</vt:lpstr>
      <vt:lpstr>Definitions of General Green’s functions (phonon/displacement)</vt:lpstr>
      <vt:lpstr>Relations among Green’s functions</vt:lpstr>
      <vt:lpstr>Steady state, Fourier transform</vt:lpstr>
      <vt:lpstr>Equilibrium Green’s Function, Lehmann Representation</vt:lpstr>
      <vt:lpstr>Fluctuation-Dissipation Theorem (Callen-Welton 1951)</vt:lpstr>
      <vt:lpstr>Pictures in Quantum Mechanics</vt:lpstr>
      <vt:lpstr>Calculating correlation</vt:lpstr>
      <vt:lpstr>Evolution Operator on Contour</vt:lpstr>
      <vt:lpstr>Contour-ordered Green’s function</vt:lpstr>
      <vt:lpstr>Relation to real-time Green’s  functions</vt:lpstr>
      <vt:lpstr>end of lecture two</vt:lpstr>
      <vt:lpstr>Lecture three</vt:lpstr>
      <vt:lpstr>Equation of Motion Method</vt:lpstr>
      <vt:lpstr>Heisenberg Equation on Contour</vt:lpstr>
      <vt:lpstr>Express contour order using theta function</vt:lpstr>
      <vt:lpstr>Equation of motion for contour ordered Green’s function</vt:lpstr>
      <vt:lpstr>Equations for Green’s functions</vt:lpstr>
      <vt:lpstr>Solution for Green’s functions</vt:lpstr>
      <vt:lpstr>Junction system</vt:lpstr>
      <vt:lpstr>Junction system, adiabatic switch-on</vt:lpstr>
      <vt:lpstr>Sudden Switch-on</vt:lpstr>
      <vt:lpstr>Three regions</vt:lpstr>
      <vt:lpstr>Heisenberg equations of motion in three regions</vt:lpstr>
      <vt:lpstr>Force Constant Matrix</vt:lpstr>
      <vt:lpstr>Relation between g and G</vt:lpstr>
      <vt:lpstr>Dyson equation for GCC</vt:lpstr>
      <vt:lpstr>The Langreth theorem</vt:lpstr>
      <vt:lpstr>Dyson equations and solution</vt:lpstr>
      <vt:lpstr>Energy current</vt:lpstr>
      <vt:lpstr>Meir-Wingreen formula, symmetric form</vt:lpstr>
      <vt:lpstr>Landauer/Caroli formula</vt:lpstr>
      <vt:lpstr>1D calculation</vt:lpstr>
      <vt:lpstr>Ballistic transport in a 1D chain</vt:lpstr>
      <vt:lpstr>Solution of g</vt:lpstr>
      <vt:lpstr>Lead self energy and transmission</vt:lpstr>
      <vt:lpstr>Heat current and conductance</vt:lpstr>
      <vt:lpstr>General recursive algorithm for g</vt:lpstr>
      <vt:lpstr>(8,0) carbon nanotube</vt:lpstr>
    </vt:vector>
  </TitlesOfParts>
  <Company>National University of Singapore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phywjs</dc:creator>
  <cp:lastModifiedBy>Wang Jian-Sheng</cp:lastModifiedBy>
  <cp:revision>292</cp:revision>
  <dcterms:created xsi:type="dcterms:W3CDTF">2013-07-19T03:14:12Z</dcterms:created>
  <dcterms:modified xsi:type="dcterms:W3CDTF">2022-06-23T17:23:43Z</dcterms:modified>
</cp:coreProperties>
</file>