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70" r:id="rId3"/>
    <p:sldId id="371" r:id="rId4"/>
    <p:sldId id="281" r:id="rId5"/>
    <p:sldId id="277" r:id="rId6"/>
    <p:sldId id="278" r:id="rId7"/>
    <p:sldId id="349" r:id="rId8"/>
    <p:sldId id="369" r:id="rId9"/>
    <p:sldId id="368" r:id="rId10"/>
    <p:sldId id="376" r:id="rId11"/>
    <p:sldId id="377" r:id="rId12"/>
    <p:sldId id="378" r:id="rId13"/>
    <p:sldId id="380" r:id="rId14"/>
    <p:sldId id="382" r:id="rId15"/>
    <p:sldId id="383" r:id="rId16"/>
    <p:sldId id="336" r:id="rId17"/>
    <p:sldId id="337" r:id="rId18"/>
    <p:sldId id="385" r:id="rId19"/>
    <p:sldId id="388" r:id="rId20"/>
    <p:sldId id="372" r:id="rId21"/>
    <p:sldId id="390" r:id="rId22"/>
    <p:sldId id="373" r:id="rId23"/>
    <p:sldId id="374" r:id="rId24"/>
    <p:sldId id="375" r:id="rId25"/>
    <p:sldId id="386" r:id="rId26"/>
    <p:sldId id="389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F97E-58F4-4630-9DBB-DE5D654374D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B503-FE58-479B-945E-92EE283C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8A185762-330F-40E0-9A3E-1E58CD101B29}" type="slidenum">
              <a:rPr lang="en-US" sz="1200">
                <a:latin typeface="Arial" charset="0"/>
              </a:rPr>
              <a:pPr algn="r" defTabSz="904875"/>
              <a:t>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32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last formula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is called universal conductance.</a:t>
            </a:r>
          </a:p>
          <a:p>
            <a:pPr eaLnBrk="1" hangingPunct="1"/>
            <a:endParaRPr lang="el-G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4B105930-4EA7-4488-8FAB-8B8294C28E3D}" type="slidenum">
              <a:rPr lang="en-US" sz="1200">
                <a:latin typeface="Arial" charset="0"/>
              </a:rPr>
              <a:pPr algn="r" defTabSz="904875"/>
              <a:t>15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8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2AC29A2B-3C64-451B-ACCF-11F851B6EE12}" type="slidenum">
              <a:rPr lang="en-US" sz="1200">
                <a:latin typeface="Arial" charset="0"/>
              </a:rPr>
              <a:pPr algn="r" defTabSz="904875"/>
              <a:t>16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02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2AC29A2B-3C64-451B-ACCF-11F851B6EE12}" type="slidenum">
              <a:rPr lang="en-US" sz="1200">
                <a:latin typeface="Arial" charset="0"/>
              </a:rPr>
              <a:pPr algn="r" defTabSz="904875"/>
              <a:t>17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33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idea of calculating the thermal expansion coefficient this way due to Jiang Jinwu.</a:t>
            </a:r>
          </a:p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61C0F828-DD92-4076-91F4-E7859E538CF8}" type="slidenum">
              <a:rPr lang="en-US" sz="1200">
                <a:latin typeface="Arial" charset="0"/>
              </a:rPr>
              <a:pPr algn="r" defTabSz="904875"/>
              <a:t>20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47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91A7BEF4-4E46-4959-A715-04D72D512498}" type="slidenum">
              <a:rPr lang="en-US" sz="1200">
                <a:latin typeface="Arial" charset="0"/>
              </a:rPr>
              <a:pPr algn="r" defTabSz="904875"/>
              <a:t>22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64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15CE8226-27BC-4F2D-A1D8-FBC38B3D42E4}" type="slidenum">
              <a:rPr lang="en-US" sz="1200">
                <a:latin typeface="Arial" charset="0"/>
              </a:rPr>
              <a:pPr algn="r" defTabSz="904875"/>
              <a:t>23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19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Xu Yong’s formula may have a factor 2 wrong.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+ for the upper branch, and – for the returning lower branch.</a:t>
            </a:r>
          </a:p>
          <a:p>
            <a:pPr eaLnBrk="1" hangingPunct="1"/>
            <a:endParaRPr lang="el-G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57266F62-C83D-4D7E-AA14-4E0D0F110092}" type="slidenum">
              <a:rPr lang="en-US" sz="1200">
                <a:latin typeface="Arial" charset="0"/>
              </a:rPr>
              <a:pPr algn="r" defTabSz="904875"/>
              <a:t>6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2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integral on the exponential is from a point tau_1 specified on the contour to tau_2</a:t>
            </a:r>
            <a:r>
              <a:rPr lang="en-US" baseline="0" dirty="0" smtClean="0"/>
              <a:t> at a later point on the contour.  The integral is along the contour.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40DBC351-5302-4814-AF63-5964D2FACBED}" type="slidenum">
              <a:rPr lang="en-US" sz="1200">
                <a:latin typeface="Arial" charset="0"/>
              </a:rPr>
              <a:pPr algn="r" defTabSz="904875"/>
              <a:t>9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4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deriving the last line, we use the fact (g</a:t>
            </a:r>
            <a:r>
              <a:rPr lang="en-US" baseline="30000" smtClean="0"/>
              <a:t>r</a:t>
            </a:r>
            <a:r>
              <a:rPr lang="en-US" smtClean="0"/>
              <a:t>)</a:t>
            </a:r>
            <a:r>
              <a:rPr lang="en-US" baseline="30000" smtClean="0"/>
              <a:t>-1</a:t>
            </a:r>
            <a:r>
              <a:rPr lang="en-US" smtClean="0"/>
              <a:t> g</a:t>
            </a:r>
            <a:r>
              <a:rPr lang="en-US" baseline="30000" smtClean="0"/>
              <a:t>&lt;</a:t>
            </a:r>
            <a:r>
              <a:rPr lang="en-US" smtClean="0"/>
              <a:t> = 0.</a:t>
            </a:r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46246EF7-DF7D-4F53-B32F-A362BF55214A}" type="slidenum">
              <a:rPr lang="en-US" sz="1200">
                <a:latin typeface="Arial" charset="0"/>
              </a:rPr>
              <a:pPr algn="r" defTabSz="904875"/>
              <a:t>10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</a:t>
            </a:r>
            <a:r>
              <a:rPr lang="en-US" baseline="-25000" smtClean="0"/>
              <a:t>L</a:t>
            </a:r>
            <a:r>
              <a:rPr lang="en-US" smtClean="0"/>
              <a:t> is energy flowing out of the left lead into the center.  This expression can be proving to be real, no need to take Re.  Above equation works for general nonlinear case.</a:t>
            </a:r>
          </a:p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8CF63A86-AF9C-43B8-80C9-FB69EEBB21D7}" type="slidenum">
              <a:rPr lang="en-US" sz="1200">
                <a:latin typeface="Arial" charset="0"/>
              </a:rPr>
              <a:pPr algn="r" defTabSz="904875"/>
              <a:t>11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6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symmetrization appears necessary to get the Caroli formula.  Caroli formula is valid only for ballistic case where H</a:t>
            </a:r>
            <a:r>
              <a:rPr lang="en-US" baseline="-25000" smtClean="0"/>
              <a:t>n</a:t>
            </a:r>
            <a:r>
              <a:rPr lang="en-US" smtClean="0"/>
              <a:t> = 0.</a:t>
            </a:r>
          </a:p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B56328E3-2A01-4BA7-9A37-01406F46A75A}" type="slidenum">
              <a:rPr lang="en-US" sz="1200">
                <a:latin typeface="Arial" charset="0"/>
              </a:rPr>
              <a:pPr algn="r" defTabSz="904875"/>
              <a:t>12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2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matrix K is infinite in both directions.</a:t>
            </a:r>
          </a:p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E45D6845-66DF-4B33-A624-FD01065B8F4D}" type="slidenum">
              <a:rPr lang="en-US" sz="1200">
                <a:latin typeface="Arial" charset="0"/>
              </a:rPr>
              <a:pPr algn="r" defTabSz="904875"/>
              <a:t>13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is nonzero only for the lower right corner.</a:t>
            </a:r>
            <a:endParaRPr lang="en-US" smtClean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9BDDCFE2-CB62-4B88-94CF-103AF2AA2F60}" type="slidenum">
              <a:rPr lang="en-US" sz="1200">
                <a:latin typeface="Arial" charset="0"/>
              </a:rPr>
              <a:pPr algn="r" defTabSz="904875"/>
              <a:t>14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5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D85D-DE14-4CAD-BC57-5EE165EEE307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598B-4F90-42CD-8372-9646D3707BD2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A8AE-F1AD-4D67-B0D3-79693C3986E4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D9CA-04DD-4F5B-9C89-365B06E4DDDC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F020-966B-43A1-AC75-C8494831C8AD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E5FC-5D75-4C79-919A-BC37A2E501A1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4699-C35D-4D62-9C52-86C855392195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C6-0B57-4D8B-B9BD-9B46BDEA5FA2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E74-9820-45A8-8051-C25E4AF6B0C4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694D-A92A-4F37-BB4C-A10B24B30C48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18F3-D81B-44E8-9B78-F4A68E5ADFE9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C64F3-FB24-4D90-A730-A6EC9DC285FE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Nonequilibrium Green’s Function Method: application to thermal transport and thermal expansion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Wang Jian-Sheng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nus_logo_full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648200"/>
            <a:ext cx="3581400" cy="217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Dyson equations and solution</a:t>
            </a:r>
            <a:endParaRPr lang="en-US" sz="1600" i="1" dirty="0" smtClean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3C2B7D-99D2-4540-98C8-750E02E54C2D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1298575" y="1295400"/>
          <a:ext cx="6473825" cy="529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3" name="方程式" r:id="rId4" imgW="2603160" imgH="2222280" progId="Equation.3">
                  <p:embed/>
                </p:oleObj>
              </mc:Choice>
              <mc:Fallback>
                <p:oleObj name="方程式" r:id="rId4" imgW="2603160" imgH="222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295400"/>
                        <a:ext cx="6473825" cy="529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7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Energy current</a:t>
            </a:r>
            <a:endParaRPr lang="en-US" sz="1600" i="1" smtClean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8ACB7E-A156-4879-821C-ECF7E30AA6B5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501650" y="1511300"/>
          <a:ext cx="8151813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7" name="Equation" r:id="rId4" imgW="3225600" imgH="1904760" progId="Equation.DSMT4">
                  <p:embed/>
                </p:oleObj>
              </mc:Choice>
              <mc:Fallback>
                <p:oleObj name="Equation" r:id="rId4" imgW="322560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511300"/>
                        <a:ext cx="8151813" cy="481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3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Landauer/Caroli formula</a:t>
            </a:r>
            <a:endParaRPr lang="en-US" sz="1600" i="1" dirty="0" smtClean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E206FD-A346-43BA-B316-687BFE76AD05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550863" y="1766888"/>
          <a:ext cx="8123237" cy="448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41" name="Equation" r:id="rId4" imgW="3454200" imgH="1904760" progId="Equation.DSMT4">
                  <p:embed/>
                </p:oleObj>
              </mc:Choice>
              <mc:Fallback>
                <p:oleObj name="Equation" r:id="rId4" imgW="345420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766888"/>
                        <a:ext cx="8123237" cy="448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1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4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Ballistic transport in a 1D chain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GB" dirty="0" smtClean="0"/>
              <a:t>Force constants</a:t>
            </a:r>
          </a:p>
          <a:p>
            <a:pPr>
              <a:buFontTx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Equation of motion</a:t>
            </a:r>
          </a:p>
          <a:p>
            <a:endParaRPr lang="en-GB" dirty="0" smtClean="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822539-2096-461E-8224-0C213D5DEC6F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752600" y="2487612"/>
          <a:ext cx="5668963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6" name="方程式" r:id="rId4" imgW="2628720" imgH="1143000" progId="Equation.3">
                  <p:embed/>
                </p:oleObj>
              </mc:Choice>
              <mc:Fallback>
                <p:oleObj name="方程式" r:id="rId4" imgW="262872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87612"/>
                        <a:ext cx="5668963" cy="246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762000" y="5791200"/>
          <a:ext cx="760888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7" name="Equation" r:id="rId6" imgW="3187440" imgH="241200" progId="Equation.DSMT4">
                  <p:embed/>
                </p:oleObj>
              </mc:Choice>
              <mc:Fallback>
                <p:oleObj name="Equation" r:id="rId6" imgW="318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91200"/>
                        <a:ext cx="7608888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0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Lead self energy and transmission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8A5B8-A1DB-40BE-A23F-95AF88D53C3C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4250"/>
            <a:ext cx="7770813" cy="4946650"/>
          </a:xfrm>
          <a:noFill/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1143000" y="1262062"/>
          <a:ext cx="6102350" cy="544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3" name="Equation" r:id="rId4" imgW="2946240" imgH="2641320" progId="Equation.DSMT4">
                  <p:embed/>
                </p:oleObj>
              </mc:Choice>
              <mc:Fallback>
                <p:oleObj name="Equation" r:id="rId4" imgW="294624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62062"/>
                        <a:ext cx="6102350" cy="544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822" name="Straight Arrow Connector 10"/>
          <p:cNvCxnSpPr>
            <a:cxnSpLocks noChangeShapeType="1"/>
          </p:cNvCxnSpPr>
          <p:nvPr/>
        </p:nvCxnSpPr>
        <p:spPr bwMode="auto">
          <a:xfrm>
            <a:off x="5299075" y="4135438"/>
            <a:ext cx="3235325" cy="412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3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4289425" y="3111500"/>
            <a:ext cx="2046288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4" name="Straight Connector 20"/>
          <p:cNvCxnSpPr>
            <a:cxnSpLocks noChangeShapeType="1"/>
          </p:cNvCxnSpPr>
          <p:nvPr/>
        </p:nvCxnSpPr>
        <p:spPr bwMode="auto">
          <a:xfrm rot="16200000" flipV="1">
            <a:off x="4992687" y="3419476"/>
            <a:ext cx="1419225" cy="127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4825" name="Straight Connector 24"/>
          <p:cNvCxnSpPr>
            <a:cxnSpLocks noChangeShapeType="1"/>
          </p:cNvCxnSpPr>
          <p:nvPr/>
        </p:nvCxnSpPr>
        <p:spPr bwMode="auto">
          <a:xfrm>
            <a:off x="5681663" y="2728913"/>
            <a:ext cx="1855787" cy="269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4826" name="Straight Connector 28"/>
          <p:cNvCxnSpPr>
            <a:cxnSpLocks noChangeShapeType="1"/>
          </p:cNvCxnSpPr>
          <p:nvPr/>
        </p:nvCxnSpPr>
        <p:spPr bwMode="auto">
          <a:xfrm rot="5400000">
            <a:off x="6854825" y="3452813"/>
            <a:ext cx="13652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4827" name="TextBox 31"/>
          <p:cNvSpPr txBox="1">
            <a:spLocks noChangeArrowheads="1"/>
          </p:cNvSpPr>
          <p:nvPr/>
        </p:nvSpPr>
        <p:spPr bwMode="auto">
          <a:xfrm>
            <a:off x="5435600" y="1828800"/>
            <a:ext cx="941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T</a:t>
            </a:r>
            <a:r>
              <a:rPr lang="en-US"/>
              <a:t>[</a:t>
            </a:r>
            <a:r>
              <a:rPr lang="el-GR" i="1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/>
              <a:t>]</a:t>
            </a:r>
            <a:endParaRPr lang="en-SG"/>
          </a:p>
        </p:txBody>
      </p:sp>
      <p:sp>
        <p:nvSpPr>
          <p:cNvPr id="34828" name="TextBox 32"/>
          <p:cNvSpPr txBox="1">
            <a:spLocks noChangeArrowheads="1"/>
          </p:cNvSpPr>
          <p:nvPr/>
        </p:nvSpPr>
        <p:spPr bwMode="auto">
          <a:xfrm>
            <a:off x="8567737" y="4186238"/>
            <a:ext cx="423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i="1" dirty="0">
                <a:latin typeface="Times New Roman" pitchFamily="18" charset="0"/>
                <a:cs typeface="Times New Roman" pitchFamily="18" charset="0"/>
              </a:rPr>
              <a:t>ω</a:t>
            </a:r>
            <a:endParaRPr lang="en-SG" i="1" dirty="0"/>
          </a:p>
        </p:txBody>
      </p:sp>
      <p:sp>
        <p:nvSpPr>
          <p:cNvPr id="34829" name="TextBox 12"/>
          <p:cNvSpPr txBox="1">
            <a:spLocks noChangeArrowheads="1"/>
          </p:cNvSpPr>
          <p:nvPr/>
        </p:nvSpPr>
        <p:spPr bwMode="auto">
          <a:xfrm>
            <a:off x="4962525" y="2490788"/>
            <a:ext cx="3635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  <a:endParaRPr lang="en-SG"/>
          </a:p>
        </p:txBody>
      </p:sp>
      <p:cxnSp>
        <p:nvCxnSpPr>
          <p:cNvPr id="34830" name="Straight Connector 30"/>
          <p:cNvCxnSpPr>
            <a:cxnSpLocks noChangeShapeType="1"/>
          </p:cNvCxnSpPr>
          <p:nvPr/>
        </p:nvCxnSpPr>
        <p:spPr bwMode="auto">
          <a:xfrm>
            <a:off x="5297488" y="2722563"/>
            <a:ext cx="158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9882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current and conductance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53D69B-4A5A-4133-903F-0D05B4F82E69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4250"/>
            <a:ext cx="7770813" cy="4946650"/>
          </a:xfrm>
          <a:noFill/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143000" y="1828800"/>
          <a:ext cx="7212013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7" name="Equation" r:id="rId4" imgW="7226280" imgH="3441600" progId="Equation.DSMT4">
                  <p:embed/>
                </p:oleObj>
              </mc:Choice>
              <mc:Fallback>
                <p:oleObj name="Equation" r:id="rId4" imgW="7226280" imgH="344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7212013" cy="343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6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time, transient result</a:t>
            </a:r>
            <a:endParaRPr lang="en-US" i="1" dirty="0" smtClean="0"/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D1652-C321-4AB0-99F3-8D588F0A55D4}" type="slidenum">
              <a:rPr lang="en-US" smtClean="0"/>
              <a:pPr/>
              <a:t>16</a:t>
            </a:fld>
            <a:endParaRPr lang="en-US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365476"/>
              </p:ext>
            </p:extLst>
          </p:nvPr>
        </p:nvGraphicFramePr>
        <p:xfrm>
          <a:off x="1592760" y="1143000"/>
          <a:ext cx="5493840" cy="559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5" name="Equation" r:id="rId4" imgW="2793960" imgH="2844720" progId="Equation.3">
                  <p:embed/>
                </p:oleObj>
              </mc:Choice>
              <mc:Fallback>
                <p:oleObj name="Equation" r:id="rId4" imgW="2793960" imgH="2844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760" y="1143000"/>
                        <a:ext cx="5493840" cy="559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results, 1D chain</a:t>
            </a:r>
            <a:endParaRPr lang="en-US" i="1" dirty="0" smtClean="0"/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D1652-C321-4AB0-99F3-8D588F0A55D4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7" name="Picture 6" descr="fig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6" y="1202318"/>
            <a:ext cx="7114931" cy="4571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5934" y="1303867"/>
            <a:ext cx="190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1D chain with a single site as the center.  </a:t>
            </a:r>
          </a:p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1eV/(uÅ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=0.1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=310K,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=300K,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=290K.  Red line right lead; black, left lead.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Agarwalla, Li, and Wang, PRE  85, 051142, 2012.</a:t>
            </a:r>
            <a:endParaRPr lang="en-SG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Expansion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Grüneisen</a:t>
            </a:r>
            <a:r>
              <a:rPr lang="en-US" dirty="0" smtClean="0"/>
              <a:t> theory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NEGF – compute the displacement of each atom &lt;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j</a:t>
            </a:r>
            <a:r>
              <a:rPr lang="en-US" dirty="0" smtClean="0"/>
              <a:t>&gt;.  It is obtained by the standard Feynman-diagrammatic expansion with respect to nonlinear interactions.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383707"/>
              </p:ext>
            </p:extLst>
          </p:nvPr>
        </p:nvGraphicFramePr>
        <p:xfrm>
          <a:off x="2362200" y="2362200"/>
          <a:ext cx="391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26" name="Equation" r:id="rId3" imgW="2133360" imgH="457200" progId="Equation.DSMT4">
                  <p:embed/>
                </p:oleObj>
              </mc:Choice>
              <mc:Fallback>
                <p:oleObj name="Equation" r:id="rId3" imgW="2133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2362200"/>
                        <a:ext cx="3911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0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Green’s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666875"/>
            <a:ext cx="57054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introduction to nonequilibrium Green’s function (NEGF) method</a:t>
            </a:r>
          </a:p>
          <a:p>
            <a:endParaRPr lang="en-US" dirty="0"/>
          </a:p>
          <a:p>
            <a:r>
              <a:rPr lang="en-US" dirty="0" smtClean="0"/>
              <a:t>Heat </a:t>
            </a:r>
            <a:r>
              <a:rPr lang="en-US" dirty="0" smtClean="0"/>
              <a:t>transport, counting statistics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 of thermal expansion</a:t>
            </a:r>
          </a:p>
          <a:p>
            <a:endParaRPr lang="en-US" dirty="0" smtClean="0"/>
          </a:p>
          <a:p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Average displacement, thermal expansion</a:t>
            </a:r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461152-45DB-4350-9668-B774B0ECFE64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550863" y="1316038"/>
            <a:ext cx="777081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1" rIns="91405" bIns="45701"/>
          <a:lstStyle/>
          <a:p>
            <a:pPr marL="438150" indent="-438150" eaLnBrk="0" hangingPunct="0">
              <a:spcBef>
                <a:spcPct val="20000"/>
              </a:spcBef>
            </a:pPr>
            <a:r>
              <a:rPr lang="en-US" sz="2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One-point Green’s function</a:t>
            </a:r>
          </a:p>
          <a:p>
            <a:pPr marL="438150" indent="-438150" eaLnBrk="0" hangingPunct="0">
              <a:spcBef>
                <a:spcPct val="20000"/>
              </a:spcBef>
              <a:buFont typeface="Arial" charset="0"/>
              <a:buNone/>
            </a:pPr>
            <a:endParaRPr lang="en-US" sz="2300" b="1" dirty="0">
              <a:solidFill>
                <a:srgbClr val="003399"/>
              </a:solidFill>
              <a:latin typeface="Arial Unicode MS" pitchFamily="34" charset="-128"/>
            </a:endParaRPr>
          </a:p>
          <a:p>
            <a:pPr marL="438150" indent="-4381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300" b="1" dirty="0">
              <a:solidFill>
                <a:srgbClr val="003399"/>
              </a:solidFill>
              <a:latin typeface="Arial Unicode MS" pitchFamily="34" charset="-128"/>
            </a:endParaRPr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769938" y="1785938"/>
          <a:ext cx="7461250" cy="461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5" name="Equation" r:id="rId4" imgW="3327120" imgH="2057400" progId="Equation.DSMT4">
                  <p:embed/>
                </p:oleObj>
              </mc:Choice>
              <mc:Fallback>
                <p:oleObj name="Equation" r:id="rId4" imgW="332712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785938"/>
                        <a:ext cx="7461250" cy="461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185" name="Straight Connector 18"/>
          <p:cNvCxnSpPr>
            <a:cxnSpLocks noChangeAspect="1"/>
          </p:cNvCxnSpPr>
          <p:nvPr/>
        </p:nvCxnSpPr>
        <p:spPr bwMode="auto">
          <a:xfrm rot="5400000">
            <a:off x="6651625" y="1992313"/>
            <a:ext cx="42545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186" name="Oval 19"/>
          <p:cNvSpPr>
            <a:spLocks noChangeAspect="1"/>
          </p:cNvSpPr>
          <p:nvPr/>
        </p:nvSpPr>
        <p:spPr bwMode="auto">
          <a:xfrm>
            <a:off x="6654800" y="1328738"/>
            <a:ext cx="431800" cy="42545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Connection, </a:t>
            </a:r>
            <a:r>
              <a:rPr lang="en-US" sz="3100" dirty="0" smtClean="0"/>
              <a:t>see Jiang, Wang, Wang, Park, arXiv:1408.1450.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085785"/>
              </p:ext>
            </p:extLst>
          </p:nvPr>
        </p:nvGraphicFramePr>
        <p:xfrm>
          <a:off x="1736725" y="1600200"/>
          <a:ext cx="5518150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3" name="Equation" r:id="rId3" imgW="2349360" imgH="2057400" progId="Equation.DSMT4">
                  <p:embed/>
                </p:oleObj>
              </mc:Choice>
              <mc:Fallback>
                <p:oleObj name="Equation" r:id="rId3" imgW="2349360" imgH="205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6725" y="1600200"/>
                        <a:ext cx="5518150" cy="483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Thermal expansion</a:t>
            </a:r>
          </a:p>
        </p:txBody>
      </p:sp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FAA144-7409-4A86-88D9-644D6F597C03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51206" name="Picture 6" descr="c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1600200"/>
            <a:ext cx="2747962" cy="3424237"/>
          </a:xfrm>
          <a:prstGeom prst="rect">
            <a:avLst/>
          </a:prstGeom>
          <a:noFill/>
        </p:spPr>
      </p:pic>
      <p:pic>
        <p:nvPicPr>
          <p:cNvPr id="51207" name="Picture 7" descr="vibdi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579562"/>
            <a:ext cx="3497263" cy="4897438"/>
          </a:xfrm>
          <a:prstGeom prst="rect">
            <a:avLst/>
          </a:prstGeom>
          <a:noFill/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781800" y="1598980"/>
            <a:ext cx="22098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lphaLcParenBoth"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Displacement 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&lt;</a:t>
            </a:r>
            <a:r>
              <a:rPr lang="en-US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u&gt;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as a function of position </a:t>
            </a:r>
            <a:r>
              <a:rPr lang="en-US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										 </a:t>
            </a:r>
          </a:p>
          <a:p>
            <a:pPr marL="342900" indent="-342900">
              <a:spcBef>
                <a:spcPct val="50000"/>
              </a:spcBef>
              <a:buAutoNum type="alphaLcParenBoth"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as 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function of temperature </a:t>
            </a:r>
            <a:r>
              <a:rPr lang="en-US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Brenner potential is used.  From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Jiang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Wang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and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Li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Phys. Rev. B 80, 205429 (2009).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93738" y="5394325"/>
            <a:ext cx="2278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Left edge is fixed.</a:t>
            </a:r>
          </a:p>
        </p:txBody>
      </p:sp>
    </p:spTree>
    <p:extLst>
      <p:ext uri="{BB962C8B-B14F-4D97-AF65-F5344CB8AC3E}">
        <p14:creationId xmlns:p14="http://schemas.microsoft.com/office/powerpoint/2010/main" val="9382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mtClean="0"/>
              <a:t>Graphene Thermal expansion coefficient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6577013" y="1828800"/>
            <a:ext cx="25669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 coefficient of thermal expansion </a:t>
            </a:r>
            <a:r>
              <a:rPr lang="en-US" sz="18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v.s</a:t>
            </a:r>
            <a:r>
              <a:rPr lang="en-US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temperature for </a:t>
            </a:r>
            <a:r>
              <a:rPr lang="en-US" sz="18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graphene</a:t>
            </a:r>
            <a:r>
              <a:rPr lang="en-US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sheet with periodic boundary condition in </a:t>
            </a:r>
            <a:r>
              <a:rPr lang="en-US" sz="1800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lang="en-US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direction and fixed boundary condition at the </a:t>
            </a:r>
            <a:r>
              <a:rPr lang="en-US" sz="1800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en-US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=0 edge. </a:t>
            </a:r>
            <a:r>
              <a:rPr lang="en-US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PS" pitchFamily="18" charset="2"/>
              </a:rPr>
              <a:t> is onsite strength.</a:t>
            </a:r>
            <a:r>
              <a:rPr lang="en-US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From </a:t>
            </a:r>
            <a:r>
              <a:rPr lang="en-US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Jiang</a:t>
            </a:r>
            <a:r>
              <a:rPr lang="en-US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Wang</a:t>
            </a:r>
            <a:r>
              <a:rPr lang="en-US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and </a:t>
            </a:r>
            <a:r>
              <a:rPr lang="en-US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Li</a:t>
            </a:r>
            <a:r>
              <a:rPr lang="en-US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Phys. Rev. B 80, 205429 (2009).</a:t>
            </a:r>
          </a:p>
        </p:txBody>
      </p:sp>
      <p:pic>
        <p:nvPicPr>
          <p:cNvPr id="135176" name="Picture 8" descr="cte_graph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1774825"/>
            <a:ext cx="6608763" cy="462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Phonon Life-Time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586956"/>
              </p:ext>
            </p:extLst>
          </p:nvPr>
        </p:nvGraphicFramePr>
        <p:xfrm>
          <a:off x="628650" y="1447800"/>
          <a:ext cx="7639050" cy="48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9" name="Equation" r:id="rId4" imgW="8470800" imgH="5346360" progId="Equation.DSMT4">
                  <p:embed/>
                </p:oleObj>
              </mc:Choice>
              <mc:Fallback>
                <p:oleObj name="Equation" r:id="rId4" imgW="8470800" imgH="534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447800"/>
                        <a:ext cx="7639050" cy="482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2600" y="33528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calculations based on this, see, Xu, Wang,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Li, Phys. Rev. B 78, 224303 (2008).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NEGF: powerful tool for steady state and transient, best for ballistic system, difficult for interaction systems</a:t>
            </a:r>
          </a:p>
          <a:p>
            <a:endParaRPr lang="en-US" dirty="0"/>
          </a:p>
          <a:p>
            <a:r>
              <a:rPr lang="en-US" dirty="0" smtClean="0"/>
              <a:t>Thermal expansion problem: NEGF does not need to assume uniform expansion, suited for any nanostructure or bulk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NEGF, transport: Wang Jian, </a:t>
            </a:r>
            <a:r>
              <a:rPr lang="en-US" dirty="0" err="1" smtClean="0"/>
              <a:t>Lü</a:t>
            </a:r>
            <a:r>
              <a:rPr lang="en-US" dirty="0" smtClean="0"/>
              <a:t> </a:t>
            </a:r>
            <a:r>
              <a:rPr lang="en-US" dirty="0" err="1" smtClean="0"/>
              <a:t>Jingtao</a:t>
            </a:r>
            <a:r>
              <a:rPr lang="en-US" dirty="0"/>
              <a:t>, Eduardo </a:t>
            </a:r>
            <a:r>
              <a:rPr lang="en-US" dirty="0" smtClean="0"/>
              <a:t>C </a:t>
            </a:r>
            <a:r>
              <a:rPr lang="en-US" dirty="0" err="1" smtClean="0"/>
              <a:t>Cuansing</a:t>
            </a:r>
            <a:r>
              <a:rPr lang="en-US" dirty="0"/>
              <a:t>, Zhang Lifa, Bijay Kumar </a:t>
            </a:r>
            <a:r>
              <a:rPr lang="en-US" dirty="0" smtClean="0"/>
              <a:t>Agarwalla, Li </a:t>
            </a:r>
            <a:r>
              <a:rPr lang="en-US" dirty="0" err="1" smtClean="0"/>
              <a:t>Huanan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Thermal expansion: Jiang </a:t>
            </a:r>
            <a:r>
              <a:rPr lang="en-US" dirty="0" err="1" smtClean="0"/>
              <a:t>Jinwu</a:t>
            </a:r>
            <a:r>
              <a:rPr lang="en-US" dirty="0" smtClean="0"/>
              <a:t> (now at Shanghai </a:t>
            </a:r>
            <a:r>
              <a:rPr lang="en-US" dirty="0" err="1" smtClean="0"/>
              <a:t>Univ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NEGF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5181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Our review: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Eur. Phys. J. 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62,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381 (2008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);    Wang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Agarwalla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Thingna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Front. Phys. (2013),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DOI:10.1007/s11467-013-0340-x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Operator on Contour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81100" y="1612900"/>
          <a:ext cx="67818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4" name="Equation" r:id="rId3" imgW="6781680" imgH="3632040" progId="Equation.DSMT4">
                  <p:embed/>
                </p:oleObj>
              </mc:Choice>
              <mc:Fallback>
                <p:oleObj name="Equation" r:id="rId3" imgW="6781680" imgH="3632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612900"/>
                        <a:ext cx="6781800" cy="363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ontour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476750"/>
            <a:ext cx="36576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Contour-ordered Green’s function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58FA07-8E45-472D-9947-8ACC890CDA52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615436"/>
              </p:ext>
            </p:extLst>
          </p:nvPr>
        </p:nvGraphicFramePr>
        <p:xfrm>
          <a:off x="1484313" y="1585913"/>
          <a:ext cx="5872162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Equation" r:id="rId4" imgW="5867280" imgH="2145960" progId="Equation.DSMT4">
                  <p:embed/>
                </p:oleObj>
              </mc:Choice>
              <mc:Fallback>
                <p:oleObj name="Equation" r:id="rId4" imgW="5867280" imgH="2145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1585913"/>
                        <a:ext cx="5872162" cy="214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45" name="Straight Arrow Connector 6"/>
          <p:cNvCxnSpPr>
            <a:cxnSpLocks noChangeShapeType="1"/>
          </p:cNvCxnSpPr>
          <p:nvPr/>
        </p:nvCxnSpPr>
        <p:spPr bwMode="auto">
          <a:xfrm flipV="1">
            <a:off x="4559300" y="5156200"/>
            <a:ext cx="4292600" cy="1143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0246" name="Freeform 14"/>
          <p:cNvSpPr>
            <a:spLocks/>
          </p:cNvSpPr>
          <p:nvPr/>
        </p:nvSpPr>
        <p:spPr bwMode="auto">
          <a:xfrm>
            <a:off x="5118100" y="5080000"/>
            <a:ext cx="3721100" cy="266700"/>
          </a:xfrm>
          <a:custGeom>
            <a:avLst/>
            <a:gdLst>
              <a:gd name="T0" fmla="*/ 0 w 2724150"/>
              <a:gd name="T1" fmla="*/ 1 h 469900"/>
              <a:gd name="T2" fmla="*/ 841668131 w 2724150"/>
              <a:gd name="T3" fmla="*/ 1 h 469900"/>
              <a:gd name="T4" fmla="*/ 884462889 w 2724150"/>
              <a:gd name="T5" fmla="*/ 7 h 469900"/>
              <a:gd name="T6" fmla="*/ 28531190 w 2724150"/>
              <a:gd name="T7" fmla="*/ 10 h 469900"/>
              <a:gd name="T8" fmla="*/ 0 60000 65536"/>
              <a:gd name="T9" fmla="*/ 0 60000 65536"/>
              <a:gd name="T10" fmla="*/ 0 60000 65536"/>
              <a:gd name="T11" fmla="*/ 0 60000 65536"/>
              <a:gd name="T12" fmla="*/ 0 w 2724150"/>
              <a:gd name="T13" fmla="*/ 0 h 469900"/>
              <a:gd name="T14" fmla="*/ 2724150 w 2724150"/>
              <a:gd name="T15" fmla="*/ 469900 h 469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4150" h="469900">
                <a:moveTo>
                  <a:pt x="0" y="50800"/>
                </a:moveTo>
                <a:cubicBezTo>
                  <a:pt x="927100" y="25400"/>
                  <a:pt x="1854200" y="0"/>
                  <a:pt x="2247900" y="50800"/>
                </a:cubicBezTo>
                <a:cubicBezTo>
                  <a:pt x="2641600" y="101600"/>
                  <a:pt x="2724150" y="285750"/>
                  <a:pt x="2362200" y="355600"/>
                </a:cubicBezTo>
                <a:cubicBezTo>
                  <a:pt x="2000250" y="425450"/>
                  <a:pt x="1038225" y="447675"/>
                  <a:pt x="76200" y="4699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0247" name="Straight Connector 16"/>
          <p:cNvCxnSpPr>
            <a:cxnSpLocks noChangeShapeType="1"/>
          </p:cNvCxnSpPr>
          <p:nvPr/>
        </p:nvCxnSpPr>
        <p:spPr bwMode="auto">
          <a:xfrm rot="16200000" flipH="1">
            <a:off x="4629150" y="5213350"/>
            <a:ext cx="965200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0248" name="TextBox 20"/>
          <p:cNvSpPr txBox="1">
            <a:spLocks noChangeArrowheads="1"/>
          </p:cNvSpPr>
          <p:nvPr/>
        </p:nvSpPr>
        <p:spPr bwMode="auto">
          <a:xfrm>
            <a:off x="4978400" y="5626100"/>
            <a:ext cx="41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</a:rPr>
              <a:t>t</a:t>
            </a:r>
            <a:r>
              <a:rPr lang="en-US" baseline="-25000">
                <a:latin typeface="Times New Roman" pitchFamily="18" charset="0"/>
              </a:rPr>
              <a:t>0</a:t>
            </a:r>
            <a:endParaRPr lang="en-SG" baseline="-25000">
              <a:latin typeface="Times New Roman" pitchFamily="18" charset="0"/>
            </a:endParaRPr>
          </a:p>
        </p:txBody>
      </p:sp>
      <p:sp>
        <p:nvSpPr>
          <p:cNvPr id="10249" name="Oval 15"/>
          <p:cNvSpPr>
            <a:spLocks noChangeArrowheads="1"/>
          </p:cNvSpPr>
          <p:nvPr/>
        </p:nvSpPr>
        <p:spPr bwMode="auto">
          <a:xfrm>
            <a:off x="6388100" y="5016500"/>
            <a:ext cx="144463" cy="1444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  <p:sp>
        <p:nvSpPr>
          <p:cNvPr id="10250" name="Oval 17"/>
          <p:cNvSpPr>
            <a:spLocks noChangeArrowheads="1"/>
          </p:cNvSpPr>
          <p:nvPr/>
        </p:nvSpPr>
        <p:spPr bwMode="auto">
          <a:xfrm>
            <a:off x="7505700" y="5245100"/>
            <a:ext cx="144463" cy="1444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  <p:sp>
        <p:nvSpPr>
          <p:cNvPr id="10251" name="TextBox 25"/>
          <p:cNvSpPr txBox="1">
            <a:spLocks noChangeArrowheads="1"/>
          </p:cNvSpPr>
          <p:nvPr/>
        </p:nvSpPr>
        <p:spPr bwMode="auto">
          <a:xfrm>
            <a:off x="6248400" y="4533900"/>
            <a:ext cx="58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endParaRPr lang="en-SG"/>
          </a:p>
        </p:txBody>
      </p:sp>
      <p:sp>
        <p:nvSpPr>
          <p:cNvPr id="10252" name="TextBox 26"/>
          <p:cNvSpPr txBox="1">
            <a:spLocks noChangeArrowheads="1"/>
          </p:cNvSpPr>
          <p:nvPr/>
        </p:nvSpPr>
        <p:spPr bwMode="auto">
          <a:xfrm>
            <a:off x="7442200" y="5346700"/>
            <a:ext cx="58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endParaRPr lang="en-SG"/>
          </a:p>
        </p:txBody>
      </p:sp>
      <p:sp>
        <p:nvSpPr>
          <p:cNvPr id="10253" name="TextBox 27"/>
          <p:cNvSpPr txBox="1">
            <a:spLocks noChangeArrowheads="1"/>
          </p:cNvSpPr>
          <p:nvPr/>
        </p:nvSpPr>
        <p:spPr bwMode="auto">
          <a:xfrm>
            <a:off x="850900" y="4140200"/>
            <a:ext cx="30654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Contour order: the operators earlier on the contour are to the right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See, e.g., H.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Haug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A.-P.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Jauho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S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other Green’s  functions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C00B3F-C395-4AB0-89C9-C86B5F30F5F1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074738" y="1524000"/>
          <a:ext cx="6640512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Equation" r:id="rId4" imgW="6654600" imgH="2958840" progId="Equation.DSMT4">
                  <p:embed/>
                </p:oleObj>
              </mc:Choice>
              <mc:Fallback>
                <p:oleObj name="Equation" r:id="rId4" imgW="6654600" imgH="295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1524000"/>
                        <a:ext cx="6640512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69" name="Straight Arrow Connector 6"/>
          <p:cNvCxnSpPr>
            <a:cxnSpLocks noChangeShapeType="1"/>
          </p:cNvCxnSpPr>
          <p:nvPr/>
        </p:nvCxnSpPr>
        <p:spPr bwMode="auto">
          <a:xfrm flipV="1">
            <a:off x="4559300" y="5156200"/>
            <a:ext cx="4292600" cy="1143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1270" name="Freeform 14"/>
          <p:cNvSpPr>
            <a:spLocks/>
          </p:cNvSpPr>
          <p:nvPr/>
        </p:nvSpPr>
        <p:spPr bwMode="auto">
          <a:xfrm>
            <a:off x="5118100" y="5080000"/>
            <a:ext cx="3721100" cy="266700"/>
          </a:xfrm>
          <a:custGeom>
            <a:avLst/>
            <a:gdLst>
              <a:gd name="T0" fmla="*/ 0 w 2724150"/>
              <a:gd name="T1" fmla="*/ 1 h 469900"/>
              <a:gd name="T2" fmla="*/ 841668131 w 2724150"/>
              <a:gd name="T3" fmla="*/ 1 h 469900"/>
              <a:gd name="T4" fmla="*/ 884462889 w 2724150"/>
              <a:gd name="T5" fmla="*/ 7 h 469900"/>
              <a:gd name="T6" fmla="*/ 28531190 w 2724150"/>
              <a:gd name="T7" fmla="*/ 10 h 469900"/>
              <a:gd name="T8" fmla="*/ 0 60000 65536"/>
              <a:gd name="T9" fmla="*/ 0 60000 65536"/>
              <a:gd name="T10" fmla="*/ 0 60000 65536"/>
              <a:gd name="T11" fmla="*/ 0 60000 65536"/>
              <a:gd name="T12" fmla="*/ 0 w 2724150"/>
              <a:gd name="T13" fmla="*/ 0 h 469900"/>
              <a:gd name="T14" fmla="*/ 2724150 w 2724150"/>
              <a:gd name="T15" fmla="*/ 469900 h 469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4150" h="469900">
                <a:moveTo>
                  <a:pt x="0" y="50800"/>
                </a:moveTo>
                <a:cubicBezTo>
                  <a:pt x="927100" y="25400"/>
                  <a:pt x="1854200" y="0"/>
                  <a:pt x="2247900" y="50800"/>
                </a:cubicBezTo>
                <a:cubicBezTo>
                  <a:pt x="2641600" y="101600"/>
                  <a:pt x="2724150" y="285750"/>
                  <a:pt x="2362200" y="355600"/>
                </a:cubicBezTo>
                <a:cubicBezTo>
                  <a:pt x="2000250" y="425450"/>
                  <a:pt x="1038225" y="447675"/>
                  <a:pt x="76200" y="4699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1271" name="Straight Connector 16"/>
          <p:cNvCxnSpPr>
            <a:cxnSpLocks noChangeShapeType="1"/>
          </p:cNvCxnSpPr>
          <p:nvPr/>
        </p:nvCxnSpPr>
        <p:spPr bwMode="auto">
          <a:xfrm rot="16200000" flipH="1">
            <a:off x="4629150" y="5213350"/>
            <a:ext cx="965200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1272" name="TextBox 20"/>
          <p:cNvSpPr txBox="1">
            <a:spLocks noChangeArrowheads="1"/>
          </p:cNvSpPr>
          <p:nvPr/>
        </p:nvSpPr>
        <p:spPr bwMode="auto">
          <a:xfrm>
            <a:off x="4978400" y="5626100"/>
            <a:ext cx="41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</a:rPr>
              <a:t>t</a:t>
            </a:r>
            <a:r>
              <a:rPr lang="en-US" baseline="-25000">
                <a:latin typeface="Times New Roman" pitchFamily="18" charset="0"/>
              </a:rPr>
              <a:t>0</a:t>
            </a:r>
            <a:endParaRPr lang="en-SG" baseline="-25000">
              <a:latin typeface="Times New Roman" pitchFamily="18" charset="0"/>
            </a:endParaRPr>
          </a:p>
        </p:txBody>
      </p:sp>
      <p:sp>
        <p:nvSpPr>
          <p:cNvPr id="11273" name="Oval 15"/>
          <p:cNvSpPr>
            <a:spLocks noChangeArrowheads="1"/>
          </p:cNvSpPr>
          <p:nvPr/>
        </p:nvSpPr>
        <p:spPr bwMode="auto">
          <a:xfrm>
            <a:off x="6388100" y="5016500"/>
            <a:ext cx="144463" cy="1444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  <p:sp>
        <p:nvSpPr>
          <p:cNvPr id="11274" name="Oval 17"/>
          <p:cNvSpPr>
            <a:spLocks noChangeArrowheads="1"/>
          </p:cNvSpPr>
          <p:nvPr/>
        </p:nvSpPr>
        <p:spPr bwMode="auto">
          <a:xfrm>
            <a:off x="7505700" y="5245100"/>
            <a:ext cx="144463" cy="1444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  <p:sp>
        <p:nvSpPr>
          <p:cNvPr id="11275" name="TextBox 25"/>
          <p:cNvSpPr txBox="1">
            <a:spLocks noChangeArrowheads="1"/>
          </p:cNvSpPr>
          <p:nvPr/>
        </p:nvSpPr>
        <p:spPr bwMode="auto">
          <a:xfrm>
            <a:off x="6248400" y="4533900"/>
            <a:ext cx="58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endParaRPr lang="en-SG"/>
          </a:p>
        </p:txBody>
      </p:sp>
      <p:sp>
        <p:nvSpPr>
          <p:cNvPr id="11276" name="TextBox 26"/>
          <p:cNvSpPr txBox="1">
            <a:spLocks noChangeArrowheads="1"/>
          </p:cNvSpPr>
          <p:nvPr/>
        </p:nvSpPr>
        <p:spPr bwMode="auto">
          <a:xfrm>
            <a:off x="7442200" y="5346700"/>
            <a:ext cx="58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Heisenberg Equation on Contour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1365250" y="1708150"/>
          <a:ext cx="64135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8" name="Equation" r:id="rId4" imgW="6413400" imgH="3441600" progId="Equation.DSMT4">
                  <p:embed/>
                </p:oleObj>
              </mc:Choice>
              <mc:Fallback>
                <p:oleObj name="Equation" r:id="rId4" imgW="6413400" imgH="3441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708150"/>
                        <a:ext cx="6413500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7C1C8-5D0F-4585-BB27-49518B7C205D}" type="slidenum">
              <a:rPr lang="en-GB"/>
              <a:pPr/>
              <a:t>8</a:t>
            </a:fld>
            <a:endParaRPr lang="en-GB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conduction at a junction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2971800"/>
            <a:ext cx="30480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96000" y="2971800"/>
            <a:ext cx="3048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914400" y="3276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Left Lead, 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Right Lead, 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3962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39624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42672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45720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4419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45720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4724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49530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53340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4102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57912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8674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3200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3276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38862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3505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43434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3733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3657600" y="4267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Junction  Part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0" y="4191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semi-infinite</a:t>
            </a:r>
          </a:p>
        </p:txBody>
      </p:sp>
    </p:spTree>
    <p:extLst>
      <p:ext uri="{BB962C8B-B14F-4D97-AF65-F5344CB8AC3E}">
        <p14:creationId xmlns:p14="http://schemas.microsoft.com/office/powerpoint/2010/main" val="25623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regions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F4AE9-6375-4907-AC8B-EAA839AA61BD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581" name="Slide Number Placeholder 5"/>
          <p:cNvSpPr txBox="1">
            <a:spLocks/>
          </p:cNvSpPr>
          <p:nvPr/>
        </p:nvSpPr>
        <p:spPr bwMode="auto">
          <a:xfrm>
            <a:off x="7046913" y="7216775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D7E7EDE-53CA-4B6F-97E4-44364C4B4FB5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41363" y="1814513"/>
          <a:ext cx="7693025" cy="32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1" name="方程式" r:id="rId4" imgW="3213000" imgH="1371600" progId="Equation.3">
                  <p:embed/>
                </p:oleObj>
              </mc:Choice>
              <mc:Fallback>
                <p:oleObj name="方程式" r:id="rId4" imgW="3213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814513"/>
                        <a:ext cx="7693025" cy="328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onequilibrium Green’s Function Method in Thermal Transport&amp;quot;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35&quot;&gt;&lt;property id=&quot;20148&quot; value=&quot;5&quot;/&gt;&lt;property id=&quot;20300&quot; value=&quot;Slide 3 - &amp;quot;References&amp;quot;&quot;/&gt;&lt;property id=&quot;20307&quot; value=&quot;259&quot;/&gt;&lt;/object&gt;&lt;object type=&quot;3&quot; unique_id=&quot;10036&quot;&gt;&lt;property id=&quot;20148&quot; value=&quot;5&quot;/&gt;&lt;property id=&quot;20300&quot; value=&quot;Slide 5 - &amp;quot;A Brief History of NEGF&amp;quot;&quot;/&gt;&lt;property id=&quot;20307&quot; value=&quot;258&quot;/&gt;&lt;/object&gt;&lt;object type=&quot;3&quot; unique_id=&quot;10061&quot;&gt;&lt;property id=&quot;20148&quot; value=&quot;5&quot;/&gt;&lt;property id=&quot;20300&quot; value=&quot;Slide 7 - &amp;quot;Harmonic Oscillator&amp;quot;&quot;/&gt;&lt;property id=&quot;20307&quot; value=&quot;260&quot;/&gt;&lt;/object&gt;&lt;object type=&quot;3&quot; unique_id=&quot;10069&quot;&gt;&lt;property id=&quot;20148&quot; value=&quot;5&quot;/&gt;&lt;property id=&quot;20300&quot; value=&quot;Slide 6 - &amp;quot;Equilibrium Green’s functions using a harmonic oscillator as an example&amp;quot;&quot;/&gt;&lt;property id=&quot;20307&quot; value=&quot;261&quot;/&gt;&lt;/object&gt;&lt;object type=&quot;3&quot; unique_id=&quot;10110&quot;&gt;&lt;property id=&quot;20148&quot; value=&quot;5&quot;/&gt;&lt;property id=&quot;20300&quot; value=&quot;Slide 8 - &amp;quot;Eigenstates, Quantum Mech/Stat Mech&amp;quot;&quot;/&gt;&lt;property id=&quot;20307&quot; value=&quot;262&quot;/&gt;&lt;/object&gt;&lt;object type=&quot;3&quot; unique_id=&quot;10111&quot;&gt;&lt;property id=&quot;20148&quot; value=&quot;5&quot;/&gt;&lt;property id=&quot;20300&quot; value=&quot;Slide 9 - &amp;quot;Heisenberg Operator/Equation&amp;quot;&quot;/&gt;&lt;property id=&quot;20307&quot; value=&quot;263&quot;/&gt;&lt;/object&gt;&lt;object type=&quot;3&quot; unique_id=&quot;10152&quot;&gt;&lt;property id=&quot;20148&quot; value=&quot;5&quot;/&gt;&lt;property id=&quot;20300&quot; value=&quot;Slide 10 - &amp;quot;Defining &amp;gt;, &amp;lt;, t,    Green’s Functions&amp;quot;&quot;/&gt;&lt;property id=&quot;20307&quot; value=&quot;264&quot;/&gt;&lt;/object&gt;&lt;object type=&quot;3&quot; unique_id=&quot;10153&quot;&gt;&lt;property id=&quot;20148&quot; value=&quot;5&quot;/&gt;&lt;property id=&quot;20300&quot; value=&quot;Slide 11&quot;/&gt;&lt;property id=&quot;20307&quot; value=&quot;265&quot;/&gt;&lt;/object&gt;&lt;object type=&quot;3&quot; unique_id=&quot;10190&quot;&gt;&lt;property id=&quot;20148&quot; value=&quot;5&quot;/&gt;&lt;property id=&quot;20300&quot; value=&quot;Slide 12 - &amp;quot;Retarded and Advanced Green’s functions&amp;quot;&quot;/&gt;&lt;property id=&quot;20307&quot; value=&quot;266&quot;/&gt;&lt;/object&gt;&lt;object type=&quot;3&quot; unique_id=&quot;10243&quot;&gt;&lt;property id=&quot;20148&quot; value=&quot;5&quot;/&gt;&lt;property id=&quot;20300&quot; value=&quot;Slide 13 - &amp;quot;Fourier Transform&amp;quot;&quot;/&gt;&lt;property id=&quot;20307&quot; value=&quot;267&quot;/&gt;&lt;/object&gt;&lt;object type=&quot;3&quot; unique_id=&quot;10244&quot;&gt;&lt;property id=&quot;20148&quot; value=&quot;5&quot;/&gt;&lt;property id=&quot;20300&quot; value=&quot;Slide 14 - &amp;quot;Plemelj formula, Kubo-Martin-Schwinger condition&amp;quot;&quot;/&gt;&lt;property id=&quot;20307&quot; value=&quot;268&quot;/&gt;&lt;/object&gt;&lt;object type=&quot;3&quot; unique_id=&quot;10275&quot;&gt;&lt;property id=&quot;20148&quot; value=&quot;5&quot;/&gt;&lt;property id=&quot;20300&quot; value=&quot;Slide 15 - &amp;quot;Matsubara Green’s Function&amp;quot;&quot;/&gt;&lt;property id=&quot;20307&quot; value=&quot;269&quot;/&gt;&lt;/object&gt;&lt;object type=&quot;3&quot; unique_id=&quot;10452&quot;&gt;&lt;property id=&quot;20148&quot; value=&quot;5&quot;/&gt;&lt;property id=&quot;20300&quot; value=&quot;Slide 16 - &amp;quot;Nonequilibrium Green’s Functions&amp;quot;&quot;/&gt;&lt;property id=&quot;20307&quot; value=&quot;279&quot;/&gt;&lt;/object&gt;&lt;object type=&quot;3&quot; unique_id=&quot;10453&quot;&gt;&lt;property id=&quot;20148&quot; value=&quot;5&quot;/&gt;&lt;property id=&quot;20300&quot; value=&quot;Slide 17 - &amp;quot;Definitions of General Green’s functions&amp;quot;&quot;/&gt;&lt;property id=&quot;20307&quot; value=&quot;270&quot;/&gt;&lt;/object&gt;&lt;object type=&quot;3&quot; unique_id=&quot;10454&quot;&gt;&lt;property id=&quot;20148&quot; value=&quot;5&quot;/&gt;&lt;property id=&quot;20300&quot; value=&quot;Slide 18 - &amp;quot;Relations among Green’s functions&amp;quot;&quot;/&gt;&lt;property id=&quot;20307&quot; value=&quot;271&quot;/&gt;&lt;/object&gt;&lt;object type=&quot;3&quot; unique_id=&quot;10455&quot;&gt;&lt;property id=&quot;20148&quot; value=&quot;5&quot;/&gt;&lt;property id=&quot;20300&quot; value=&quot;Slide 19 - &amp;quot;Steady state, Fourier transform&amp;quot;&quot;/&gt;&lt;property id=&quot;20307&quot; value=&quot;272&quot;/&gt;&lt;/object&gt;&lt;object type=&quot;3&quot; unique_id=&quot;10456&quot;&gt;&lt;property id=&quot;20148&quot; value=&quot;5&quot;/&gt;&lt;property id=&quot;20300&quot; value=&quot;Slide 23 - &amp;quot;Pictures in Quantum Mechanics&amp;quot;&quot;/&gt;&lt;property id=&quot;20307&quot; value=&quot;280&quot;/&gt;&lt;/object&gt;&lt;object type=&quot;3&quot; unique_id=&quot;10457&quot;&gt;&lt;property id=&quot;20148&quot; value=&quot;5&quot;/&gt;&lt;property id=&quot;20300&quot; value=&quot;Slide 24 - &amp;quot;Calculating correlation&amp;quot;&quot;/&gt;&lt;property id=&quot;20307&quot; value=&quot;276&quot;/&gt;&lt;/object&gt;&lt;object type=&quot;3&quot; unique_id=&quot;10458&quot;&gt;&lt;property id=&quot;20148&quot; value=&quot;5&quot;/&gt;&lt;property id=&quot;20300&quot; value=&quot;Slide 26 - &amp;quot;Contour-ordered Green’s function&amp;quot;&quot;/&gt;&lt;property id=&quot;20307&quot; value=&quot;277&quot;/&gt;&lt;/object&gt;&lt;object type=&quot;3&quot; unique_id=&quot;10459&quot;&gt;&lt;property id=&quot;20148&quot; value=&quot;5&quot;/&gt;&lt;property id=&quot;20300&quot; value=&quot;Slide 27 - &amp;quot;Relation to other Green’s  function&amp;quot;&quot;/&gt;&lt;property id=&quot;20307&quot; value=&quot;278&quot;/&gt;&lt;/object&gt;&lt;object type=&quot;3&quot; unique_id=&quot;10484&quot;&gt;&lt;property id=&quot;20148&quot; value=&quot;5&quot;/&gt;&lt;property id=&quot;20300&quot; value=&quot;Slide 25 - &amp;quot;Evolution Operator on Contour&amp;quot;&quot;/&gt;&lt;property id=&quot;20307&quot; value=&quot;281&quot;/&gt;&lt;/object&gt;&lt;object type=&quot;3&quot; unique_id=&quot;10535&quot;&gt;&lt;property id=&quot;20148&quot; value=&quot;5&quot;/&gt;&lt;property id=&quot;20300&quot; value=&quot;Slide 29 - &amp;quot;Calculus on the contour&amp;quot;&quot;/&gt;&lt;property id=&quot;20307&quot; value=&quot;282&quot;/&gt;&lt;/object&gt;&lt;object type=&quot;3&quot; unique_id=&quot;10536&quot;&gt;&lt;property id=&quot;20148&quot; value=&quot;5&quot;/&gt;&lt;property id=&quot;20300&quot; value=&quot;Slide 30 - &amp;quot;Theta function and delta function&amp;quot;&quot;/&gt;&lt;property id=&quot;20307&quot; value=&quot;283&quot;/&gt;&lt;/object&gt;&lt;object type=&quot;3&quot; unique_id=&quot;11509&quot;&gt;&lt;property id=&quot;20148&quot; value=&quot;5&quot;/&gt;&lt;property id=&quot;20300&quot; value=&quot;Slide 36 - &amp;quot;Express contour order using theta function&amp;quot;&quot;/&gt;&lt;property id=&quot;20307&quot; value=&quot;284&quot;/&gt;&lt;/object&gt;&lt;object type=&quot;3&quot; unique_id=&quot;11510&quot;&gt;&lt;property id=&quot;20148&quot; value=&quot;5&quot;/&gt;&lt;property id=&quot;20300&quot; value=&quot;Slide 37 - &amp;quot;Equation of motion for contour ordered Green’s function&amp;quot;&quot;/&gt;&lt;property id=&quot;20307&quot; value=&quot;285&quot;/&gt;&lt;/object&gt;&lt;object type=&quot;3&quot; unique_id=&quot;11511&quot;&gt;&lt;property id=&quot;20148&quot; value=&quot;5&quot;/&gt;&lt;property id=&quot;20300&quot; value=&quot;Slide 38 - &amp;quot;Equations for Green’s functions&amp;quot;&quot;/&gt;&lt;property id=&quot;20307&quot; value=&quot;286&quot;/&gt;&lt;/object&gt;&lt;object type=&quot;3&quot; unique_id=&quot;11512&quot;&gt;&lt;property id=&quot;20148&quot; value=&quot;5&quot;/&gt;&lt;property id=&quot;20300&quot; value=&quot;Slide 39 - &amp;quot;Solution for Green’s functions&amp;quot;&quot;/&gt;&lt;property id=&quot;20307&quot; value=&quot;287&quot;/&gt;&lt;/object&gt;&lt;object type=&quot;3&quot; unique_id=&quot;11513&quot;&gt;&lt;property id=&quot;20148&quot; value=&quot;5&quot;/&gt;&lt;property id=&quot;20300&quot; value=&quot;Slide 41 - &amp;quot;Handling interaction&amp;quot;&quot;/&gt;&lt;property id=&quot;20307&quot; value=&quot;288&quot;/&gt;&lt;/object&gt;&lt;object type=&quot;3&quot; unique_id=&quot;11514&quot;&gt;&lt;property id=&quot;20148&quot; value=&quot;5&quot;/&gt;&lt;property id=&quot;20300&quot; value=&quot;Slide 42 - &amp;quot;Scattering operator S&amp;quot;&quot;/&gt;&lt;property id=&quot;20307&quot; value=&quot;289&quot;/&gt;&lt;/object&gt;&lt;object type=&quot;3&quot; unique_id=&quot;11515&quot;&gt;&lt;property id=&quot;20148&quot; value=&quot;5&quot;/&gt;&lt;property id=&quot;20300&quot; value=&quot;Slide 43 - &amp;quot;Contour-ordered Green’s function&amp;quot;&quot;/&gt;&lt;property id=&quot;20307&quot; value=&quot;290&quot;/&gt;&lt;/object&gt;&lt;object type=&quot;3&quot; unique_id=&quot;11516&quot;&gt;&lt;property id=&quot;20148&quot; value=&quot;5&quot;/&gt;&lt;property id=&quot;20300&quot; value=&quot;Slide 44 - &amp;quot;Perturbative expansion of contour ordered Green’s function&amp;quot;&quot;/&gt;&lt;property id=&quot;20307&quot; value=&quot;291&quot;/&gt;&lt;/object&gt;&lt;object type=&quot;3&quot; unique_id=&quot;11517&quot;&gt;&lt;property id=&quot;20148&quot; value=&quot;5&quot;/&gt;&lt;property id=&quot;20300&quot; value=&quot;Slide 45 - &amp;quot;General expansion rule&amp;quot;&quot;/&gt;&lt;property id=&quot;20307&quot; value=&quot;292&quot;/&gt;&lt;/object&gt;&lt;object type=&quot;3&quot; unique_id=&quot;11518&quot;&gt;&lt;property id=&quot;20148&quot; value=&quot;5&quot;/&gt;&lt;property id=&quot;20300&quot; value=&quot;Slide 46 - &amp;quot;Diagrammatic representation of the expansion&amp;quot;&quot;/&gt;&lt;property id=&quot;20307&quot; value=&quot;293&quot;/&gt;&lt;/object&gt;&lt;object type=&quot;3&quot; unique_id=&quot;11519&quot;&gt;&lt;property id=&quot;20148&quot; value=&quot;5&quot;/&gt;&lt;property id=&quot;20300&quot; value=&quot;Slide 47 - &amp;quot;Self -energy expansion&amp;quot;&quot;/&gt;&lt;property id=&quot;20307&quot; value=&quot;294&quot;/&gt;&lt;/object&gt;&lt;object type=&quot;3&quot; unique_id=&quot;11520&quot;&gt;&lt;property id=&quot;20148&quot; value=&quot;5&quot;/&gt;&lt;property id=&quot;20300&quot; value=&quot;Slide 48 - &amp;quot;Explicit expression for self-energy&amp;quot;&quot;/&gt;&lt;property id=&quot;20307&quot; value=&quot;295&quot;/&gt;&lt;/object&gt;&lt;object type=&quot;3&quot; unique_id=&quot;11521&quot;&gt;&lt;property id=&quot;20148&quot; value=&quot;5&quot;/&gt;&lt;property id=&quot;20300&quot; value=&quot;Slide 49 - &amp;quot;Junction system, adiabatic switch-on&amp;quot;&quot;/&gt;&lt;property id=&quot;20307&quot; value=&quot;296&quot;/&gt;&lt;/object&gt;&lt;object type=&quot;3&quot; unique_id=&quot;11522&quot;&gt;&lt;property id=&quot;20148&quot; value=&quot;5&quot;/&gt;&lt;property id=&quot;20300&quot; value=&quot;Slide 51 - &amp;quot;Three regions&amp;quot;&quot;/&gt;&lt;property id=&quot;20307&quot; value=&quot;297&quot;/&gt;&lt;/object&gt;&lt;object type=&quot;3&quot; unique_id=&quot;11523&quot;&gt;&lt;property id=&quot;20148&quot; value=&quot;5&quot;/&gt;&lt;property id=&quot;20300&quot; value=&quot;Slide 52 - &amp;quot;Heisenberg equations of motion in three regions&amp;quot;&quot;/&gt;&lt;property id=&quot;20307&quot; value=&quot;298&quot;/&gt;&lt;/object&gt;&lt;object type=&quot;3&quot; unique_id=&quot;11524&quot;&gt;&lt;property id=&quot;20148&quot; value=&quot;5&quot;/&gt;&lt;property id=&quot;20300&quot; value=&quot;Slide 54 - &amp;quot;Relation between g and G0&amp;quot;&quot;/&gt;&lt;property id=&quot;20307&quot; value=&quot;299&quot;/&gt;&lt;/object&gt;&lt;object type=&quot;3&quot; unique_id=&quot;11525&quot;&gt;&lt;property id=&quot;20148&quot; value=&quot;5&quot;/&gt;&lt;property id=&quot;20300&quot; value=&quot;Slide 55 - &amp;quot;Dyson equation for GCC&amp;quot;&quot;/&gt;&lt;property id=&quot;20307&quot; value=&quot;300&quot;/&gt;&lt;/object&gt;&lt;object type=&quot;3&quot; unique_id=&quot;11526&quot;&gt;&lt;property id=&quot;20148&quot; value=&quot;5&quot;/&gt;&lt;property id=&quot;20300&quot; value=&quot;Slide 59 - &amp;quot;The Langreth theorem&amp;quot;&quot;/&gt;&lt;property id=&quot;20307&quot; value=&quot;301&quot;/&gt;&lt;/object&gt;&lt;object type=&quot;3&quot; unique_id=&quot;11527&quot;&gt;&lt;property id=&quot;20148&quot; value=&quot;5&quot;/&gt;&lt;property id=&quot;20300&quot; value=&quot;Slide 60 - &amp;quot;Dyson equations and solution&amp;quot;&quot;/&gt;&lt;property id=&quot;20307&quot; value=&quot;302&quot;/&gt;&lt;/object&gt;&lt;object type=&quot;3&quot; unique_id=&quot;11528&quot;&gt;&lt;property id=&quot;20148&quot; value=&quot;5&quot;/&gt;&lt;property id=&quot;20300&quot; value=&quot;Slide 61 - &amp;quot;Energy current&amp;quot;&quot;/&gt;&lt;property id=&quot;20307&quot; value=&quot;303&quot;/&gt;&lt;/object&gt;&lt;object type=&quot;3&quot; unique_id=&quot;11529&quot;&gt;&lt;property id=&quot;20148&quot; value=&quot;5&quot;/&gt;&lt;property id=&quot;20300&quot; value=&quot;Slide 62 - &amp;quot;Landauer/Caroli formula&amp;quot;&quot;/&gt;&lt;property id=&quot;20307&quot; value=&quot;304&quot;/&gt;&lt;/object&gt;&lt;object type=&quot;3&quot; unique_id=&quot;11530&quot;&gt;&lt;property id=&quot;20148&quot; value=&quot;5&quot;/&gt;&lt;property id=&quot;20300&quot; value=&quot;Slide 64 - &amp;quot;Ballistic transport in a 1D chain&amp;quot;&quot;/&gt;&lt;property id=&quot;20307&quot; value=&quot;305&quot;/&gt;&lt;/object&gt;&lt;object type=&quot;3&quot; unique_id=&quot;11531&quot;&gt;&lt;property id=&quot;20148&quot; value=&quot;5&quot;/&gt;&lt;property id=&quot;20300&quot; value=&quot;Slide 65 - &amp;quot;Solution of g&amp;quot;&quot;/&gt;&lt;property id=&quot;20307&quot; value=&quot;306&quot;/&gt;&lt;/object&gt;&lt;object type=&quot;3&quot; unique_id=&quot;11532&quot;&gt;&lt;property id=&quot;20148&quot; value=&quot;5&quot;/&gt;&lt;property id=&quot;20300&quot; value=&quot;Slide 66 - &amp;quot;Lead self energy and transmission&amp;quot;&quot;/&gt;&lt;property id=&quot;20307&quot; value=&quot;307&quot;/&gt;&lt;/object&gt;&lt;object type=&quot;3&quot; unique_id=&quot;11533&quot;&gt;&lt;property id=&quot;20148&quot; value=&quot;5&quot;/&gt;&lt;property id=&quot;20300&quot; value=&quot;Slide 67 - &amp;quot;Heat current and conductance&amp;quot;&quot;/&gt;&lt;property id=&quot;20307&quot; value=&quot;308&quot;/&gt;&lt;/object&gt;&lt;object type=&quot;3&quot; unique_id=&quot;11534&quot;&gt;&lt;property id=&quot;20148&quot; value=&quot;5&quot;/&gt;&lt;property id=&quot;20300&quot; value=&quot;Slide 68 - &amp;quot;General recursive algorithm for g&amp;quot;&quot;/&gt;&lt;property id=&quot;20307&quot; value=&quot;309&quot;/&gt;&lt;/object&gt;&lt;object type=&quot;3&quot; unique_id=&quot;11535&quot;&gt;&lt;property id=&quot;20148&quot; value=&quot;5&quot;/&gt;&lt;property id=&quot;20300&quot; value=&quot;Slide 70 - &amp;quot;Carbon nanotube (6,0), force field from Gaussian&amp;quot;&quot;/&gt;&lt;property id=&quot;20307&quot; value=&quot;310&quot;/&gt;&lt;/object&gt;&lt;object type=&quot;3&quot; unique_id=&quot;11536&quot;&gt;&lt;property id=&quot;20148&quot; value=&quot;5&quot;/&gt;&lt;property id=&quot;20300&quot; value=&quot;Slide 71 - &amp;quot;Carbon nanotube, nonlinear effect&amp;quot;&quot;/&gt;&lt;property id=&quot;20307&quot; value=&quot;311&quot;/&gt;&lt;/object&gt;&lt;object type=&quot;3&quot; unique_id=&quot;11537&quot;&gt;&lt;property id=&quot;20148&quot; value=&quot;5&quot;/&gt;&lt;property id=&quot;20300&quot; value=&quot;Slide 73 - &amp;quot;Molecular dynamics with quantum bath&amp;quot;&quot;/&gt;&lt;property id=&quot;20307&quot; value=&quot;313&quot;/&gt;&lt;/object&gt;&lt;object type=&quot;3&quot; unique_id=&quot;11538&quot;&gt;&lt;property id=&quot;20148&quot; value=&quot;5&quot;/&gt;&lt;property id=&quot;20300&quot; value=&quot;Slide 74 - &amp;quot;Average displacement, thermal expansion&amp;quot;&quot;/&gt;&lt;property id=&quot;20307&quot; value=&quot;314&quot;/&gt;&lt;/object&gt;&lt;object type=&quot;3&quot; unique_id=&quot;11539&quot;&gt;&lt;property id=&quot;20148&quot; value=&quot;5&quot;/&gt;&lt;property id=&quot;20300&quot; value=&quot;Slide 75 - &amp;quot;Thermal expansion&amp;quot;&quot;/&gt;&lt;property id=&quot;20307&quot; value=&quot;315&quot;/&gt;&lt;/object&gt;&lt;object type=&quot;3&quot; unique_id=&quot;11540&quot;&gt;&lt;property id=&quot;20148&quot; value=&quot;5&quot;/&gt;&lt;property id=&quot;20300&quot; value=&quot;Slide 76 - &amp;quot;Graphene Thermal expansion coefficient&amp;quot;&quot;/&gt;&lt;property id=&quot;20307&quot; value=&quot;316&quot;/&gt;&lt;/object&gt;&lt;object type=&quot;3&quot; unique_id=&quot;11541&quot;&gt;&lt;property id=&quot;20148&quot; value=&quot;5&quot;/&gt;&lt;property id=&quot;20300&quot; value=&quot;Slide 78 - &amp;quot;Transient problems&amp;quot;&quot;/&gt;&lt;property id=&quot;20307&quot; value=&quot;317&quot;/&gt;&lt;/object&gt;&lt;object type=&quot;3&quot; unique_id=&quot;11542&quot;&gt;&lt;property id=&quot;20148&quot; value=&quot;5&quot;/&gt;&lt;property id=&quot;20300&quot; value=&quot;Slide 79 - &amp;quot;Dyson equation on contour from 0 to t&amp;quot;&quot;/&gt;&lt;property id=&quot;20307&quot; value=&quot;318&quot;/&gt;&lt;/object&gt;&lt;object type=&quot;3&quot; unique_id=&quot;11543&quot;&gt;&lt;property id=&quot;20148&quot; value=&quot;5&quot;/&gt;&lt;property id=&quot;20300&quot; value=&quot;Slide 80 - &amp;quot;Transient thermal current&amp;quot;&quot;/&gt;&lt;property id=&quot;20307&quot; value=&quot;319&quot;/&gt;&lt;/object&gt;&lt;object type=&quot;3&quot; unique_id=&quot;11916&quot;&gt;&lt;property id=&quot;20148&quot; value=&quot;5&quot;/&gt;&lt;property id=&quot;20300&quot; value=&quot;Slide 4 - &amp;quot;Lecture One&amp;quot;&quot;/&gt;&lt;property id=&quot;20307&quot; value=&quot;322&quot;/&gt;&lt;/object&gt;&lt;object type=&quot;3&quot; unique_id=&quot;11917&quot;&gt;&lt;property id=&quot;20148&quot; value=&quot;5&quot;/&gt;&lt;property id=&quot;20300&quot; value=&quot;Slide 33 - &amp;quot;Lecture two&amp;quot;&quot;/&gt;&lt;property id=&quot;20307&quot; value=&quot;321&quot;/&gt;&lt;/object&gt;&lt;object type=&quot;3&quot; unique_id=&quot;11918&quot;&gt;&lt;property id=&quot;20148&quot; value=&quot;5&quot;/&gt;&lt;property id=&quot;20300&quot; value=&quot;Slide 34 - &amp;quot;Equation of Motion Method&amp;quot;&quot;/&gt;&lt;property id=&quot;20307&quot; value=&quot;320&quot;/&gt;&lt;/object&gt;&lt;object type=&quot;3&quot; unique_id=&quot;12179&quot;&gt;&lt;property id=&quot;20148&quot; value=&quot;5&quot;/&gt;&lt;property id=&quot;20300&quot; value=&quot;Slide 40 - &amp;quot;Feynman diagrammatic method&amp;quot;&quot;/&gt;&lt;property id=&quot;20307&quot; value=&quot;323&quot;/&gt;&lt;/object&gt;&lt;object type=&quot;3&quot; unique_id=&quot;12180&quot;&gt;&lt;property id=&quot;20148&quot; value=&quot;5&quot;/&gt;&lt;property id=&quot;20300&quot; value=&quot;Slide 69 - &amp;quot;Lecture Three&amp;quot;&quot;/&gt;&lt;property id=&quot;20307&quot; value=&quot;324&quot;/&gt;&lt;/object&gt;&lt;object type=&quot;3&quot; unique_id=&quot;13320&quot;&gt;&lt;property id=&quot;20148&quot; value=&quot;5&quot;/&gt;&lt;property id=&quot;20300&quot; value=&quot;Slide 81 - &amp;quot;Finite lead problem&amp;quot;&quot;/&gt;&lt;property id=&quot;20307&quot; value=&quot;325&quot;/&gt;&lt;/object&gt;&lt;object type=&quot;3&quot; unique_id=&quot;13321&quot;&gt;&lt;property id=&quot;20148&quot; value=&quot;5&quot;/&gt;&lt;property id=&quot;20300&quot; value=&quot;Slide 82 - &amp;quot;Full counting statistics (FCS)&amp;quot;&quot;/&gt;&lt;property id=&quot;20307&quot; value=&quot;326&quot;/&gt;&lt;/object&gt;&lt;object type=&quot;3&quot; unique_id=&quot;13322&quot;&gt;&lt;property id=&quot;20148&quot; value=&quot;5&quot;/&gt;&lt;property id=&quot;20300&quot; value=&quot;Slide 83 - &amp;quot;A brief history on full counting statistics&amp;quot;&quot;/&gt;&lt;property id=&quot;20307&quot; value=&quot;327&quot;/&gt;&lt;/object&gt;&lt;object type=&quot;3&quot; unique_id=&quot;13323&quot;&gt;&lt;property id=&quot;20148&quot; value=&quot;5&quot;/&gt;&lt;property id=&quot;20300&quot; value=&quot;Slide 84 - &amp;quot;Definition of generating function based on two-time measurement&amp;quot;&quot;/&gt;&lt;property id=&quot;20307&quot; value=&quot;328&quot;/&gt;&lt;/object&gt;&lt;object type=&quot;3&quot; unique_id=&quot;13324&quot;&gt;&lt;property id=&quot;20148&quot; value=&quot;5&quot;/&gt;&lt;property id=&quot;20300&quot; value=&quot;Slide 85 - &amp;quot;Product initial state&amp;quot;&quot;/&gt;&lt;property id=&quot;20307&quot; value=&quot;330&quot;/&gt;&lt;/object&gt;&lt;object type=&quot;3&quot; unique_id=&quot;13325&quot;&gt;&lt;property id=&quot;20148&quot; value=&quot;5&quot;/&gt;&lt;property id=&quot;20300&quot; value=&quot;Slide 86&quot;/&gt;&lt;property id=&quot;20307&quot; value=&quot;331&quot;/&gt;&lt;/object&gt;&lt;object type=&quot;3&quot; unique_id=&quot;13326&quot;&gt;&lt;property id=&quot;20148&quot; value=&quot;5&quot;/&gt;&lt;property id=&quot;20300&quot; value=&quot;Slide 87 - &amp;quot;Schrödinger/Heisenberg/interaction pictures&amp;quot;&quot;/&gt;&lt;property id=&quot;20307&quot; value=&quot;332&quot;/&gt;&lt;/object&gt;&lt;object type=&quot;3&quot; unique_id=&quot;13327&quot;&gt;&lt;property id=&quot;20148&quot; value=&quot;5&quot;/&gt;&lt;property id=&quot;20300&quot; value=&quot;Slide 88 - &amp;quot;Compute Z in interaction picture&amp;quot;&quot;/&gt;&lt;property id=&quot;20307&quot; value=&quot;333&quot;/&gt;&lt;/object&gt;&lt;object type=&quot;3&quot; unique_id=&quot;13328&quot;&gt;&lt;property id=&quot;20148&quot; value=&quot;5&quot;/&gt;&lt;property id=&quot;20300&quot; value=&quot;Slide 89 - &amp;quot;Important result&amp;quot;&quot;/&gt;&lt;property id=&quot;20307&quot; value=&quot;334&quot;/&gt;&lt;/object&gt;&lt;object type=&quot;3&quot; unique_id=&quot;13329&quot;&gt;&lt;property id=&quot;20148&quot; value=&quot;5&quot;/&gt;&lt;property id=&quot;20300&quot; value=&quot;Slide 90 - &amp;quot;Long-time result, Levitov-Lesovik formula&amp;quot;&quot;/&gt;&lt;property id=&quot;20307&quot; value=&quot;335&quot;/&gt;&lt;/object&gt;&lt;object type=&quot;3&quot; unique_id=&quot;13330&quot;&gt;&lt;property id=&quot;20148&quot; value=&quot;5&quot;/&gt;&lt;property id=&quot;20300&quot; value=&quot;Slide 91 - &amp;quot;Arbitrary time, transient result&amp;quot;&quot;/&gt;&lt;property id=&quot;20307&quot; value=&quot;336&quot;/&gt;&lt;/object&gt;&lt;object type=&quot;3&quot; unique_id=&quot;13331&quot;&gt;&lt;property id=&quot;20148&quot; value=&quot;5&quot;/&gt;&lt;property id=&quot;20300&quot; value=&quot;Slide 92 - &amp;quot;Numerical results, 1D chain&amp;quot;&quot;/&gt;&lt;property id=&quot;20307&quot; value=&quot;337&quot;/&gt;&lt;/object&gt;&lt;object type=&quot;3&quot; unique_id=&quot;13332&quot;&gt;&lt;property id=&quot;20148&quot; value=&quot;5&quot;/&gt;&lt;property id=&quot;20300&quot; value=&quot;Slide 94 - &amp;quot;FCS for coupled leads&amp;quot;&quot;/&gt;&lt;property id=&quot;20307&quot; value=&quot;338&quot;/&gt;&lt;/object&gt;&lt;object type=&quot;3&quot; unique_id=&quot;13333&quot;&gt;&lt;property id=&quot;20148&quot; value=&quot;5&quot;/&gt;&lt;property id=&quot;20300&quot; value=&quot;Slide 95 - &amp;quot;FCS in nonlinear systems&amp;quot;&quot;/&gt;&lt;property id=&quot;20307&quot; value=&quot;339&quot;/&gt;&lt;/object&gt;&lt;object type=&quot;3&quot; unique_id=&quot;13334&quot;&gt;&lt;property id=&quot;20148&quot; value=&quot;5&quot;/&gt;&lt;property id=&quot;20300&quot; value=&quot;Slide 96 - &amp;quot;Vacuum diagrams, Dyson equation, interaction picture transformation on contour&amp;quot;&quot;/&gt;&lt;property id=&quot;20307&quot; value=&quot;340&quot;/&gt;&lt;/object&gt;&lt;object type=&quot;3&quot; unique_id=&quot;13335&quot;&gt;&lt;property id=&quot;20148&quot; value=&quot;5&quot;/&gt;&lt;property id=&quot;20300&quot; value=&quot;Slide 97 - &amp;quot;Nonlinear system self-consistent results&amp;quot;&quot;/&gt;&lt;property id=&quot;20307&quot; value=&quot;341&quot;/&gt;&lt;/object&gt;&lt;object type=&quot;3&quot; unique_id=&quot;13419&quot;&gt;&lt;property id=&quot;20148&quot; value=&quot;5&quot;/&gt;&lt;property id=&quot;20300&quot; value=&quot;Slide 93 - &amp;quot;Cumulants in Finite System&amp;quot;&quot;/&gt;&lt;property id=&quot;20307&quot; value=&quot;342&quot;/&gt;&lt;/object&gt;&lt;object type=&quot;3&quot; unique_id=&quot;13588&quot;&gt;&lt;property id=&quot;20148&quot; value=&quot;5&quot;/&gt;&lt;property id=&quot;20300&quot; value=&quot;Slide 58 - &amp;quot;Diagrammatic Way&amp;quot;&quot;/&gt;&lt;property id=&quot;20307&quot; value=&quot;344&quot;/&gt;&lt;/object&gt;&lt;object type=&quot;3&quot; unique_id=&quot;13589&quot;&gt;&lt;property id=&quot;20148&quot; value=&quot;5&quot;/&gt;&lt;property id=&quot;20300&quot; value=&quot;Slide 72 - &amp;quot;u4 Nonlinear model&amp;quot;&quot;/&gt;&lt;property id=&quot;20307&quot; value=&quot;343&quot;/&gt;&lt;/object&gt;&lt;object type=&quot;3&quot; unique_id=&quot;13934&quot;&gt;&lt;property id=&quot;20148&quot; value=&quot;5&quot;/&gt;&lt;property id=&quot;20300&quot; value=&quot;Slide 50 - &amp;quot;Sudden Switch-on&amp;quot;&quot;/&gt;&lt;property id=&quot;20307&quot; value=&quot;345&quot;/&gt;&lt;/object&gt;&lt;object type=&quot;3&quot; unique_id=&quot;14196&quot;&gt;&lt;property id=&quot;20148&quot; value=&quot;5&quot;/&gt;&lt;property id=&quot;20300&quot; value=&quot;Slide 28 - &amp;quot;An Interpretation&amp;quot;&quot;/&gt;&lt;property id=&quot;20307&quot; value=&quot;348&quot;/&gt;&lt;/object&gt;&lt;object type=&quot;3&quot; unique_id=&quot;14197&quot;&gt;&lt;property id=&quot;20148&quot; value=&quot;5&quot;/&gt;&lt;property id=&quot;20300&quot; value=&quot;Slide 31 - &amp;quot;Transformation/Keldysh Rotation&amp;quot;&quot;/&gt;&lt;property id=&quot;20307&quot; value=&quot;346&quot;/&gt;&lt;/object&gt;&lt;object type=&quot;3&quot; unique_id=&quot;14198&quot;&gt;&lt;property id=&quot;20148&quot; value=&quot;5&quot;/&gt;&lt;property id=&quot;20300&quot; value=&quot;Slide 32 - &amp;quot;Convolution, Langreth Rule&amp;quot;&quot;/&gt;&lt;property id=&quot;20307&quot; value=&quot;347&quot;/&gt;&lt;/object&gt;&lt;object type=&quot;3&quot; unique_id=&quot;14829&quot;&gt;&lt;property id=&quot;20148&quot; value=&quot;5&quot;/&gt;&lt;property id=&quot;20300&quot; value=&quot;Slide 35 - &amp;quot;Heisenberg Equation on Contour&amp;quot;&quot;/&gt;&lt;property id=&quot;20307&quot; value=&quot;349&quot;/&gt;&lt;/object&gt;&lt;object type=&quot;3&quot; unique_id=&quot;14830&quot;&gt;&lt;property id=&quot;20148&quot; value=&quot;5&quot;/&gt;&lt;property id=&quot;20300&quot; value=&quot;Slide 53 - &amp;quot;Force Constant Matrix&amp;quot;&quot;/&gt;&lt;property id=&quot;20307&quot; value=&quot;351&quot;/&gt;&lt;/object&gt;&lt;object type=&quot;3&quot; unique_id=&quot;14831&quot;&gt;&lt;property id=&quot;20148&quot; value=&quot;5&quot;/&gt;&lt;property id=&quot;20300&quot; value=&quot;Slide 56 - &amp;quot;Equation of Motion Way (ballistic system)&amp;quot;&quot;/&gt;&lt;property id=&quot;20307&quot; value=&quot;350&quot;/&gt;&lt;/object&gt;&lt;object type=&quot;3&quot; unique_id=&quot;14832&quot;&gt;&lt;property id=&quot;20148&quot; value=&quot;5&quot;/&gt;&lt;property id=&quot;20300&quot; value=&quot;Slide 57 - &amp;quot;“Partition Function”&amp;quot;&quot;/&gt;&lt;property id=&quot;20307&quot; value=&quot;352&quot;/&gt;&lt;/object&gt;&lt;object type=&quot;3&quot; unique_id=&quot;15115&quot;&gt;&lt;property id=&quot;20148&quot; value=&quot;5&quot;/&gt;&lt;property id=&quot;20300&quot; value=&quot;Slide 77 - &amp;quot;Phonon Life-Time&amp;quot;&quot;/&gt;&lt;property id=&quot;20307&quot; value=&quot;353&quot;/&gt;&lt;/object&gt;&lt;object type=&quot;3&quot; unique_id=&quot;15116&quot;&gt;&lt;property id=&quot;20148&quot; value=&quot;5&quot;/&gt;&lt;property id=&quot;20300&quot; value=&quot;Slide 99 - &amp;quot;Quantum Master Equations&amp;quot;&quot;/&gt;&lt;property id=&quot;20307&quot; value=&quot;354&quot;/&gt;&lt;/object&gt;&lt;object type=&quot;3&quot; unique_id=&quot;15117&quot;&gt;&lt;property id=&quot;20148&quot; value=&quot;5&quot;/&gt;&lt;property id=&quot;20300&quot; value=&quot;Slide 100 - &amp;quot;Unique one-to-one map ρ ↔ ρ0&amp;quot;&quot;/&gt;&lt;property id=&quot;20307&quot; value=&quot;355&quot;/&gt;&lt;/object&gt;&lt;object type=&quot;3&quot; unique_id=&quot;15409&quot;&gt;&lt;property id=&quot;20148&quot; value=&quot;5&quot;/&gt;&lt;property id=&quot;20300&quot; value=&quot;Slide 20 - &amp;quot;Equilibrium Green’s Function, Lehmann Representation&amp;quot;&quot;/&gt;&lt;property id=&quot;20307&quot; value=&quot;356&quot;/&gt;&lt;/object&gt;&lt;object type=&quot;3&quot; unique_id=&quot;15410&quot;&gt;&lt;property id=&quot;20148&quot; value=&quot;5&quot;/&gt;&lt;property id=&quot;20300&quot; value=&quot;Slide 21 - &amp;quot;Kramers-Kronig Relation&amp;quot;&quot;/&gt;&lt;property id=&quot;20307&quot; value=&quot;357&quot;/&gt;&lt;/object&gt;&lt;object type=&quot;3&quot; unique_id=&quot;15411&quot;&gt;&lt;property id=&quot;20148&quot; value=&quot;5&quot;/&gt;&lt;property id=&quot;20300&quot; value=&quot;Slide 22 - &amp;quot;Eigen-mode Decomposition&amp;quot;&quot;/&gt;&lt;property id=&quot;20307&quot; value=&quot;358&quot;/&gt;&lt;/object&gt;&lt;object type=&quot;3&quot; unique_id=&quot;15612&quot;&gt;&lt;property id=&quot;20148&quot; value=&quot;5&quot;/&gt;&lt;property id=&quot;20300&quot; value=&quot;Slide 63 - &amp;quot;1D calculation&amp;quot;&quot;/&gt;&lt;property id=&quot;20307&quot; value=&quot;359&quot;/&gt;&lt;/object&gt;&lt;object type=&quot;3&quot; unique_id=&quot;15613&quot;&gt;&lt;property id=&quot;20148&quot; value=&quot;5&quot;/&gt;&lt;property id=&quot;20300&quot; value=&quot;Slide 98 - &amp;quot;Quantum Master Equations&amp;quot;&quot;/&gt;&lt;property id=&quot;20307&quot; value=&quot;360&quot;/&gt;&lt;/object&gt;&lt;object type=&quot;3&quot; unique_id=&quot;15716&quot;&gt;&lt;property id=&quot;20148&quot; value=&quot;5&quot;/&gt;&lt;property id=&quot;20300&quot; value=&quot;Slide 101 - &amp;quot;Group &amp;amp; Acknowledgements&amp;quot;&quot;/&gt;&lt;property id=&quot;20307&quot; value=&quot;3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689</Words>
  <Application>Microsoft Office PowerPoint</Application>
  <PresentationFormat>On-screen Show (4:3)</PresentationFormat>
  <Paragraphs>129</Paragraphs>
  <Slides>26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 Unicode MS</vt:lpstr>
      <vt:lpstr>SymbolPS</vt:lpstr>
      <vt:lpstr>Arial</vt:lpstr>
      <vt:lpstr>Calibri</vt:lpstr>
      <vt:lpstr>Comic Sans MS</vt:lpstr>
      <vt:lpstr>Times</vt:lpstr>
      <vt:lpstr>Times New Roman</vt:lpstr>
      <vt:lpstr>Office Theme</vt:lpstr>
      <vt:lpstr>Equation</vt:lpstr>
      <vt:lpstr>方程式</vt:lpstr>
      <vt:lpstr>Nonequilibrium Green’s Function Method: application to thermal transport and thermal expansion</vt:lpstr>
      <vt:lpstr>Outline</vt:lpstr>
      <vt:lpstr>NEGF</vt:lpstr>
      <vt:lpstr>Evolution Operator on Contour</vt:lpstr>
      <vt:lpstr>Contour-ordered Green’s function</vt:lpstr>
      <vt:lpstr>Relation to other Green’s  functions</vt:lpstr>
      <vt:lpstr>Heisenberg Equation on Contour</vt:lpstr>
      <vt:lpstr>Thermal conduction at a junction</vt:lpstr>
      <vt:lpstr>Three regions</vt:lpstr>
      <vt:lpstr>Dyson equations and solution</vt:lpstr>
      <vt:lpstr>Energy current</vt:lpstr>
      <vt:lpstr>Landauer/Caroli formula</vt:lpstr>
      <vt:lpstr>Ballistic transport in a 1D chain</vt:lpstr>
      <vt:lpstr>Lead self energy and transmission</vt:lpstr>
      <vt:lpstr>Heat current and conductance</vt:lpstr>
      <vt:lpstr>Arbitrary time, transient result</vt:lpstr>
      <vt:lpstr>Numerical results, 1D chain</vt:lpstr>
      <vt:lpstr>Thermal Expansion</vt:lpstr>
      <vt:lpstr>One-Point Green’s Function</vt:lpstr>
      <vt:lpstr>Average displacement, thermal expansion</vt:lpstr>
      <vt:lpstr>Connection, see Jiang, Wang, Wang, Park, arXiv:1408.1450.</vt:lpstr>
      <vt:lpstr>Thermal expansion</vt:lpstr>
      <vt:lpstr>Graphene Thermal expansion coefficient</vt:lpstr>
      <vt:lpstr>Phonon Life-Time</vt:lpstr>
      <vt:lpstr>Summary</vt:lpstr>
      <vt:lpstr>Acknowledgements</vt:lpstr>
    </vt:vector>
  </TitlesOfParts>
  <Company>National University of Singapore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phywjs</dc:creator>
  <cp:lastModifiedBy>Wang Jian-Sheng</cp:lastModifiedBy>
  <cp:revision>209</cp:revision>
  <dcterms:created xsi:type="dcterms:W3CDTF">2013-07-19T03:14:12Z</dcterms:created>
  <dcterms:modified xsi:type="dcterms:W3CDTF">2014-09-09T06:30:31Z</dcterms:modified>
</cp:coreProperties>
</file>