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60" r:id="rId5"/>
    <p:sldId id="283" r:id="rId6"/>
    <p:sldId id="285" r:id="rId7"/>
    <p:sldId id="261" r:id="rId8"/>
    <p:sldId id="28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907FB-6D36-49B3-8EA3-D8DE6A932FA1}" v="43" dt="2024-01-29T03:34:37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E03907FB-6D36-49B3-8EA3-D8DE6A932FA1}"/>
    <pc:docChg chg="custSel modSld">
      <pc:chgData name="Wang Jian-Sheng" userId="7d25d710-0931-49a3-acef-49192cec40f2" providerId="ADAL" clId="{E03907FB-6D36-49B3-8EA3-D8DE6A932FA1}" dt="2024-01-29T03:34:37.709" v="70" actId="20577"/>
      <pc:docMkLst>
        <pc:docMk/>
      </pc:docMkLst>
      <pc:sldChg chg="modSp mod">
        <pc:chgData name="Wang Jian-Sheng" userId="7d25d710-0931-49a3-acef-49192cec40f2" providerId="ADAL" clId="{E03907FB-6D36-49B3-8EA3-D8DE6A932FA1}" dt="2024-01-29T03:18:23.392" v="1" actId="20577"/>
        <pc:sldMkLst>
          <pc:docMk/>
          <pc:sldMk cId="2153188837" sldId="258"/>
        </pc:sldMkLst>
        <pc:spChg chg="mod">
          <ac:chgData name="Wang Jian-Sheng" userId="7d25d710-0931-49a3-acef-49192cec40f2" providerId="ADAL" clId="{E03907FB-6D36-49B3-8EA3-D8DE6A932FA1}" dt="2024-01-29T03:18:23.392" v="1" actId="20577"/>
          <ac:spMkLst>
            <pc:docMk/>
            <pc:sldMk cId="2153188837" sldId="258"/>
            <ac:spMk id="4" creationId="{FE2F1026-AD94-4412-BD4F-59BB80E5138D}"/>
          </ac:spMkLst>
        </pc:spChg>
      </pc:sldChg>
      <pc:sldChg chg="modSp mod">
        <pc:chgData name="Wang Jian-Sheng" userId="7d25d710-0931-49a3-acef-49192cec40f2" providerId="ADAL" clId="{E03907FB-6D36-49B3-8EA3-D8DE6A932FA1}" dt="2024-01-29T03:26:21.352" v="58" actId="20577"/>
        <pc:sldMkLst>
          <pc:docMk/>
          <pc:sldMk cId="1773868680" sldId="261"/>
        </pc:sldMkLst>
        <pc:spChg chg="mod">
          <ac:chgData name="Wang Jian-Sheng" userId="7d25d710-0931-49a3-acef-49192cec40f2" providerId="ADAL" clId="{E03907FB-6D36-49B3-8EA3-D8DE6A932FA1}" dt="2024-01-29T03:26:21.352" v="58" actId="20577"/>
          <ac:spMkLst>
            <pc:docMk/>
            <pc:sldMk cId="1773868680" sldId="261"/>
            <ac:spMk id="3" creationId="{93601A64-8DF0-49D6-9CAB-C813052BEFDB}"/>
          </ac:spMkLst>
        </pc:spChg>
      </pc:sldChg>
      <pc:sldChg chg="modSp">
        <pc:chgData name="Wang Jian-Sheng" userId="7d25d710-0931-49a3-acef-49192cec40f2" providerId="ADAL" clId="{E03907FB-6D36-49B3-8EA3-D8DE6A932FA1}" dt="2024-01-29T03:30:00.179" v="59" actId="20577"/>
        <pc:sldMkLst>
          <pc:docMk/>
          <pc:sldMk cId="3468587082" sldId="270"/>
        </pc:sldMkLst>
        <pc:spChg chg="mod">
          <ac:chgData name="Wang Jian-Sheng" userId="7d25d710-0931-49a3-acef-49192cec40f2" providerId="ADAL" clId="{E03907FB-6D36-49B3-8EA3-D8DE6A932FA1}" dt="2024-01-29T03:30:00.179" v="59" actId="20577"/>
          <ac:spMkLst>
            <pc:docMk/>
            <pc:sldMk cId="3468587082" sldId="270"/>
            <ac:spMk id="3" creationId="{D813BBF1-3B9D-4770-8E34-16D28C32B39F}"/>
          </ac:spMkLst>
        </pc:spChg>
      </pc:sldChg>
      <pc:sldChg chg="modSp mod">
        <pc:chgData name="Wang Jian-Sheng" userId="7d25d710-0931-49a3-acef-49192cec40f2" providerId="ADAL" clId="{E03907FB-6D36-49B3-8EA3-D8DE6A932FA1}" dt="2024-01-29T03:30:50.105" v="61" actId="20577"/>
        <pc:sldMkLst>
          <pc:docMk/>
          <pc:sldMk cId="3917211196" sldId="271"/>
        </pc:sldMkLst>
        <pc:spChg chg="mod">
          <ac:chgData name="Wang Jian-Sheng" userId="7d25d710-0931-49a3-acef-49192cec40f2" providerId="ADAL" clId="{E03907FB-6D36-49B3-8EA3-D8DE6A932FA1}" dt="2024-01-29T03:30:50.105" v="61" actId="20577"/>
          <ac:spMkLst>
            <pc:docMk/>
            <pc:sldMk cId="3917211196" sldId="271"/>
            <ac:spMk id="3" creationId="{EBF779E3-E203-4828-B21C-625EC7F487A4}"/>
          </ac:spMkLst>
        </pc:spChg>
      </pc:sldChg>
      <pc:sldChg chg="addSp delSp mod">
        <pc:chgData name="Wang Jian-Sheng" userId="7d25d710-0931-49a3-acef-49192cec40f2" providerId="ADAL" clId="{E03907FB-6D36-49B3-8EA3-D8DE6A932FA1}" dt="2024-01-29T03:33:57.530" v="63" actId="478"/>
        <pc:sldMkLst>
          <pc:docMk/>
          <pc:sldMk cId="258833442" sldId="280"/>
        </pc:sldMkLst>
        <pc:spChg chg="add del">
          <ac:chgData name="Wang Jian-Sheng" userId="7d25d710-0931-49a3-acef-49192cec40f2" providerId="ADAL" clId="{E03907FB-6D36-49B3-8EA3-D8DE6A932FA1}" dt="2024-01-29T03:33:57.530" v="63" actId="478"/>
          <ac:spMkLst>
            <pc:docMk/>
            <pc:sldMk cId="258833442" sldId="280"/>
            <ac:spMk id="3" creationId="{28A60415-860F-5D91-92B3-DE6C75B77474}"/>
          </ac:spMkLst>
        </pc:spChg>
      </pc:sldChg>
      <pc:sldChg chg="modSp">
        <pc:chgData name="Wang Jian-Sheng" userId="7d25d710-0931-49a3-acef-49192cec40f2" providerId="ADAL" clId="{E03907FB-6D36-49B3-8EA3-D8DE6A932FA1}" dt="2024-01-29T03:34:37.709" v="70" actId="20577"/>
        <pc:sldMkLst>
          <pc:docMk/>
          <pc:sldMk cId="1618100549" sldId="281"/>
        </pc:sldMkLst>
        <pc:spChg chg="mod">
          <ac:chgData name="Wang Jian-Sheng" userId="7d25d710-0931-49a3-acef-49192cec40f2" providerId="ADAL" clId="{E03907FB-6D36-49B3-8EA3-D8DE6A932FA1}" dt="2024-01-29T03:34:37.709" v="70" actId="20577"/>
          <ac:spMkLst>
            <pc:docMk/>
            <pc:sldMk cId="1618100549" sldId="281"/>
            <ac:spMk id="50" creationId="{629D1BC9-8A74-443B-AE7F-F946629AD6E9}"/>
          </ac:spMkLst>
        </pc:spChg>
      </pc:sldChg>
      <pc:sldChg chg="modSp mod">
        <pc:chgData name="Wang Jian-Sheng" userId="7d25d710-0931-49a3-acef-49192cec40f2" providerId="ADAL" clId="{E03907FB-6D36-49B3-8EA3-D8DE6A932FA1}" dt="2024-01-29T03:24:56.388" v="41" actId="20577"/>
        <pc:sldMkLst>
          <pc:docMk/>
          <pc:sldMk cId="3203753384" sldId="283"/>
        </pc:sldMkLst>
        <pc:spChg chg="mod">
          <ac:chgData name="Wang Jian-Sheng" userId="7d25d710-0931-49a3-acef-49192cec40f2" providerId="ADAL" clId="{E03907FB-6D36-49B3-8EA3-D8DE6A932FA1}" dt="2024-01-29T03:24:56.388" v="41" actId="20577"/>
          <ac:spMkLst>
            <pc:docMk/>
            <pc:sldMk cId="3203753384" sldId="283"/>
            <ac:spMk id="3" creationId="{BFD3161D-41DF-409F-BBF0-D527C702E089}"/>
          </ac:spMkLst>
        </pc:spChg>
      </pc:sldChg>
    </pc:docChg>
  </pc:docChgLst>
  <pc:docChgLst>
    <pc:chgData name="Wang Jian-Sheng" userId="7d25d710-0931-49a3-acef-49192cec40f2" providerId="ADAL" clId="{CDD4E840-1631-47B8-AFB0-2BE2724D0A39}"/>
    <pc:docChg chg="modSld">
      <pc:chgData name="Wang Jian-Sheng" userId="7d25d710-0931-49a3-acef-49192cec40f2" providerId="ADAL" clId="{CDD4E840-1631-47B8-AFB0-2BE2724D0A39}" dt="2024-01-19T03:47:11.871" v="302" actId="20577"/>
      <pc:docMkLst>
        <pc:docMk/>
      </pc:docMkLst>
      <pc:sldChg chg="addSp modSp mod">
        <pc:chgData name="Wang Jian-Sheng" userId="7d25d710-0931-49a3-acef-49192cec40f2" providerId="ADAL" clId="{CDD4E840-1631-47B8-AFB0-2BE2724D0A39}" dt="2024-01-19T03:30:15.334" v="117" actId="1038"/>
        <pc:sldMkLst>
          <pc:docMk/>
          <pc:sldMk cId="1773868680" sldId="261"/>
        </pc:sldMkLst>
        <pc:spChg chg="add mod">
          <ac:chgData name="Wang Jian-Sheng" userId="7d25d710-0931-49a3-acef-49192cec40f2" providerId="ADAL" clId="{CDD4E840-1631-47B8-AFB0-2BE2724D0A39}" dt="2024-01-19T03:28:45.864" v="22" actId="1037"/>
          <ac:spMkLst>
            <pc:docMk/>
            <pc:sldMk cId="1773868680" sldId="261"/>
            <ac:spMk id="6" creationId="{24E557BC-EDDD-C7C6-DA65-F80247C5F03F}"/>
          </ac:spMkLst>
        </pc:spChg>
        <pc:spChg chg="add mod">
          <ac:chgData name="Wang Jian-Sheng" userId="7d25d710-0931-49a3-acef-49192cec40f2" providerId="ADAL" clId="{CDD4E840-1631-47B8-AFB0-2BE2724D0A39}" dt="2024-01-19T03:30:15.334" v="117" actId="1038"/>
          <ac:spMkLst>
            <pc:docMk/>
            <pc:sldMk cId="1773868680" sldId="261"/>
            <ac:spMk id="8" creationId="{7AEA5B68-CCBA-EE73-4737-474CF806659B}"/>
          </ac:spMkLst>
        </pc:spChg>
        <pc:spChg chg="mod">
          <ac:chgData name="Wang Jian-Sheng" userId="7d25d710-0931-49a3-acef-49192cec40f2" providerId="ADAL" clId="{CDD4E840-1631-47B8-AFB0-2BE2724D0A39}" dt="2024-01-19T03:27:53.457" v="2" actId="20577"/>
          <ac:spMkLst>
            <pc:docMk/>
            <pc:sldMk cId="1773868680" sldId="261"/>
            <ac:spMk id="10" creationId="{AEF5AB77-0A90-44E2-A920-B731010390E3}"/>
          </ac:spMkLst>
        </pc:spChg>
        <pc:spChg chg="mod">
          <ac:chgData name="Wang Jian-Sheng" userId="7d25d710-0931-49a3-acef-49192cec40f2" providerId="ADAL" clId="{CDD4E840-1631-47B8-AFB0-2BE2724D0A39}" dt="2024-01-19T03:29:26.679" v="24" actId="1076"/>
          <ac:spMkLst>
            <pc:docMk/>
            <pc:sldMk cId="1773868680" sldId="261"/>
            <ac:spMk id="11" creationId="{BE533BB2-6B89-497C-BDF6-CA79E94F0025}"/>
          </ac:spMkLst>
        </pc:spChg>
        <pc:cxnChg chg="mod">
          <ac:chgData name="Wang Jian-Sheng" userId="7d25d710-0931-49a3-acef-49192cec40f2" providerId="ADAL" clId="{CDD4E840-1631-47B8-AFB0-2BE2724D0A39}" dt="2024-01-19T03:29:17.246" v="23" actId="1076"/>
          <ac:cxnSpMkLst>
            <pc:docMk/>
            <pc:sldMk cId="1773868680" sldId="261"/>
            <ac:cxnSpMk id="7" creationId="{DFF99F1E-1EB4-4440-AE53-DC5FC814EA02}"/>
          </ac:cxnSpMkLst>
        </pc:cxnChg>
        <pc:cxnChg chg="mod">
          <ac:chgData name="Wang Jian-Sheng" userId="7d25d710-0931-49a3-acef-49192cec40f2" providerId="ADAL" clId="{CDD4E840-1631-47B8-AFB0-2BE2724D0A39}" dt="2024-01-19T03:29:43.108" v="30" actId="1036"/>
          <ac:cxnSpMkLst>
            <pc:docMk/>
            <pc:sldMk cId="1773868680" sldId="261"/>
            <ac:cxnSpMk id="9" creationId="{F38B14B8-FD51-443C-BAF3-9CFA6BB6BFEA}"/>
          </ac:cxnSpMkLst>
        </pc:cxnChg>
      </pc:sldChg>
      <pc:sldChg chg="addSp modSp">
        <pc:chgData name="Wang Jian-Sheng" userId="7d25d710-0931-49a3-acef-49192cec40f2" providerId="ADAL" clId="{CDD4E840-1631-47B8-AFB0-2BE2724D0A39}" dt="2024-01-19T03:40:55.219" v="252" actId="20577"/>
        <pc:sldMkLst>
          <pc:docMk/>
          <pc:sldMk cId="726356483" sldId="267"/>
        </pc:sldMkLst>
        <pc:spChg chg="add mod">
          <ac:chgData name="Wang Jian-Sheng" userId="7d25d710-0931-49a3-acef-49192cec40f2" providerId="ADAL" clId="{CDD4E840-1631-47B8-AFB0-2BE2724D0A39}" dt="2024-01-19T03:40:55.219" v="252" actId="20577"/>
          <ac:spMkLst>
            <pc:docMk/>
            <pc:sldMk cId="726356483" sldId="267"/>
            <ac:spMk id="3" creationId="{C90F6B44-0969-F4D1-F5CF-83535811F635}"/>
          </ac:spMkLst>
        </pc:spChg>
      </pc:sldChg>
      <pc:sldChg chg="addSp modSp mod">
        <pc:chgData name="Wang Jian-Sheng" userId="7d25d710-0931-49a3-acef-49192cec40f2" providerId="ADAL" clId="{CDD4E840-1631-47B8-AFB0-2BE2724D0A39}" dt="2024-01-19T03:42:39.967" v="277" actId="20577"/>
        <pc:sldMkLst>
          <pc:docMk/>
          <pc:sldMk cId="2494399144" sldId="268"/>
        </pc:sldMkLst>
        <pc:spChg chg="add mod">
          <ac:chgData name="Wang Jian-Sheng" userId="7d25d710-0931-49a3-acef-49192cec40f2" providerId="ADAL" clId="{CDD4E840-1631-47B8-AFB0-2BE2724D0A39}" dt="2024-01-19T03:39:11.066" v="238" actId="1035"/>
          <ac:spMkLst>
            <pc:docMk/>
            <pc:sldMk cId="2494399144" sldId="268"/>
            <ac:spMk id="5" creationId="{EDD62538-BF3A-0ECA-5DA7-D115E255F4B1}"/>
          </ac:spMkLst>
        </pc:spChg>
        <pc:spChg chg="mod">
          <ac:chgData name="Wang Jian-Sheng" userId="7d25d710-0931-49a3-acef-49192cec40f2" providerId="ADAL" clId="{CDD4E840-1631-47B8-AFB0-2BE2724D0A39}" dt="2024-01-19T03:42:39.967" v="277" actId="20577"/>
          <ac:spMkLst>
            <pc:docMk/>
            <pc:sldMk cId="2494399144" sldId="268"/>
            <ac:spMk id="16" creationId="{9A4BBC50-5D6C-4AEF-9785-CA14DDF1AD1D}"/>
          </ac:spMkLst>
        </pc:spChg>
        <pc:cxnChg chg="mod">
          <ac:chgData name="Wang Jian-Sheng" userId="7d25d710-0931-49a3-acef-49192cec40f2" providerId="ADAL" clId="{CDD4E840-1631-47B8-AFB0-2BE2724D0A39}" dt="2024-01-19T03:42:39.967" v="277" actId="20577"/>
          <ac:cxnSpMkLst>
            <pc:docMk/>
            <pc:sldMk cId="2494399144" sldId="268"/>
            <ac:cxnSpMk id="18" creationId="{2A5D64D6-A462-4BDA-A106-4728A6E2551B}"/>
          </ac:cxnSpMkLst>
        </pc:cxnChg>
      </pc:sldChg>
      <pc:sldChg chg="mod modShow">
        <pc:chgData name="Wang Jian-Sheng" userId="7d25d710-0931-49a3-acef-49192cec40f2" providerId="ADAL" clId="{CDD4E840-1631-47B8-AFB0-2BE2724D0A39}" dt="2024-01-19T03:35:45.535" v="118" actId="729"/>
        <pc:sldMkLst>
          <pc:docMk/>
          <pc:sldMk cId="4009578929" sldId="278"/>
        </pc:sldMkLst>
      </pc:sldChg>
      <pc:sldChg chg="mod modShow">
        <pc:chgData name="Wang Jian-Sheng" userId="7d25d710-0931-49a3-acef-49192cec40f2" providerId="ADAL" clId="{CDD4E840-1631-47B8-AFB0-2BE2724D0A39}" dt="2024-01-19T03:35:55.543" v="119" actId="729"/>
        <pc:sldMkLst>
          <pc:docMk/>
          <pc:sldMk cId="2511528306" sldId="279"/>
        </pc:sldMkLst>
      </pc:sldChg>
      <pc:sldChg chg="modSp mod">
        <pc:chgData name="Wang Jian-Sheng" userId="7d25d710-0931-49a3-acef-49192cec40f2" providerId="ADAL" clId="{CDD4E840-1631-47B8-AFB0-2BE2724D0A39}" dt="2024-01-19T03:44:40.295" v="284" actId="20577"/>
        <pc:sldMkLst>
          <pc:docMk/>
          <pc:sldMk cId="2479902853" sldId="282"/>
        </pc:sldMkLst>
        <pc:spChg chg="mod">
          <ac:chgData name="Wang Jian-Sheng" userId="7d25d710-0931-49a3-acef-49192cec40f2" providerId="ADAL" clId="{CDD4E840-1631-47B8-AFB0-2BE2724D0A39}" dt="2024-01-19T03:44:40.295" v="284" actId="20577"/>
          <ac:spMkLst>
            <pc:docMk/>
            <pc:sldMk cId="2479902853" sldId="282"/>
            <ac:spMk id="3" creationId="{1DE06348-5846-476F-80D9-1B067B2490FF}"/>
          </ac:spMkLst>
        </pc:spChg>
      </pc:sldChg>
      <pc:sldChg chg="modSp">
        <pc:chgData name="Wang Jian-Sheng" userId="7d25d710-0931-49a3-acef-49192cec40f2" providerId="ADAL" clId="{CDD4E840-1631-47B8-AFB0-2BE2724D0A39}" dt="2024-01-19T03:47:11.871" v="302" actId="20577"/>
        <pc:sldMkLst>
          <pc:docMk/>
          <pc:sldMk cId="891720278" sldId="285"/>
        </pc:sldMkLst>
        <pc:spChg chg="mod">
          <ac:chgData name="Wang Jian-Sheng" userId="7d25d710-0931-49a3-acef-49192cec40f2" providerId="ADAL" clId="{CDD4E840-1631-47B8-AFB0-2BE2724D0A39}" dt="2024-01-19T03:47:11.871" v="302" actId="20577"/>
          <ac:spMkLst>
            <pc:docMk/>
            <pc:sldMk cId="891720278" sldId="285"/>
            <ac:spMk id="3" creationId="{9D211AD3-24D4-4766-B2D9-AA327D9DC2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0.png"/><Relationship Id="rId7" Type="http://schemas.openxmlformats.org/officeDocument/2006/relationships/image" Target="../media/image2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45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2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First law, heat and work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A165-BFD1-4A74-A53D-B6B3AD2E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for 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AAE5-006C-4AA7-957E-874C9C94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3400" cy="4351338"/>
          </a:xfrm>
        </p:spPr>
        <p:txBody>
          <a:bodyPr/>
          <a:lstStyle/>
          <a:p>
            <a:r>
              <a:rPr lang="en-US" dirty="0"/>
              <a:t>Old units:  calories</a:t>
            </a:r>
          </a:p>
          <a:p>
            <a:endParaRPr lang="en-US" dirty="0"/>
          </a:p>
          <a:p>
            <a:r>
              <a:rPr lang="en-US" dirty="0"/>
              <a:t>Modern units: joule (1 joule = 1 kg m</a:t>
            </a:r>
            <a:r>
              <a:rPr lang="en-US" baseline="30000" dirty="0"/>
              <a:t>2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/>
              <a:t>), the same as work.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calorie = 4.184 J is the energy needed to raise the temperature of 1 gram of water by 1 degree.</a:t>
            </a:r>
          </a:p>
        </p:txBody>
      </p:sp>
    </p:spTree>
    <p:extLst>
      <p:ext uri="{BB962C8B-B14F-4D97-AF65-F5344CB8AC3E}">
        <p14:creationId xmlns:p14="http://schemas.microsoft.com/office/powerpoint/2010/main" val="28426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4D04-F08F-4F28-A1D6-0DC137B7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0E0C9-53A0-4D9B-8839-84B72E799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     or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quasistatic</a:t>
                </a:r>
                <a:r>
                  <a:rPr lang="en-US" dirty="0"/>
                  <a:t>, i.e. slow)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0E0C9-53A0-4D9B-8839-84B72E799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02906FAE-70DB-42FF-93C8-9AC03ACAD95A}"/>
              </a:ext>
            </a:extLst>
          </p:cNvPr>
          <p:cNvSpPr/>
          <p:nvPr/>
        </p:nvSpPr>
        <p:spPr>
          <a:xfrm>
            <a:off x="2832100" y="4708589"/>
            <a:ext cx="2095500" cy="16573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FFD71-8077-47C8-A9D5-8BE5B7E8E82B}"/>
              </a:ext>
            </a:extLst>
          </p:cNvPr>
          <p:cNvSpPr/>
          <p:nvPr/>
        </p:nvSpPr>
        <p:spPr>
          <a:xfrm>
            <a:off x="4718050" y="4708589"/>
            <a:ext cx="80010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00305-90CB-4A33-A513-AF7A64D82E9A}"/>
              </a:ext>
            </a:extLst>
          </p:cNvPr>
          <p:cNvSpPr/>
          <p:nvPr/>
        </p:nvSpPr>
        <p:spPr>
          <a:xfrm>
            <a:off x="4724400" y="6143689"/>
            <a:ext cx="80010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F99AF4C-8358-44EC-BB0D-C99537AC4C0F}"/>
              </a:ext>
            </a:extLst>
          </p:cNvPr>
          <p:cNvSpPr/>
          <p:nvPr/>
        </p:nvSpPr>
        <p:spPr>
          <a:xfrm>
            <a:off x="5067300" y="5330889"/>
            <a:ext cx="1403350" cy="34925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220E53-2561-49C1-938D-2DDC7732A931}"/>
                  </a:ext>
                </a:extLst>
              </p:cNvPr>
              <p:cNvSpPr txBox="1"/>
              <p:nvPr/>
            </p:nvSpPr>
            <p:spPr>
              <a:xfrm>
                <a:off x="5975350" y="2365375"/>
                <a:ext cx="256540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Pressure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220E53-2561-49C1-938D-2DDC7732A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50" y="2365375"/>
                <a:ext cx="2565400" cy="484172"/>
              </a:xfrm>
              <a:prstGeom prst="rect">
                <a:avLst/>
              </a:prstGeom>
              <a:blipFill>
                <a:blip r:embed="rId3"/>
                <a:stretch>
                  <a:fillRect l="-190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481F67-6A5C-46DC-B8BF-1FE1102A4A9F}"/>
                  </a:ext>
                </a:extLst>
              </p:cNvPr>
              <p:cNvSpPr txBox="1"/>
              <p:nvPr/>
            </p:nvSpPr>
            <p:spPr>
              <a:xfrm>
                <a:off x="6828399" y="5302203"/>
                <a:ext cx="48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481F67-6A5C-46DC-B8BF-1FE1102A4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399" y="5302203"/>
                <a:ext cx="4802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089B7-214D-41DA-AA55-8B2DE682A131}"/>
                  </a:ext>
                </a:extLst>
              </p:cNvPr>
              <p:cNvSpPr txBox="1"/>
              <p:nvPr/>
            </p:nvSpPr>
            <p:spPr>
              <a:xfrm>
                <a:off x="503188" y="4751715"/>
                <a:ext cx="1570703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SG" dirty="0"/>
                  <a:t> if work is done to the system,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F089B7-214D-41DA-AA55-8B2DE682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88" y="4751715"/>
                <a:ext cx="1570703" cy="1499578"/>
              </a:xfrm>
              <a:prstGeom prst="rect">
                <a:avLst/>
              </a:prstGeom>
              <a:blipFill>
                <a:blip r:embed="rId5"/>
                <a:stretch>
                  <a:fillRect l="-3502" t="-2033" r="-4280" b="-20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7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BDFF60-8B85-4B8E-82D1-17058E16436C}"/>
              </a:ext>
            </a:extLst>
          </p:cNvPr>
          <p:cNvSpPr/>
          <p:nvPr/>
        </p:nvSpPr>
        <p:spPr>
          <a:xfrm>
            <a:off x="1803400" y="3867150"/>
            <a:ext cx="1289049" cy="114299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6C3A5-3C0C-4032-9F27-669D62AB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Quasistatic work (slow)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7591C6-6963-4429-B993-E7FE77E19F3B}"/>
              </a:ext>
            </a:extLst>
          </p:cNvPr>
          <p:cNvCxnSpPr/>
          <p:nvPr/>
        </p:nvCxnSpPr>
        <p:spPr>
          <a:xfrm>
            <a:off x="1016000" y="5010150"/>
            <a:ext cx="27876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630394-5144-487E-A60D-5BF911B53E54}"/>
              </a:ext>
            </a:extLst>
          </p:cNvPr>
          <p:cNvCxnSpPr/>
          <p:nvPr/>
        </p:nvCxnSpPr>
        <p:spPr>
          <a:xfrm flipV="1">
            <a:off x="1149350" y="2965450"/>
            <a:ext cx="0" cy="2209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FD529E-FAEB-4276-9EFD-9AFEA6B626C0}"/>
              </a:ext>
            </a:extLst>
          </p:cNvPr>
          <p:cNvCxnSpPr/>
          <p:nvPr/>
        </p:nvCxnSpPr>
        <p:spPr>
          <a:xfrm>
            <a:off x="1803400" y="3867150"/>
            <a:ext cx="1289050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84C4DA-AF4B-4F4C-98D0-24B2E0C29410}"/>
              </a:ext>
            </a:extLst>
          </p:cNvPr>
          <p:cNvCxnSpPr/>
          <p:nvPr/>
        </p:nvCxnSpPr>
        <p:spPr>
          <a:xfrm>
            <a:off x="1803400" y="386715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7C277C-C2FF-4749-9293-F88AFFABFF39}"/>
              </a:ext>
            </a:extLst>
          </p:cNvPr>
          <p:cNvCxnSpPr/>
          <p:nvPr/>
        </p:nvCxnSpPr>
        <p:spPr>
          <a:xfrm>
            <a:off x="3092450" y="386715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2F64EA-FCA6-46BF-BB18-33126400EE9C}"/>
                  </a:ext>
                </a:extLst>
              </p:cNvPr>
              <p:cNvSpPr txBox="1"/>
              <p:nvPr/>
            </p:nvSpPr>
            <p:spPr>
              <a:xfrm>
                <a:off x="3143250" y="5397500"/>
                <a:ext cx="1079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="0" dirty="0"/>
                  <a:t>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2F64EA-FCA6-46BF-BB18-33126400E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5397500"/>
                <a:ext cx="1079270" cy="276999"/>
              </a:xfrm>
              <a:prstGeom prst="rect">
                <a:avLst/>
              </a:prstGeom>
              <a:blipFill>
                <a:blip r:embed="rId2"/>
                <a:stretch>
                  <a:fillRect l="-13559" t="-28261" r="-621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72C745-AA99-4781-9F30-584F9257B520}"/>
                  </a:ext>
                </a:extLst>
              </p:cNvPr>
              <p:cNvSpPr txBox="1"/>
              <p:nvPr/>
            </p:nvSpPr>
            <p:spPr>
              <a:xfrm>
                <a:off x="527050" y="2457450"/>
                <a:ext cx="1231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/>
                  <a:t>ressure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72C745-AA99-4781-9F30-584F9257B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" y="2457450"/>
                <a:ext cx="1231940" cy="276999"/>
              </a:xfrm>
              <a:prstGeom prst="rect">
                <a:avLst/>
              </a:prstGeom>
              <a:blipFill>
                <a:blip r:embed="rId3"/>
                <a:stretch>
                  <a:fillRect l="-11330" t="-28261" r="-541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ED4AF-BC42-467D-B175-668615D3D408}"/>
                  </a:ext>
                </a:extLst>
              </p:cNvPr>
              <p:cNvSpPr txBox="1"/>
              <p:nvPr/>
            </p:nvSpPr>
            <p:spPr>
              <a:xfrm>
                <a:off x="1682750" y="5048250"/>
                <a:ext cx="161326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ED4AF-BC42-467D-B175-668615D3D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50" y="5048250"/>
                <a:ext cx="1613262" cy="299249"/>
              </a:xfrm>
              <a:prstGeom prst="rect">
                <a:avLst/>
              </a:prstGeom>
              <a:blipFill>
                <a:blip r:embed="rId4"/>
                <a:stretch>
                  <a:fillRect l="-1887" r="-113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2CA365-A42A-4866-906E-E638FD933D11}"/>
              </a:ext>
            </a:extLst>
          </p:cNvPr>
          <p:cNvCxnSpPr/>
          <p:nvPr/>
        </p:nvCxnSpPr>
        <p:spPr>
          <a:xfrm>
            <a:off x="1073150" y="3867150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8532A4-13FA-4C0E-A507-EDC9964CEB7E}"/>
                  </a:ext>
                </a:extLst>
              </p:cNvPr>
              <p:cNvSpPr txBox="1"/>
              <p:nvPr/>
            </p:nvSpPr>
            <p:spPr>
              <a:xfrm>
                <a:off x="704850" y="3702050"/>
                <a:ext cx="2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8532A4-13FA-4C0E-A507-EDC9964C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702050"/>
                <a:ext cx="230063" cy="276999"/>
              </a:xfrm>
              <a:prstGeom prst="rect">
                <a:avLst/>
              </a:prstGeom>
              <a:blipFill>
                <a:blip r:embed="rId5"/>
                <a:stretch>
                  <a:fillRect l="-18919" r="-1891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FED22B-AB14-4785-9CCE-93E751A58731}"/>
              </a:ext>
            </a:extLst>
          </p:cNvPr>
          <p:cNvCxnSpPr/>
          <p:nvPr/>
        </p:nvCxnSpPr>
        <p:spPr>
          <a:xfrm>
            <a:off x="5556250" y="5022850"/>
            <a:ext cx="27876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596D05-09A2-4A70-B290-569B7BF7647C}"/>
              </a:ext>
            </a:extLst>
          </p:cNvPr>
          <p:cNvCxnSpPr/>
          <p:nvPr/>
        </p:nvCxnSpPr>
        <p:spPr>
          <a:xfrm flipV="1">
            <a:off x="5689600" y="2978150"/>
            <a:ext cx="0" cy="2209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CAFE39-E121-437D-9EAE-0FA01985259E}"/>
              </a:ext>
            </a:extLst>
          </p:cNvPr>
          <p:cNvCxnSpPr>
            <a:cxnSpLocks/>
          </p:cNvCxnSpPr>
          <p:nvPr/>
        </p:nvCxnSpPr>
        <p:spPr>
          <a:xfrm flipH="1">
            <a:off x="7626350" y="4191000"/>
            <a:ext cx="6350" cy="831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595679-53BB-4B15-9543-FAB52468DF9E}"/>
                  </a:ext>
                </a:extLst>
              </p:cNvPr>
              <p:cNvSpPr txBox="1"/>
              <p:nvPr/>
            </p:nvSpPr>
            <p:spPr>
              <a:xfrm>
                <a:off x="7683500" y="5410200"/>
                <a:ext cx="1079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="0" dirty="0"/>
                  <a:t>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595679-53BB-4B15-9543-FAB52468D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500" y="5410200"/>
                <a:ext cx="1079270" cy="276999"/>
              </a:xfrm>
              <a:prstGeom prst="rect">
                <a:avLst/>
              </a:prstGeom>
              <a:blipFill>
                <a:blip r:embed="rId6"/>
                <a:stretch>
                  <a:fillRect l="-12994" t="-28889" r="-678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2C6B77-D995-443D-887E-0825FB4D7851}"/>
                  </a:ext>
                </a:extLst>
              </p:cNvPr>
              <p:cNvSpPr txBox="1"/>
              <p:nvPr/>
            </p:nvSpPr>
            <p:spPr>
              <a:xfrm>
                <a:off x="5067300" y="2470150"/>
                <a:ext cx="1231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/>
                  <a:t>ressure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2C6B77-D995-443D-887E-0825FB4D7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0" y="2470150"/>
                <a:ext cx="1231940" cy="276999"/>
              </a:xfrm>
              <a:prstGeom prst="rect">
                <a:avLst/>
              </a:prstGeom>
              <a:blipFill>
                <a:blip r:embed="rId7"/>
                <a:stretch>
                  <a:fillRect l="-11386" t="-28261" r="-594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4F8431-D2CB-42FF-A406-1348F5E39A3D}"/>
                  </a:ext>
                </a:extLst>
              </p:cNvPr>
              <p:cNvSpPr txBox="1"/>
              <p:nvPr/>
            </p:nvSpPr>
            <p:spPr>
              <a:xfrm>
                <a:off x="6223000" y="5060950"/>
                <a:ext cx="161326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4F8431-D2CB-42FF-A406-1348F5E39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0" y="5060950"/>
                <a:ext cx="1613262" cy="299249"/>
              </a:xfrm>
              <a:prstGeom prst="rect">
                <a:avLst/>
              </a:prstGeom>
              <a:blipFill>
                <a:blip r:embed="rId8"/>
                <a:stretch>
                  <a:fillRect l="-2273" r="-151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8D0C5F1-FE46-419A-A6D2-9E33812CB066}"/>
              </a:ext>
            </a:extLst>
          </p:cNvPr>
          <p:cNvSpPr/>
          <p:nvPr/>
        </p:nvSpPr>
        <p:spPr>
          <a:xfrm>
            <a:off x="6318250" y="3035300"/>
            <a:ext cx="1320800" cy="1155700"/>
          </a:xfrm>
          <a:custGeom>
            <a:avLst/>
            <a:gdLst>
              <a:gd name="connsiteX0" fmla="*/ 0 w 1320800"/>
              <a:gd name="connsiteY0" fmla="*/ 0 h 1155700"/>
              <a:gd name="connsiteX1" fmla="*/ 266700 w 1320800"/>
              <a:gd name="connsiteY1" fmla="*/ 787400 h 1155700"/>
              <a:gd name="connsiteX2" fmla="*/ 1320800 w 1320800"/>
              <a:gd name="connsiteY2" fmla="*/ 11557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1155700">
                <a:moveTo>
                  <a:pt x="0" y="0"/>
                </a:moveTo>
                <a:cubicBezTo>
                  <a:pt x="23283" y="297391"/>
                  <a:pt x="46567" y="594783"/>
                  <a:pt x="266700" y="787400"/>
                </a:cubicBezTo>
                <a:cubicBezTo>
                  <a:pt x="486833" y="980017"/>
                  <a:pt x="903816" y="1067858"/>
                  <a:pt x="1320800" y="115570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D5E079-3D9D-46D0-AA64-5DDF034F419A}"/>
              </a:ext>
            </a:extLst>
          </p:cNvPr>
          <p:cNvCxnSpPr/>
          <p:nvPr/>
        </p:nvCxnSpPr>
        <p:spPr>
          <a:xfrm>
            <a:off x="6318250" y="3035300"/>
            <a:ext cx="0" cy="1987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671879-8B0C-4166-BBC0-D7959B08D3D8}"/>
                  </a:ext>
                </a:extLst>
              </p:cNvPr>
              <p:cNvSpPr txBox="1"/>
              <p:nvPr/>
            </p:nvSpPr>
            <p:spPr>
              <a:xfrm>
                <a:off x="6764593" y="2562901"/>
                <a:ext cx="2326984" cy="894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𝑃𝑑𝑉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671879-8B0C-4166-BBC0-D7959B08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593" y="2562901"/>
                <a:ext cx="2326984" cy="8947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C71D1E7-8428-494C-B67B-46478E0F0DE9}"/>
              </a:ext>
            </a:extLst>
          </p:cNvPr>
          <p:cNvSpPr txBox="1"/>
          <p:nvPr/>
        </p:nvSpPr>
        <p:spPr>
          <a:xfrm>
            <a:off x="4808823" y="6006097"/>
            <a:ext cx="370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the definition of definite integral, rectangular rule, trapezoidal rule,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5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874C41-7BE6-45D1-8243-62CF2B4C9491}"/>
              </a:ext>
            </a:extLst>
          </p:cNvPr>
          <p:cNvSpPr/>
          <p:nvPr/>
        </p:nvSpPr>
        <p:spPr>
          <a:xfrm>
            <a:off x="3491345" y="3970926"/>
            <a:ext cx="1847984" cy="2250831"/>
          </a:xfrm>
          <a:custGeom>
            <a:avLst/>
            <a:gdLst>
              <a:gd name="connsiteX0" fmla="*/ 0 w 1847984"/>
              <a:gd name="connsiteY0" fmla="*/ 0 h 2250831"/>
              <a:gd name="connsiteX1" fmla="*/ 0 w 1847984"/>
              <a:gd name="connsiteY1" fmla="*/ 2250831 h 2250831"/>
              <a:gd name="connsiteX2" fmla="*/ 1847984 w 1847984"/>
              <a:gd name="connsiteY2" fmla="*/ 2250831 h 2250831"/>
              <a:gd name="connsiteX3" fmla="*/ 1847984 w 1847984"/>
              <a:gd name="connsiteY3" fmla="*/ 1451530 h 2250831"/>
              <a:gd name="connsiteX4" fmla="*/ 1694518 w 1847984"/>
              <a:gd name="connsiteY4" fmla="*/ 1419558 h 2250831"/>
              <a:gd name="connsiteX5" fmla="*/ 1502686 w 1847984"/>
              <a:gd name="connsiteY5" fmla="*/ 1355614 h 2250831"/>
              <a:gd name="connsiteX6" fmla="*/ 1310854 w 1847984"/>
              <a:gd name="connsiteY6" fmla="*/ 1278881 h 2250831"/>
              <a:gd name="connsiteX7" fmla="*/ 1157388 w 1847984"/>
              <a:gd name="connsiteY7" fmla="*/ 1189359 h 2250831"/>
              <a:gd name="connsiteX8" fmla="*/ 978345 w 1847984"/>
              <a:gd name="connsiteY8" fmla="*/ 1112626 h 2250831"/>
              <a:gd name="connsiteX9" fmla="*/ 882428 w 1847984"/>
              <a:gd name="connsiteY9" fmla="*/ 1048682 h 2250831"/>
              <a:gd name="connsiteX10" fmla="*/ 703385 w 1847984"/>
              <a:gd name="connsiteY10" fmla="*/ 920794 h 2250831"/>
              <a:gd name="connsiteX11" fmla="*/ 556314 w 1847984"/>
              <a:gd name="connsiteY11" fmla="*/ 780117 h 2250831"/>
              <a:gd name="connsiteX12" fmla="*/ 434820 w 1847984"/>
              <a:gd name="connsiteY12" fmla="*/ 652229 h 2250831"/>
              <a:gd name="connsiteX13" fmla="*/ 338904 w 1847984"/>
              <a:gd name="connsiteY13" fmla="*/ 517947 h 2250831"/>
              <a:gd name="connsiteX14" fmla="*/ 166255 w 1847984"/>
              <a:gd name="connsiteY14" fmla="*/ 306931 h 2250831"/>
              <a:gd name="connsiteX15" fmla="*/ 63945 w 1847984"/>
              <a:gd name="connsiteY15" fmla="*/ 115099 h 2250831"/>
              <a:gd name="connsiteX16" fmla="*/ 0 w 1847984"/>
              <a:gd name="connsiteY16" fmla="*/ 0 h 225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47984" h="2250831">
                <a:moveTo>
                  <a:pt x="0" y="0"/>
                </a:moveTo>
                <a:lnTo>
                  <a:pt x="0" y="2250831"/>
                </a:lnTo>
                <a:lnTo>
                  <a:pt x="1847984" y="2250831"/>
                </a:lnTo>
                <a:lnTo>
                  <a:pt x="1847984" y="1451530"/>
                </a:lnTo>
                <a:lnTo>
                  <a:pt x="1694518" y="1419558"/>
                </a:lnTo>
                <a:lnTo>
                  <a:pt x="1502686" y="1355614"/>
                </a:lnTo>
                <a:lnTo>
                  <a:pt x="1310854" y="1278881"/>
                </a:lnTo>
                <a:lnTo>
                  <a:pt x="1157388" y="1189359"/>
                </a:lnTo>
                <a:lnTo>
                  <a:pt x="978345" y="1112626"/>
                </a:lnTo>
                <a:lnTo>
                  <a:pt x="882428" y="1048682"/>
                </a:lnTo>
                <a:lnTo>
                  <a:pt x="703385" y="920794"/>
                </a:lnTo>
                <a:lnTo>
                  <a:pt x="556314" y="780117"/>
                </a:lnTo>
                <a:lnTo>
                  <a:pt x="434820" y="652229"/>
                </a:lnTo>
                <a:lnTo>
                  <a:pt x="338904" y="517947"/>
                </a:lnTo>
                <a:lnTo>
                  <a:pt x="166255" y="306931"/>
                </a:lnTo>
                <a:lnTo>
                  <a:pt x="63945" y="11509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6756E-E5E3-49B8-835F-A54032B5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Compression of an ideal gas, isothermal process, </a:t>
            </a:r>
            <a:r>
              <a:rPr lang="en-US" i="1" dirty="0"/>
              <a:t>T</a:t>
            </a:r>
            <a:r>
              <a:rPr lang="en-US" dirty="0"/>
              <a:t> fixed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E3CC64-CDBB-4A02-BD4D-5D47194A81CA}"/>
                  </a:ext>
                </a:extLst>
              </p:cNvPr>
              <p:cNvSpPr txBox="1"/>
              <p:nvPr/>
            </p:nvSpPr>
            <p:spPr>
              <a:xfrm>
                <a:off x="1879600" y="2260600"/>
                <a:ext cx="4583691" cy="894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𝑃𝑑𝑉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𝑁𝑘𝑇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𝑁𝑘𝑇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E3CC64-CDBB-4A02-BD4D-5D47194A8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2260600"/>
                <a:ext cx="4583691" cy="894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2E7EFC-C649-43F7-99E1-222684D58A92}"/>
              </a:ext>
            </a:extLst>
          </p:cNvPr>
          <p:cNvCxnSpPr/>
          <p:nvPr/>
        </p:nvCxnSpPr>
        <p:spPr>
          <a:xfrm>
            <a:off x="2355850" y="6229350"/>
            <a:ext cx="37528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6852AF-0CE0-4AB9-B6EF-3E0362AAFA73}"/>
              </a:ext>
            </a:extLst>
          </p:cNvPr>
          <p:cNvCxnSpPr/>
          <p:nvPr/>
        </p:nvCxnSpPr>
        <p:spPr>
          <a:xfrm flipV="1">
            <a:off x="2463800" y="3695700"/>
            <a:ext cx="0" cy="2667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E31013-EA4B-42CB-BEBC-28940F10E380}"/>
              </a:ext>
            </a:extLst>
          </p:cNvPr>
          <p:cNvSpPr/>
          <p:nvPr/>
        </p:nvSpPr>
        <p:spPr>
          <a:xfrm>
            <a:off x="3498850" y="3956050"/>
            <a:ext cx="1847850" cy="1460500"/>
          </a:xfrm>
          <a:custGeom>
            <a:avLst/>
            <a:gdLst>
              <a:gd name="connsiteX0" fmla="*/ 1847850 w 1847850"/>
              <a:gd name="connsiteY0" fmla="*/ 1460500 h 1460500"/>
              <a:gd name="connsiteX1" fmla="*/ 1473200 w 1847850"/>
              <a:gd name="connsiteY1" fmla="*/ 1352550 h 1460500"/>
              <a:gd name="connsiteX2" fmla="*/ 1143000 w 1847850"/>
              <a:gd name="connsiteY2" fmla="*/ 1206500 h 1460500"/>
              <a:gd name="connsiteX3" fmla="*/ 812800 w 1847850"/>
              <a:gd name="connsiteY3" fmla="*/ 1022350 h 1460500"/>
              <a:gd name="connsiteX4" fmla="*/ 603250 w 1847850"/>
              <a:gd name="connsiteY4" fmla="*/ 850900 h 1460500"/>
              <a:gd name="connsiteX5" fmla="*/ 381000 w 1847850"/>
              <a:gd name="connsiteY5" fmla="*/ 622300 h 1460500"/>
              <a:gd name="connsiteX6" fmla="*/ 203200 w 1847850"/>
              <a:gd name="connsiteY6" fmla="*/ 387350 h 1460500"/>
              <a:gd name="connsiteX7" fmla="*/ 63500 w 1847850"/>
              <a:gd name="connsiteY7" fmla="*/ 127000 h 1460500"/>
              <a:gd name="connsiteX8" fmla="*/ 0 w 1847850"/>
              <a:gd name="connsiteY8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50" h="1460500">
                <a:moveTo>
                  <a:pt x="1847850" y="1460500"/>
                </a:moveTo>
                <a:cubicBezTo>
                  <a:pt x="1719262" y="1427691"/>
                  <a:pt x="1590675" y="1394883"/>
                  <a:pt x="1473200" y="1352550"/>
                </a:cubicBezTo>
                <a:cubicBezTo>
                  <a:pt x="1355725" y="1310217"/>
                  <a:pt x="1253067" y="1261533"/>
                  <a:pt x="1143000" y="1206500"/>
                </a:cubicBezTo>
                <a:cubicBezTo>
                  <a:pt x="1032933" y="1151467"/>
                  <a:pt x="902758" y="1081617"/>
                  <a:pt x="812800" y="1022350"/>
                </a:cubicBezTo>
                <a:cubicBezTo>
                  <a:pt x="722842" y="963083"/>
                  <a:pt x="675217" y="917575"/>
                  <a:pt x="603250" y="850900"/>
                </a:cubicBezTo>
                <a:cubicBezTo>
                  <a:pt x="531283" y="784225"/>
                  <a:pt x="447675" y="699558"/>
                  <a:pt x="381000" y="622300"/>
                </a:cubicBezTo>
                <a:cubicBezTo>
                  <a:pt x="314325" y="545042"/>
                  <a:pt x="256117" y="469900"/>
                  <a:pt x="203200" y="387350"/>
                </a:cubicBezTo>
                <a:cubicBezTo>
                  <a:pt x="150283" y="304800"/>
                  <a:pt x="97367" y="191558"/>
                  <a:pt x="63500" y="127000"/>
                </a:cubicBezTo>
                <a:cubicBezTo>
                  <a:pt x="29633" y="62442"/>
                  <a:pt x="14816" y="31221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5F7305-440F-4031-A3F9-97E8516050A9}"/>
                  </a:ext>
                </a:extLst>
              </p:cNvPr>
              <p:cNvSpPr txBox="1"/>
              <p:nvPr/>
            </p:nvSpPr>
            <p:spPr>
              <a:xfrm>
                <a:off x="3295649" y="6292850"/>
                <a:ext cx="3492499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  volume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5F7305-440F-4031-A3F9-97E85160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649" y="6292850"/>
                <a:ext cx="3492499" cy="391582"/>
              </a:xfrm>
              <a:prstGeom prst="rect">
                <a:avLst/>
              </a:prstGeom>
              <a:blipFill>
                <a:blip r:embed="rId3"/>
                <a:stretch>
                  <a:fillRect t="-9231" r="-34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C21EACA-D725-4C58-9FA1-01B4D9231A8D}"/>
              </a:ext>
            </a:extLst>
          </p:cNvPr>
          <p:cNvSpPr txBox="1"/>
          <p:nvPr/>
        </p:nvSpPr>
        <p:spPr>
          <a:xfrm rot="16200000">
            <a:off x="1612899" y="4686300"/>
            <a:ext cx="123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F6B44-0969-F4D1-F5CF-83535811F635}"/>
                  </a:ext>
                </a:extLst>
              </p:cNvPr>
              <p:cNvSpPr txBox="1"/>
              <p:nvPr/>
            </p:nvSpPr>
            <p:spPr>
              <a:xfrm>
                <a:off x="4468483" y="4251894"/>
                <a:ext cx="1052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∝1/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0F6B44-0969-F4D1-F5CF-83535811F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83" y="4251894"/>
                <a:ext cx="1052423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35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B98AF4-325F-4086-94F2-38BE61BD48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1313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 Adiabatic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B98AF4-325F-4086-94F2-38BE61BD4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1313"/>
                <a:ext cx="7886700" cy="1325563"/>
              </a:xfrm>
              <a:blipFill>
                <a:blip r:embed="rId2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AF979-7468-4B44-B6FD-B978445C2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50138"/>
                <a:ext cx="78867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adiabatic process, fast)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𝑁𝑘𝑇</m:t>
                    </m:r>
                  </m:oMath>
                </a14:m>
                <a:r>
                  <a:rPr lang="en-US" dirty="0"/>
                  <a:t>   so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𝑃𝑑𝑉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𝑁𝑘𝑇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dirty="0"/>
                  <a:t> so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AF979-7468-4B44-B6FD-B978445C2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50138"/>
                <a:ext cx="7886700" cy="4351338"/>
              </a:xfrm>
              <a:blipFill>
                <a:blip r:embed="rId3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C522EA-C999-4D47-B088-E7DB79A76519}"/>
              </a:ext>
            </a:extLst>
          </p:cNvPr>
          <p:cNvCxnSpPr/>
          <p:nvPr/>
        </p:nvCxnSpPr>
        <p:spPr>
          <a:xfrm>
            <a:off x="2253082" y="6415430"/>
            <a:ext cx="43232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0AA095-FC62-434C-8BBD-CD85625308AA}"/>
              </a:ext>
            </a:extLst>
          </p:cNvPr>
          <p:cNvCxnSpPr/>
          <p:nvPr/>
        </p:nvCxnSpPr>
        <p:spPr>
          <a:xfrm flipV="1">
            <a:off x="2381250" y="3733800"/>
            <a:ext cx="0" cy="28384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E8A3CF-126F-4339-85F1-CF956A91903C}"/>
              </a:ext>
            </a:extLst>
          </p:cNvPr>
          <p:cNvSpPr/>
          <p:nvPr/>
        </p:nvSpPr>
        <p:spPr>
          <a:xfrm>
            <a:off x="3060700" y="3733800"/>
            <a:ext cx="3244850" cy="2235200"/>
          </a:xfrm>
          <a:custGeom>
            <a:avLst/>
            <a:gdLst>
              <a:gd name="connsiteX0" fmla="*/ 3244850 w 3244850"/>
              <a:gd name="connsiteY0" fmla="*/ 2235200 h 2235200"/>
              <a:gd name="connsiteX1" fmla="*/ 2997200 w 3244850"/>
              <a:gd name="connsiteY1" fmla="*/ 2216150 h 2235200"/>
              <a:gd name="connsiteX2" fmla="*/ 2825750 w 3244850"/>
              <a:gd name="connsiteY2" fmla="*/ 2178050 h 2235200"/>
              <a:gd name="connsiteX3" fmla="*/ 2597150 w 3244850"/>
              <a:gd name="connsiteY3" fmla="*/ 2139950 h 2235200"/>
              <a:gd name="connsiteX4" fmla="*/ 2400300 w 3244850"/>
              <a:gd name="connsiteY4" fmla="*/ 2114550 h 2235200"/>
              <a:gd name="connsiteX5" fmla="*/ 2159000 w 3244850"/>
              <a:gd name="connsiteY5" fmla="*/ 2063750 h 2235200"/>
              <a:gd name="connsiteX6" fmla="*/ 1873250 w 3244850"/>
              <a:gd name="connsiteY6" fmla="*/ 2000250 h 2235200"/>
              <a:gd name="connsiteX7" fmla="*/ 1701800 w 3244850"/>
              <a:gd name="connsiteY7" fmla="*/ 1949450 h 2235200"/>
              <a:gd name="connsiteX8" fmla="*/ 1530350 w 3244850"/>
              <a:gd name="connsiteY8" fmla="*/ 1885950 h 2235200"/>
              <a:gd name="connsiteX9" fmla="*/ 1352550 w 3244850"/>
              <a:gd name="connsiteY9" fmla="*/ 1809750 h 2235200"/>
              <a:gd name="connsiteX10" fmla="*/ 1200150 w 3244850"/>
              <a:gd name="connsiteY10" fmla="*/ 1733550 h 2235200"/>
              <a:gd name="connsiteX11" fmla="*/ 1047750 w 3244850"/>
              <a:gd name="connsiteY11" fmla="*/ 1638300 h 2235200"/>
              <a:gd name="connsiteX12" fmla="*/ 781050 w 3244850"/>
              <a:gd name="connsiteY12" fmla="*/ 1454150 h 2235200"/>
              <a:gd name="connsiteX13" fmla="*/ 673100 w 3244850"/>
              <a:gd name="connsiteY13" fmla="*/ 1352550 h 2235200"/>
              <a:gd name="connsiteX14" fmla="*/ 596900 w 3244850"/>
              <a:gd name="connsiteY14" fmla="*/ 1263650 h 2235200"/>
              <a:gd name="connsiteX15" fmla="*/ 501650 w 3244850"/>
              <a:gd name="connsiteY15" fmla="*/ 1149350 h 2235200"/>
              <a:gd name="connsiteX16" fmla="*/ 444500 w 3244850"/>
              <a:gd name="connsiteY16" fmla="*/ 1054100 h 2235200"/>
              <a:gd name="connsiteX17" fmla="*/ 349250 w 3244850"/>
              <a:gd name="connsiteY17" fmla="*/ 914400 h 2235200"/>
              <a:gd name="connsiteX18" fmla="*/ 254000 w 3244850"/>
              <a:gd name="connsiteY18" fmla="*/ 742950 h 2235200"/>
              <a:gd name="connsiteX19" fmla="*/ 190500 w 3244850"/>
              <a:gd name="connsiteY19" fmla="*/ 577850 h 2235200"/>
              <a:gd name="connsiteX20" fmla="*/ 107950 w 3244850"/>
              <a:gd name="connsiteY20" fmla="*/ 381000 h 2235200"/>
              <a:gd name="connsiteX21" fmla="*/ 69850 w 3244850"/>
              <a:gd name="connsiteY21" fmla="*/ 247650 h 2235200"/>
              <a:gd name="connsiteX22" fmla="*/ 50800 w 3244850"/>
              <a:gd name="connsiteY22" fmla="*/ 158750 h 2235200"/>
              <a:gd name="connsiteX23" fmla="*/ 0 w 3244850"/>
              <a:gd name="connsiteY23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44850" h="2235200">
                <a:moveTo>
                  <a:pt x="3244850" y="2235200"/>
                </a:moveTo>
                <a:cubicBezTo>
                  <a:pt x="3155950" y="2230437"/>
                  <a:pt x="3067050" y="2225675"/>
                  <a:pt x="2997200" y="2216150"/>
                </a:cubicBezTo>
                <a:cubicBezTo>
                  <a:pt x="2927350" y="2206625"/>
                  <a:pt x="2892425" y="2190750"/>
                  <a:pt x="2825750" y="2178050"/>
                </a:cubicBezTo>
                <a:cubicBezTo>
                  <a:pt x="2759075" y="2165350"/>
                  <a:pt x="2668058" y="2150533"/>
                  <a:pt x="2597150" y="2139950"/>
                </a:cubicBezTo>
                <a:cubicBezTo>
                  <a:pt x="2526242" y="2129367"/>
                  <a:pt x="2473325" y="2127250"/>
                  <a:pt x="2400300" y="2114550"/>
                </a:cubicBezTo>
                <a:cubicBezTo>
                  <a:pt x="2327275" y="2101850"/>
                  <a:pt x="2159000" y="2063750"/>
                  <a:pt x="2159000" y="2063750"/>
                </a:cubicBezTo>
                <a:cubicBezTo>
                  <a:pt x="2071158" y="2044700"/>
                  <a:pt x="1949450" y="2019300"/>
                  <a:pt x="1873250" y="2000250"/>
                </a:cubicBezTo>
                <a:cubicBezTo>
                  <a:pt x="1797050" y="1981200"/>
                  <a:pt x="1758950" y="1968500"/>
                  <a:pt x="1701800" y="1949450"/>
                </a:cubicBezTo>
                <a:cubicBezTo>
                  <a:pt x="1644650" y="1930400"/>
                  <a:pt x="1588558" y="1909233"/>
                  <a:pt x="1530350" y="1885950"/>
                </a:cubicBezTo>
                <a:cubicBezTo>
                  <a:pt x="1472142" y="1862667"/>
                  <a:pt x="1407583" y="1835150"/>
                  <a:pt x="1352550" y="1809750"/>
                </a:cubicBezTo>
                <a:cubicBezTo>
                  <a:pt x="1297517" y="1784350"/>
                  <a:pt x="1250950" y="1762125"/>
                  <a:pt x="1200150" y="1733550"/>
                </a:cubicBezTo>
                <a:cubicBezTo>
                  <a:pt x="1149350" y="1704975"/>
                  <a:pt x="1117600" y="1684867"/>
                  <a:pt x="1047750" y="1638300"/>
                </a:cubicBezTo>
                <a:cubicBezTo>
                  <a:pt x="977900" y="1591733"/>
                  <a:pt x="843492" y="1501775"/>
                  <a:pt x="781050" y="1454150"/>
                </a:cubicBezTo>
                <a:cubicBezTo>
                  <a:pt x="718608" y="1406525"/>
                  <a:pt x="703792" y="1384300"/>
                  <a:pt x="673100" y="1352550"/>
                </a:cubicBezTo>
                <a:cubicBezTo>
                  <a:pt x="642408" y="1320800"/>
                  <a:pt x="625475" y="1297517"/>
                  <a:pt x="596900" y="1263650"/>
                </a:cubicBezTo>
                <a:cubicBezTo>
                  <a:pt x="568325" y="1229783"/>
                  <a:pt x="527050" y="1184275"/>
                  <a:pt x="501650" y="1149350"/>
                </a:cubicBezTo>
                <a:cubicBezTo>
                  <a:pt x="476250" y="1114425"/>
                  <a:pt x="469900" y="1093258"/>
                  <a:pt x="444500" y="1054100"/>
                </a:cubicBezTo>
                <a:cubicBezTo>
                  <a:pt x="419100" y="1014942"/>
                  <a:pt x="381000" y="966258"/>
                  <a:pt x="349250" y="914400"/>
                </a:cubicBezTo>
                <a:cubicBezTo>
                  <a:pt x="317500" y="862542"/>
                  <a:pt x="280458" y="799041"/>
                  <a:pt x="254000" y="742950"/>
                </a:cubicBezTo>
                <a:cubicBezTo>
                  <a:pt x="227542" y="686859"/>
                  <a:pt x="214842" y="638175"/>
                  <a:pt x="190500" y="577850"/>
                </a:cubicBezTo>
                <a:cubicBezTo>
                  <a:pt x="166158" y="517525"/>
                  <a:pt x="128058" y="436033"/>
                  <a:pt x="107950" y="381000"/>
                </a:cubicBezTo>
                <a:cubicBezTo>
                  <a:pt x="87842" y="325967"/>
                  <a:pt x="79375" y="284692"/>
                  <a:pt x="69850" y="247650"/>
                </a:cubicBezTo>
                <a:cubicBezTo>
                  <a:pt x="60325" y="210608"/>
                  <a:pt x="62442" y="200025"/>
                  <a:pt x="50800" y="158750"/>
                </a:cubicBezTo>
                <a:cubicBezTo>
                  <a:pt x="39158" y="117475"/>
                  <a:pt x="19579" y="58737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2870A1-853D-4F43-B138-0E254FA9A796}"/>
              </a:ext>
            </a:extLst>
          </p:cNvPr>
          <p:cNvSpPr/>
          <p:nvPr/>
        </p:nvSpPr>
        <p:spPr>
          <a:xfrm>
            <a:off x="3530600" y="3746500"/>
            <a:ext cx="2755900" cy="1898650"/>
          </a:xfrm>
          <a:custGeom>
            <a:avLst/>
            <a:gdLst>
              <a:gd name="connsiteX0" fmla="*/ 2755900 w 2755900"/>
              <a:gd name="connsiteY0" fmla="*/ 1898650 h 1898650"/>
              <a:gd name="connsiteX1" fmla="*/ 2508250 w 2755900"/>
              <a:gd name="connsiteY1" fmla="*/ 1854200 h 1898650"/>
              <a:gd name="connsiteX2" fmla="*/ 2279650 w 2755900"/>
              <a:gd name="connsiteY2" fmla="*/ 1797050 h 1898650"/>
              <a:gd name="connsiteX3" fmla="*/ 2089150 w 2755900"/>
              <a:gd name="connsiteY3" fmla="*/ 1739900 h 1898650"/>
              <a:gd name="connsiteX4" fmla="*/ 1860550 w 2755900"/>
              <a:gd name="connsiteY4" fmla="*/ 1670050 h 1898650"/>
              <a:gd name="connsiteX5" fmla="*/ 1663700 w 2755900"/>
              <a:gd name="connsiteY5" fmla="*/ 1612900 h 1898650"/>
              <a:gd name="connsiteX6" fmla="*/ 1504950 w 2755900"/>
              <a:gd name="connsiteY6" fmla="*/ 1536700 h 1898650"/>
              <a:gd name="connsiteX7" fmla="*/ 1238250 w 2755900"/>
              <a:gd name="connsiteY7" fmla="*/ 1416050 h 1898650"/>
              <a:gd name="connsiteX8" fmla="*/ 1060450 w 2755900"/>
              <a:gd name="connsiteY8" fmla="*/ 1308100 h 1898650"/>
              <a:gd name="connsiteX9" fmla="*/ 908050 w 2755900"/>
              <a:gd name="connsiteY9" fmla="*/ 1206500 h 1898650"/>
              <a:gd name="connsiteX10" fmla="*/ 755650 w 2755900"/>
              <a:gd name="connsiteY10" fmla="*/ 1079500 h 1898650"/>
              <a:gd name="connsiteX11" fmla="*/ 654050 w 2755900"/>
              <a:gd name="connsiteY11" fmla="*/ 996950 h 1898650"/>
              <a:gd name="connsiteX12" fmla="*/ 514350 w 2755900"/>
              <a:gd name="connsiteY12" fmla="*/ 863600 h 1898650"/>
              <a:gd name="connsiteX13" fmla="*/ 419100 w 2755900"/>
              <a:gd name="connsiteY13" fmla="*/ 755650 h 1898650"/>
              <a:gd name="connsiteX14" fmla="*/ 279400 w 2755900"/>
              <a:gd name="connsiteY14" fmla="*/ 565150 h 1898650"/>
              <a:gd name="connsiteX15" fmla="*/ 190500 w 2755900"/>
              <a:gd name="connsiteY15" fmla="*/ 431800 h 1898650"/>
              <a:gd name="connsiteX16" fmla="*/ 107950 w 2755900"/>
              <a:gd name="connsiteY16" fmla="*/ 273050 h 1898650"/>
              <a:gd name="connsiteX17" fmla="*/ 0 w 2755900"/>
              <a:gd name="connsiteY17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55900" h="1898650">
                <a:moveTo>
                  <a:pt x="2755900" y="1898650"/>
                </a:moveTo>
                <a:cubicBezTo>
                  <a:pt x="2671762" y="1884891"/>
                  <a:pt x="2587625" y="1871133"/>
                  <a:pt x="2508250" y="1854200"/>
                </a:cubicBezTo>
                <a:cubicBezTo>
                  <a:pt x="2428875" y="1837267"/>
                  <a:pt x="2349500" y="1816100"/>
                  <a:pt x="2279650" y="1797050"/>
                </a:cubicBezTo>
                <a:cubicBezTo>
                  <a:pt x="2209800" y="1778000"/>
                  <a:pt x="2089150" y="1739900"/>
                  <a:pt x="2089150" y="1739900"/>
                </a:cubicBezTo>
                <a:lnTo>
                  <a:pt x="1860550" y="1670050"/>
                </a:lnTo>
                <a:cubicBezTo>
                  <a:pt x="1789642" y="1648883"/>
                  <a:pt x="1722967" y="1635125"/>
                  <a:pt x="1663700" y="1612900"/>
                </a:cubicBezTo>
                <a:cubicBezTo>
                  <a:pt x="1604433" y="1590675"/>
                  <a:pt x="1575858" y="1569508"/>
                  <a:pt x="1504950" y="1536700"/>
                </a:cubicBezTo>
                <a:cubicBezTo>
                  <a:pt x="1434042" y="1503892"/>
                  <a:pt x="1312333" y="1454150"/>
                  <a:pt x="1238250" y="1416050"/>
                </a:cubicBezTo>
                <a:cubicBezTo>
                  <a:pt x="1164167" y="1377950"/>
                  <a:pt x="1115483" y="1343025"/>
                  <a:pt x="1060450" y="1308100"/>
                </a:cubicBezTo>
                <a:cubicBezTo>
                  <a:pt x="1005417" y="1273175"/>
                  <a:pt x="958850" y="1244600"/>
                  <a:pt x="908050" y="1206500"/>
                </a:cubicBezTo>
                <a:cubicBezTo>
                  <a:pt x="857250" y="1168400"/>
                  <a:pt x="797983" y="1114425"/>
                  <a:pt x="755650" y="1079500"/>
                </a:cubicBezTo>
                <a:cubicBezTo>
                  <a:pt x="713317" y="1044575"/>
                  <a:pt x="694267" y="1032933"/>
                  <a:pt x="654050" y="996950"/>
                </a:cubicBezTo>
                <a:cubicBezTo>
                  <a:pt x="613833" y="960967"/>
                  <a:pt x="553508" y="903817"/>
                  <a:pt x="514350" y="863600"/>
                </a:cubicBezTo>
                <a:cubicBezTo>
                  <a:pt x="475192" y="823383"/>
                  <a:pt x="458258" y="805392"/>
                  <a:pt x="419100" y="755650"/>
                </a:cubicBezTo>
                <a:cubicBezTo>
                  <a:pt x="379942" y="705908"/>
                  <a:pt x="317500" y="619125"/>
                  <a:pt x="279400" y="565150"/>
                </a:cubicBezTo>
                <a:cubicBezTo>
                  <a:pt x="241300" y="511175"/>
                  <a:pt x="219075" y="480483"/>
                  <a:pt x="190500" y="431800"/>
                </a:cubicBezTo>
                <a:cubicBezTo>
                  <a:pt x="161925" y="383117"/>
                  <a:pt x="139700" y="345017"/>
                  <a:pt x="107950" y="273050"/>
                </a:cubicBezTo>
                <a:cubicBezTo>
                  <a:pt x="76200" y="201083"/>
                  <a:pt x="38100" y="10054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653B2C-C099-48F3-BAAB-9A8C88D242F4}"/>
              </a:ext>
            </a:extLst>
          </p:cNvPr>
          <p:cNvSpPr/>
          <p:nvPr/>
        </p:nvSpPr>
        <p:spPr>
          <a:xfrm>
            <a:off x="4527550" y="5359400"/>
            <a:ext cx="927100" cy="476250"/>
          </a:xfrm>
          <a:custGeom>
            <a:avLst/>
            <a:gdLst>
              <a:gd name="connsiteX0" fmla="*/ 927100 w 927100"/>
              <a:gd name="connsiteY0" fmla="*/ 476250 h 476250"/>
              <a:gd name="connsiteX1" fmla="*/ 577850 w 927100"/>
              <a:gd name="connsiteY1" fmla="*/ 342900 h 476250"/>
              <a:gd name="connsiteX2" fmla="*/ 311150 w 927100"/>
              <a:gd name="connsiteY2" fmla="*/ 215900 h 476250"/>
              <a:gd name="connsiteX3" fmla="*/ 184150 w 927100"/>
              <a:gd name="connsiteY3" fmla="*/ 127000 h 476250"/>
              <a:gd name="connsiteX4" fmla="*/ 0 w 927100"/>
              <a:gd name="connsiteY4" fmla="*/ 0 h 476250"/>
              <a:gd name="connsiteX0" fmla="*/ 927100 w 927100"/>
              <a:gd name="connsiteY0" fmla="*/ 476250 h 476250"/>
              <a:gd name="connsiteX1" fmla="*/ 577850 w 927100"/>
              <a:gd name="connsiteY1" fmla="*/ 342900 h 476250"/>
              <a:gd name="connsiteX2" fmla="*/ 184150 w 927100"/>
              <a:gd name="connsiteY2" fmla="*/ 127000 h 476250"/>
              <a:gd name="connsiteX3" fmla="*/ 0 w 927100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476250">
                <a:moveTo>
                  <a:pt x="927100" y="476250"/>
                </a:moveTo>
                <a:cubicBezTo>
                  <a:pt x="803804" y="431271"/>
                  <a:pt x="701675" y="401108"/>
                  <a:pt x="577850" y="342900"/>
                </a:cubicBezTo>
                <a:cubicBezTo>
                  <a:pt x="454025" y="284692"/>
                  <a:pt x="280458" y="184150"/>
                  <a:pt x="184150" y="127000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438201-D79B-4996-B6FE-E136C34C4887}"/>
              </a:ext>
            </a:extLst>
          </p:cNvPr>
          <p:cNvSpPr/>
          <p:nvPr/>
        </p:nvSpPr>
        <p:spPr>
          <a:xfrm>
            <a:off x="3854715" y="4356408"/>
            <a:ext cx="736600" cy="1073150"/>
          </a:xfrm>
          <a:custGeom>
            <a:avLst/>
            <a:gdLst>
              <a:gd name="connsiteX0" fmla="*/ 703999 w 703999"/>
              <a:gd name="connsiteY0" fmla="*/ 1055346 h 1055346"/>
              <a:gd name="connsiteX1" fmla="*/ 596049 w 703999"/>
              <a:gd name="connsiteY1" fmla="*/ 947396 h 1055346"/>
              <a:gd name="connsiteX2" fmla="*/ 475399 w 703999"/>
              <a:gd name="connsiteY2" fmla="*/ 833096 h 1055346"/>
              <a:gd name="connsiteX3" fmla="*/ 348399 w 703999"/>
              <a:gd name="connsiteY3" fmla="*/ 661646 h 1055346"/>
              <a:gd name="connsiteX4" fmla="*/ 272199 w 703999"/>
              <a:gd name="connsiteY4" fmla="*/ 560046 h 1055346"/>
              <a:gd name="connsiteX5" fmla="*/ 208699 w 703999"/>
              <a:gd name="connsiteY5" fmla="*/ 445746 h 1055346"/>
              <a:gd name="connsiteX6" fmla="*/ 119799 w 703999"/>
              <a:gd name="connsiteY6" fmla="*/ 274296 h 1055346"/>
              <a:gd name="connsiteX7" fmla="*/ 62649 w 703999"/>
              <a:gd name="connsiteY7" fmla="*/ 179046 h 1055346"/>
              <a:gd name="connsiteX8" fmla="*/ 5499 w 703999"/>
              <a:gd name="connsiteY8" fmla="*/ 13946 h 1055346"/>
              <a:gd name="connsiteX9" fmla="*/ 5499 w 703999"/>
              <a:gd name="connsiteY9" fmla="*/ 20296 h 1055346"/>
              <a:gd name="connsiteX0" fmla="*/ 703999 w 703999"/>
              <a:gd name="connsiteY0" fmla="*/ 1055346 h 1055346"/>
              <a:gd name="connsiteX1" fmla="*/ 475399 w 703999"/>
              <a:gd name="connsiteY1" fmla="*/ 833096 h 1055346"/>
              <a:gd name="connsiteX2" fmla="*/ 348399 w 703999"/>
              <a:gd name="connsiteY2" fmla="*/ 661646 h 1055346"/>
              <a:gd name="connsiteX3" fmla="*/ 272199 w 703999"/>
              <a:gd name="connsiteY3" fmla="*/ 560046 h 1055346"/>
              <a:gd name="connsiteX4" fmla="*/ 208699 w 703999"/>
              <a:gd name="connsiteY4" fmla="*/ 445746 h 1055346"/>
              <a:gd name="connsiteX5" fmla="*/ 119799 w 703999"/>
              <a:gd name="connsiteY5" fmla="*/ 274296 h 1055346"/>
              <a:gd name="connsiteX6" fmla="*/ 62649 w 703999"/>
              <a:gd name="connsiteY6" fmla="*/ 179046 h 1055346"/>
              <a:gd name="connsiteX7" fmla="*/ 5499 w 703999"/>
              <a:gd name="connsiteY7" fmla="*/ 13946 h 1055346"/>
              <a:gd name="connsiteX8" fmla="*/ 5499 w 703999"/>
              <a:gd name="connsiteY8" fmla="*/ 20296 h 1055346"/>
              <a:gd name="connsiteX0" fmla="*/ 703999 w 703999"/>
              <a:gd name="connsiteY0" fmla="*/ 1055346 h 1055346"/>
              <a:gd name="connsiteX1" fmla="*/ 475399 w 703999"/>
              <a:gd name="connsiteY1" fmla="*/ 833096 h 1055346"/>
              <a:gd name="connsiteX2" fmla="*/ 272199 w 703999"/>
              <a:gd name="connsiteY2" fmla="*/ 560046 h 1055346"/>
              <a:gd name="connsiteX3" fmla="*/ 208699 w 703999"/>
              <a:gd name="connsiteY3" fmla="*/ 445746 h 1055346"/>
              <a:gd name="connsiteX4" fmla="*/ 119799 w 703999"/>
              <a:gd name="connsiteY4" fmla="*/ 274296 h 1055346"/>
              <a:gd name="connsiteX5" fmla="*/ 62649 w 703999"/>
              <a:gd name="connsiteY5" fmla="*/ 179046 h 1055346"/>
              <a:gd name="connsiteX6" fmla="*/ 5499 w 703999"/>
              <a:gd name="connsiteY6" fmla="*/ 13946 h 1055346"/>
              <a:gd name="connsiteX7" fmla="*/ 5499 w 703999"/>
              <a:gd name="connsiteY7" fmla="*/ 20296 h 1055346"/>
              <a:gd name="connsiteX0" fmla="*/ 703999 w 703999"/>
              <a:gd name="connsiteY0" fmla="*/ 1055346 h 1055346"/>
              <a:gd name="connsiteX1" fmla="*/ 475399 w 703999"/>
              <a:gd name="connsiteY1" fmla="*/ 833096 h 1055346"/>
              <a:gd name="connsiteX2" fmla="*/ 272199 w 703999"/>
              <a:gd name="connsiteY2" fmla="*/ 560046 h 1055346"/>
              <a:gd name="connsiteX3" fmla="*/ 208699 w 703999"/>
              <a:gd name="connsiteY3" fmla="*/ 445746 h 1055346"/>
              <a:gd name="connsiteX4" fmla="*/ 62649 w 703999"/>
              <a:gd name="connsiteY4" fmla="*/ 179046 h 1055346"/>
              <a:gd name="connsiteX5" fmla="*/ 5499 w 703999"/>
              <a:gd name="connsiteY5" fmla="*/ 13946 h 1055346"/>
              <a:gd name="connsiteX6" fmla="*/ 5499 w 703999"/>
              <a:gd name="connsiteY6" fmla="*/ 20296 h 1055346"/>
              <a:gd name="connsiteX0" fmla="*/ 701299 w 701299"/>
              <a:gd name="connsiteY0" fmla="*/ 1050906 h 1050906"/>
              <a:gd name="connsiteX1" fmla="*/ 472699 w 701299"/>
              <a:gd name="connsiteY1" fmla="*/ 828656 h 1050906"/>
              <a:gd name="connsiteX2" fmla="*/ 269499 w 701299"/>
              <a:gd name="connsiteY2" fmla="*/ 555606 h 1050906"/>
              <a:gd name="connsiteX3" fmla="*/ 205999 w 701299"/>
              <a:gd name="connsiteY3" fmla="*/ 441306 h 1050906"/>
              <a:gd name="connsiteX4" fmla="*/ 59949 w 701299"/>
              <a:gd name="connsiteY4" fmla="*/ 174606 h 1050906"/>
              <a:gd name="connsiteX5" fmla="*/ 2799 w 701299"/>
              <a:gd name="connsiteY5" fmla="*/ 9506 h 1050906"/>
              <a:gd name="connsiteX6" fmla="*/ 15499 w 701299"/>
              <a:gd name="connsiteY6" fmla="*/ 34906 h 1050906"/>
              <a:gd name="connsiteX0" fmla="*/ 698500 w 698500"/>
              <a:gd name="connsiteY0" fmla="*/ 1041400 h 1041400"/>
              <a:gd name="connsiteX1" fmla="*/ 469900 w 698500"/>
              <a:gd name="connsiteY1" fmla="*/ 819150 h 1041400"/>
              <a:gd name="connsiteX2" fmla="*/ 266700 w 698500"/>
              <a:gd name="connsiteY2" fmla="*/ 546100 h 1041400"/>
              <a:gd name="connsiteX3" fmla="*/ 203200 w 698500"/>
              <a:gd name="connsiteY3" fmla="*/ 431800 h 1041400"/>
              <a:gd name="connsiteX4" fmla="*/ 57150 w 698500"/>
              <a:gd name="connsiteY4" fmla="*/ 165100 h 1041400"/>
              <a:gd name="connsiteX5" fmla="*/ 0 w 698500"/>
              <a:gd name="connsiteY5" fmla="*/ 0 h 1041400"/>
              <a:gd name="connsiteX0" fmla="*/ 736600 w 736600"/>
              <a:gd name="connsiteY0" fmla="*/ 1073150 h 1073150"/>
              <a:gd name="connsiteX1" fmla="*/ 469900 w 736600"/>
              <a:gd name="connsiteY1" fmla="*/ 819150 h 1073150"/>
              <a:gd name="connsiteX2" fmla="*/ 266700 w 736600"/>
              <a:gd name="connsiteY2" fmla="*/ 546100 h 1073150"/>
              <a:gd name="connsiteX3" fmla="*/ 203200 w 736600"/>
              <a:gd name="connsiteY3" fmla="*/ 431800 h 1073150"/>
              <a:gd name="connsiteX4" fmla="*/ 57150 w 736600"/>
              <a:gd name="connsiteY4" fmla="*/ 165100 h 1073150"/>
              <a:gd name="connsiteX5" fmla="*/ 0 w 736600"/>
              <a:gd name="connsiteY5" fmla="*/ 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" h="1073150">
                <a:moveTo>
                  <a:pt x="736600" y="1073150"/>
                </a:moveTo>
                <a:cubicBezTo>
                  <a:pt x="688975" y="1026848"/>
                  <a:pt x="548217" y="906992"/>
                  <a:pt x="469900" y="819150"/>
                </a:cubicBezTo>
                <a:cubicBezTo>
                  <a:pt x="391583" y="731308"/>
                  <a:pt x="311150" y="610658"/>
                  <a:pt x="266700" y="546100"/>
                </a:cubicBezTo>
                <a:cubicBezTo>
                  <a:pt x="222250" y="481542"/>
                  <a:pt x="238125" y="495300"/>
                  <a:pt x="203200" y="431800"/>
                </a:cubicBezTo>
                <a:cubicBezTo>
                  <a:pt x="168275" y="368300"/>
                  <a:pt x="91017" y="237067"/>
                  <a:pt x="57150" y="165100"/>
                </a:cubicBezTo>
                <a:cubicBezTo>
                  <a:pt x="38100" y="121708"/>
                  <a:pt x="9525" y="2645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A40268-9C00-47C2-A0D1-DA549B77C659}"/>
                  </a:ext>
                </a:extLst>
              </p:cNvPr>
              <p:cNvSpPr txBox="1"/>
              <p:nvPr/>
            </p:nvSpPr>
            <p:spPr>
              <a:xfrm>
                <a:off x="3638550" y="6483350"/>
                <a:ext cx="329559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  volume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A40268-9C00-47C2-A0D1-DA549B77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0" y="6483350"/>
                <a:ext cx="3295593" cy="391582"/>
              </a:xfrm>
              <a:prstGeom prst="rect">
                <a:avLst/>
              </a:prstGeom>
              <a:blipFill>
                <a:blip r:embed="rId4"/>
                <a:stretch>
                  <a:fillRect t="-10938" r="-1481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E4B50CF-5D55-4AF3-9E6C-E0AF7908BA5D}"/>
              </a:ext>
            </a:extLst>
          </p:cNvPr>
          <p:cNvSpPr txBox="1"/>
          <p:nvPr/>
        </p:nvSpPr>
        <p:spPr>
          <a:xfrm rot="16200000">
            <a:off x="1466849" y="4843911"/>
            <a:ext cx="128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4BBC50-5D6C-4AEF-9785-CA14DDF1AD1D}"/>
                  </a:ext>
                </a:extLst>
              </p:cNvPr>
              <p:cNvSpPr txBox="1"/>
              <p:nvPr/>
            </p:nvSpPr>
            <p:spPr>
              <a:xfrm>
                <a:off x="4476750" y="4298950"/>
                <a:ext cx="13652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Adiabatic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∝1/</m:t>
                      </m:r>
                      <m:sSup>
                        <m:sSupPr>
                          <m:ctrlPr>
                            <a:rPr lang="en-SG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4BBC50-5D6C-4AEF-9785-CA14DDF1A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4298950"/>
                <a:ext cx="1365250" cy="646331"/>
              </a:xfrm>
              <a:prstGeom prst="rect">
                <a:avLst/>
              </a:prstGeom>
              <a:blipFill>
                <a:blip r:embed="rId5"/>
                <a:stretch>
                  <a:fillRect l="-3571" t="-4717" b="-94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5D64D6-A462-4BDA-A106-4728A6E2551B}"/>
              </a:ext>
            </a:extLst>
          </p:cNvPr>
          <p:cNvCxnSpPr>
            <a:stCxn id="16" idx="1"/>
          </p:cNvCxnSpPr>
          <p:nvPr/>
        </p:nvCxnSpPr>
        <p:spPr>
          <a:xfrm flipH="1">
            <a:off x="4013200" y="4622116"/>
            <a:ext cx="463550" cy="197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65D612-3917-4512-9ED4-95BBE8B643A0}"/>
              </a:ext>
            </a:extLst>
          </p:cNvPr>
          <p:cNvCxnSpPr>
            <a:stCxn id="13" idx="8"/>
          </p:cNvCxnSpPr>
          <p:nvPr/>
        </p:nvCxnSpPr>
        <p:spPr>
          <a:xfrm flipH="1">
            <a:off x="3849216" y="4362758"/>
            <a:ext cx="5498" cy="216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D03C5C-8DC1-4D4E-B528-94925DBDBDEE}"/>
              </a:ext>
            </a:extLst>
          </p:cNvPr>
          <p:cNvCxnSpPr>
            <a:stCxn id="10" idx="4"/>
          </p:cNvCxnSpPr>
          <p:nvPr/>
        </p:nvCxnSpPr>
        <p:spPr>
          <a:xfrm flipH="1">
            <a:off x="5454650" y="5848350"/>
            <a:ext cx="6350" cy="567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5515CC-E36C-4BB9-AC92-CB952B4511CC}"/>
                  </a:ext>
                </a:extLst>
              </p:cNvPr>
              <p:cNvSpPr txBox="1"/>
              <p:nvPr/>
            </p:nvSpPr>
            <p:spPr>
              <a:xfrm>
                <a:off x="6191338" y="5277648"/>
                <a:ext cx="38820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5515CC-E36C-4BB9-AC92-CB952B451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38" y="5277648"/>
                <a:ext cx="388201" cy="3915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B5B579-9F83-4F1C-AC54-BCCFDFC7B018}"/>
                  </a:ext>
                </a:extLst>
              </p:cNvPr>
              <p:cNvSpPr txBox="1"/>
              <p:nvPr/>
            </p:nvSpPr>
            <p:spPr>
              <a:xfrm>
                <a:off x="6394450" y="5848350"/>
                <a:ext cx="298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B5B579-9F83-4F1C-AC54-BCCFDFC7B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50" y="5848350"/>
                <a:ext cx="298450" cy="369332"/>
              </a:xfrm>
              <a:prstGeom prst="rect">
                <a:avLst/>
              </a:prstGeom>
              <a:blipFill>
                <a:blip r:embed="rId7"/>
                <a:stretch>
                  <a:fillRect r="-10204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58EE0F-69A4-41D3-8E4A-1EF833585EC1}"/>
                  </a:ext>
                </a:extLst>
              </p:cNvPr>
              <p:cNvSpPr txBox="1"/>
              <p:nvPr/>
            </p:nvSpPr>
            <p:spPr>
              <a:xfrm>
                <a:off x="7167716" y="4298950"/>
                <a:ext cx="15061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SG" dirty="0"/>
                  <a:t>: degrees of freedom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58EE0F-69A4-41D3-8E4A-1EF83358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716" y="4298950"/>
                <a:ext cx="1506119" cy="646331"/>
              </a:xfrm>
              <a:prstGeom prst="rect">
                <a:avLst/>
              </a:prstGeom>
              <a:blipFill>
                <a:blip r:embed="rId8"/>
                <a:stretch>
                  <a:fillRect l="-3644" t="-4717" r="-2429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DD62538-BF3A-0ECA-5DA7-D115E255F4B1}"/>
              </a:ext>
            </a:extLst>
          </p:cNvPr>
          <p:cNvSpPr txBox="1"/>
          <p:nvPr/>
        </p:nvSpPr>
        <p:spPr>
          <a:xfrm>
            <a:off x="6519819" y="5486189"/>
            <a:ext cx="150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isothermal</a:t>
            </a:r>
          </a:p>
        </p:txBody>
      </p:sp>
    </p:spTree>
    <p:extLst>
      <p:ext uri="{BB962C8B-B14F-4D97-AF65-F5344CB8AC3E}">
        <p14:creationId xmlns:p14="http://schemas.microsoft.com/office/powerpoint/2010/main" val="249439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5A2B-C697-4E88-AF0B-CC5313BB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Adiabatic compression,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D9F43-7027-418F-8B50-533E2D885E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/>
                  <a:t>   integrate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limLoc m:val="undOv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4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m:rPr>
                                    <m:brk m:alnAt="24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p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𝑑𝑉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dirty="0"/>
                  <a:t>   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bSup>
                  </m:oMath>
                </a14:m>
                <a:r>
                  <a:rPr lang="en-US" dirty="0"/>
                  <a:t>   or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𝑁𝑘𝑇</m:t>
                    </m:r>
                  </m:oMath>
                </a14:m>
                <a:r>
                  <a:rPr lang="en-US" dirty="0"/>
                  <a:t>, we also have for adiabatic process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D9F43-7027-418F-8B50-533E2D885E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40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87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69E6-EDDE-40BE-8F1C-334D1BC6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capacities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3BBF1-3B9D-4770-8E34-16D28C32B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Definition of heat capacity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</a:t>
                </a:r>
                <a:r>
                  <a:rPr lang="en-US" b="0" dirty="0"/>
                  <a:t>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depends on the detail of process.   Heat capacity at constant volume: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3BBF1-3B9D-4770-8E34-16D28C32B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081" r="-9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AEBDD8-8FD3-4634-ADFF-D6D7A39B4343}"/>
                  </a:ext>
                </a:extLst>
              </p:cNvPr>
              <p:cNvSpPr txBox="1"/>
              <p:nvPr/>
            </p:nvSpPr>
            <p:spPr>
              <a:xfrm>
                <a:off x="3970074" y="3059668"/>
                <a:ext cx="1203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AEBDD8-8FD3-4634-ADFF-D6D7A39B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74" y="3059668"/>
                <a:ext cx="12038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58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76B-5AE6-4933-8D67-AB7B18CA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capacity at constant pressure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779E3-E203-4828-B21C-625EC7F48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18500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SG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SG" b="0" i="1" smtClean="0">
                                    <a:latin typeface="Cambria Math" panose="02040503050406030204" pitchFamily="18" charset="0"/>
                                  </a:rPr>
                                  <m:t>−(−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𝑁𝑓𝑘𝑇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𝑁𝑓𝑘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𝑛𝑅</m:t>
                    </m:r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r>
                  <a:rPr lang="en-US" dirty="0"/>
                  <a:t>(Dulong-Petit law) heat capacity per mole for solid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𝑁𝑘𝑇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dirty="0"/>
                  <a:t>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(ideal gas)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779E3-E203-4828-B21C-625EC7F48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18500" cy="4351338"/>
              </a:xfrm>
              <a:blipFill>
                <a:blip r:embed="rId2"/>
                <a:stretch>
                  <a:fillRect l="-1099" r="-9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3A555B5-3F61-49C9-81F8-18D7DE54F43A}"/>
              </a:ext>
            </a:extLst>
          </p:cNvPr>
          <p:cNvSpPr txBox="1"/>
          <p:nvPr/>
        </p:nvSpPr>
        <p:spPr>
          <a:xfrm>
            <a:off x="7404762" y="2006418"/>
            <a:ext cx="17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the concept of partial derivatives.</a:t>
            </a:r>
          </a:p>
        </p:txBody>
      </p:sp>
    </p:spTree>
    <p:extLst>
      <p:ext uri="{BB962C8B-B14F-4D97-AF65-F5344CB8AC3E}">
        <p14:creationId xmlns:p14="http://schemas.microsoft.com/office/powerpoint/2010/main" val="391721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7C35-2698-4C32-B890-28A8C679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capacities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A0D1E-42FC-46FC-8CC0-F5A7D6794F9E}"/>
              </a:ext>
            </a:extLst>
          </p:cNvPr>
          <p:cNvSpPr txBox="1"/>
          <p:nvPr/>
        </p:nvSpPr>
        <p:spPr>
          <a:xfrm>
            <a:off x="5610758" y="1551700"/>
            <a:ext cx="2904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 Heat capacity at constant volume of one mole of hydrogen (H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) gas, temperature dependent.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AA309-365B-4062-9DC5-6234323D17D2}"/>
              </a:ext>
            </a:extLst>
          </p:cNvPr>
          <p:cNvSpPr txBox="1"/>
          <p:nvPr/>
        </p:nvSpPr>
        <p:spPr>
          <a:xfrm>
            <a:off x="793750" y="4546600"/>
            <a:ext cx="2901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 Measured heat capacities of one mole solid at constant pressure (symbols) vs model prediction (at constant volume).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1CB52-DDB9-4C85-9505-1CD96E3F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456605"/>
            <a:ext cx="5035550" cy="2571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C0984-0ECA-4709-BDC8-838305411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69" y="4355851"/>
            <a:ext cx="4466781" cy="24261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BF0149-47BC-429C-BA45-6683ABAFD918}"/>
              </a:ext>
            </a:extLst>
          </p:cNvPr>
          <p:cNvSpPr txBox="1"/>
          <p:nvPr/>
        </p:nvSpPr>
        <p:spPr>
          <a:xfrm>
            <a:off x="6273800" y="34925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Fig. 1.13 &amp; 1.14 from Schroeder, copyright Addison-Wesley</a:t>
            </a:r>
          </a:p>
        </p:txBody>
      </p:sp>
    </p:spTree>
    <p:extLst>
      <p:ext uri="{BB962C8B-B14F-4D97-AF65-F5344CB8AC3E}">
        <p14:creationId xmlns:p14="http://schemas.microsoft.com/office/powerpoint/2010/main" val="3276357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1EA3-C716-4B40-B4D0-F829438D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B8A0-2DA0-4586-82CA-7D144DFC6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heat required to make  phase transformation, i.e., ice melt.</a:t>
            </a:r>
          </a:p>
          <a:p>
            <a:endParaRPr lang="en-US" dirty="0"/>
          </a:p>
          <a:p>
            <a:r>
              <a:rPr lang="en-US" dirty="0"/>
              <a:t>Latent heat for melting ice is 334 J/g.</a:t>
            </a:r>
          </a:p>
        </p:txBody>
      </p:sp>
    </p:spTree>
    <p:extLst>
      <p:ext uri="{BB962C8B-B14F-4D97-AF65-F5344CB8AC3E}">
        <p14:creationId xmlns:p14="http://schemas.microsoft.com/office/powerpoint/2010/main" val="291166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A1E7-3FFA-471E-AFC4-D848C3B5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Energy, conservation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9CED-4514-49B8-915E-8D0A6442F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closed and isolated system, energy is conserved.</a:t>
            </a:r>
          </a:p>
          <a:p>
            <a:endParaRPr lang="en-US" dirty="0"/>
          </a:p>
          <a:p>
            <a:r>
              <a:rPr lang="en-US" dirty="0" err="1"/>
              <a:t>Noether’s</a:t>
            </a:r>
            <a:r>
              <a:rPr lang="en-US" dirty="0"/>
              <a:t> theorem: every continuous symmetry of a physical theory has an associated conserved quantity; if the symmetry is time invariance, then the conserved quantity is called “energy”. The energy conservation law is a consequence of the shift symmetry of time. </a:t>
            </a:r>
          </a:p>
        </p:txBody>
      </p:sp>
    </p:spTree>
    <p:extLst>
      <p:ext uri="{BB962C8B-B14F-4D97-AF65-F5344CB8AC3E}">
        <p14:creationId xmlns:p14="http://schemas.microsoft.com/office/powerpoint/2010/main" val="1453236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9A2EC-2F57-4DCC-A2F1-2950426F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Enthalpy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7F39D-0E6C-4B3F-8DC0-475A0447E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0" y="1966293"/>
            <a:ext cx="703847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5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90E18E-5343-4682-ACDD-D5489C220B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Enthalpy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90E18E-5343-4682-ACDD-D5489C220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F51D8-C7DC-4F27-BEC6-704F5B685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US" dirty="0"/>
                  <a:t>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other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other</m:t>
                        </m:r>
                      </m:sub>
                    </m:sSub>
                  </m:oMath>
                </a14:m>
                <a:r>
                  <a:rPr lang="en-US" dirty="0"/>
                  <a:t> (at constant pressure)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F51D8-C7DC-4F27-BEC6-704F5B685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71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982FA9-B10F-454B-BA78-3D70B8040FB8}"/>
              </a:ext>
            </a:extLst>
          </p:cNvPr>
          <p:cNvSpPr/>
          <p:nvPr/>
        </p:nvSpPr>
        <p:spPr>
          <a:xfrm>
            <a:off x="952500" y="2889250"/>
            <a:ext cx="520694" cy="266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67F97-9484-4592-88F6-B0F9C365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processes, heat conduction, Fourier’s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8FA68E-80F9-4A5A-9D95-6B1A3D33FAD4}"/>
                  </a:ext>
                </a:extLst>
              </p:cNvPr>
              <p:cNvSpPr txBox="1"/>
              <p:nvPr/>
            </p:nvSpPr>
            <p:spPr>
              <a:xfrm>
                <a:off x="2349500" y="2787650"/>
                <a:ext cx="13787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8FA68E-80F9-4A5A-9D95-6B1A3D33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2787650"/>
                <a:ext cx="1378711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DA8C4D-ECDA-4B9E-87C3-E53381B6FF0F}"/>
              </a:ext>
            </a:extLst>
          </p:cNvPr>
          <p:cNvCxnSpPr/>
          <p:nvPr/>
        </p:nvCxnSpPr>
        <p:spPr>
          <a:xfrm>
            <a:off x="952500" y="2870200"/>
            <a:ext cx="0" cy="268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9A4D52-8061-45D7-BE91-F6A1A863CB32}"/>
              </a:ext>
            </a:extLst>
          </p:cNvPr>
          <p:cNvCxnSpPr/>
          <p:nvPr/>
        </p:nvCxnSpPr>
        <p:spPr>
          <a:xfrm>
            <a:off x="1473200" y="2889250"/>
            <a:ext cx="0" cy="268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E5A35B-BE7A-44B9-876C-DBC98C31A022}"/>
                  </a:ext>
                </a:extLst>
              </p:cNvPr>
              <p:cNvSpPr txBox="1"/>
              <p:nvPr/>
            </p:nvSpPr>
            <p:spPr>
              <a:xfrm rot="16200000">
                <a:off x="-247650" y="4114800"/>
                <a:ext cx="147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Outside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E5A35B-BE7A-44B9-876C-DBC98C31A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47650" y="4114800"/>
                <a:ext cx="1473200" cy="369332"/>
              </a:xfrm>
              <a:prstGeom prst="rect">
                <a:avLst/>
              </a:prstGeom>
              <a:blipFill>
                <a:blip r:embed="rId3"/>
                <a:stretch>
                  <a:fillRect l="-9836" r="-24590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1AD3BF-30CF-4E43-B6EB-1079C8AABA6A}"/>
                  </a:ext>
                </a:extLst>
              </p:cNvPr>
              <p:cNvSpPr txBox="1"/>
              <p:nvPr/>
            </p:nvSpPr>
            <p:spPr>
              <a:xfrm>
                <a:off x="1593850" y="4038600"/>
                <a:ext cx="147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Inside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1AD3BF-30CF-4E43-B6EB-1079C8AAB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50" y="4038600"/>
                <a:ext cx="1473200" cy="369332"/>
              </a:xfrm>
              <a:prstGeom prst="rect">
                <a:avLst/>
              </a:prstGeom>
              <a:blipFill>
                <a:blip r:embed="rId4"/>
                <a:stretch>
                  <a:fillRect l="-3306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92731-8394-431D-9A13-00CA9B7C0E1C}"/>
              </a:ext>
            </a:extLst>
          </p:cNvPr>
          <p:cNvCxnSpPr/>
          <p:nvPr/>
        </p:nvCxnSpPr>
        <p:spPr>
          <a:xfrm>
            <a:off x="952500" y="5746750"/>
            <a:ext cx="5206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DA4E72-F98C-46DE-BF52-940871FF7CC4}"/>
                  </a:ext>
                </a:extLst>
              </p:cNvPr>
              <p:cNvSpPr txBox="1"/>
              <p:nvPr/>
            </p:nvSpPr>
            <p:spPr>
              <a:xfrm>
                <a:off x="990600" y="5810250"/>
                <a:ext cx="292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DA4E72-F98C-46DE-BF52-940871FF7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810250"/>
                <a:ext cx="292100" cy="369332"/>
              </a:xfrm>
              <a:prstGeom prst="rect">
                <a:avLst/>
              </a:prstGeom>
              <a:blipFill>
                <a:blip r:embed="rId5"/>
                <a:stretch>
                  <a:fillRect r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995BAD50-3F2E-4320-8166-4B037F533A3D}"/>
              </a:ext>
            </a:extLst>
          </p:cNvPr>
          <p:cNvCxnSpPr/>
          <p:nvPr/>
        </p:nvCxnSpPr>
        <p:spPr>
          <a:xfrm rot="10800000" flipV="1">
            <a:off x="1028700" y="3327400"/>
            <a:ext cx="349250" cy="1206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EF3644A-D217-4ECB-B215-ADE1E093AF90}"/>
              </a:ext>
            </a:extLst>
          </p:cNvPr>
          <p:cNvCxnSpPr/>
          <p:nvPr/>
        </p:nvCxnSpPr>
        <p:spPr>
          <a:xfrm rot="10800000" flipV="1">
            <a:off x="1016000" y="3905250"/>
            <a:ext cx="349250" cy="1206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39156DE-8F35-49FC-ADC9-7D3772F71D4B}"/>
              </a:ext>
            </a:extLst>
          </p:cNvPr>
          <p:cNvCxnSpPr/>
          <p:nvPr/>
        </p:nvCxnSpPr>
        <p:spPr>
          <a:xfrm rot="10800000" flipV="1">
            <a:off x="1047750" y="4425950"/>
            <a:ext cx="349250" cy="1206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869878-4314-47B0-8F84-C83301BCFFEB}"/>
              </a:ext>
            </a:extLst>
          </p:cNvPr>
          <p:cNvCxnSpPr/>
          <p:nvPr/>
        </p:nvCxnSpPr>
        <p:spPr>
          <a:xfrm rot="10800000" flipV="1">
            <a:off x="1028700" y="4921250"/>
            <a:ext cx="349250" cy="1206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A33FF-8319-414E-9607-3834C5A3885A}"/>
                  </a:ext>
                </a:extLst>
              </p:cNvPr>
              <p:cNvSpPr txBox="1"/>
              <p:nvPr/>
            </p:nvSpPr>
            <p:spPr>
              <a:xfrm>
                <a:off x="1035050" y="4057650"/>
                <a:ext cx="2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A33FF-8319-414E-9607-3834C5A38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50" y="4057650"/>
                <a:ext cx="234948" cy="369332"/>
              </a:xfrm>
              <a:prstGeom prst="rect">
                <a:avLst/>
              </a:prstGeom>
              <a:blipFill>
                <a:blip r:embed="rId6"/>
                <a:stretch>
                  <a:fillRect l="-5263" r="-5263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C21556EB-02DC-4DE9-A950-65A3B28C1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79421"/>
              </p:ext>
            </p:extLst>
          </p:nvPr>
        </p:nvGraphicFramePr>
        <p:xfrm>
          <a:off x="4667250" y="2221565"/>
          <a:ext cx="4025900" cy="427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75">
                  <a:extLst>
                    <a:ext uri="{9D8B030D-6E8A-4147-A177-3AD203B41FA5}">
                      <a16:colId xmlns:a16="http://schemas.microsoft.com/office/drawing/2014/main" val="2667546379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1870397150"/>
                    </a:ext>
                  </a:extLst>
                </a:gridCol>
              </a:tblGrid>
              <a:tr h="553158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Thermal conductivity k [W/(</a:t>
                      </a:r>
                      <a:r>
                        <a:rPr lang="en-US" dirty="0" err="1"/>
                        <a:t>mK</a:t>
                      </a:r>
                      <a:r>
                        <a:rPr lang="en-US" dirty="0"/>
                        <a:t>)]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076974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r>
                        <a:rPr lang="en-US" dirty="0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07984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r>
                        <a:rPr lang="en-US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3220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92439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r>
                        <a:rPr lang="en-US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36732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r>
                        <a:rPr lang="en-US" dirty="0"/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4423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r>
                        <a:rPr lang="en-US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807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7DC19-CA47-4B95-8FD3-585E40FFE133}"/>
                  </a:ext>
                </a:extLst>
              </p:cNvPr>
              <p:cNvSpPr txBox="1"/>
              <p:nvPr/>
            </p:nvSpPr>
            <p:spPr>
              <a:xfrm>
                <a:off x="2349500" y="5036066"/>
                <a:ext cx="16251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SG" dirty="0"/>
                  <a:t>: thermal conductivity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area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7DC19-CA47-4B95-8FD3-585E40FFE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5036066"/>
                <a:ext cx="1625186" cy="923330"/>
              </a:xfrm>
              <a:prstGeom prst="rect">
                <a:avLst/>
              </a:prstGeom>
              <a:blipFill>
                <a:blip r:embed="rId7"/>
                <a:stretch>
                  <a:fillRect l="-2996" t="-3289" r="-375"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7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06E050-853B-4E97-BCD3-2B458A82A3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Mean-free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, conductivity of an ideal gas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06E050-853B-4E97-BCD3-2B458A82A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 t="-8295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EB67F5-37C7-48AA-9810-F6EE6547EA16}"/>
                  </a:ext>
                </a:extLst>
              </p:cNvPr>
              <p:cNvSpPr txBox="1"/>
              <p:nvPr/>
            </p:nvSpPr>
            <p:spPr>
              <a:xfrm>
                <a:off x="1670050" y="2442355"/>
                <a:ext cx="302800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EB67F5-37C7-48AA-9810-F6EE6547E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050" y="2442355"/>
                <a:ext cx="3028008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2CEA033-041D-404C-8201-32E241EEB41E}"/>
              </a:ext>
            </a:extLst>
          </p:cNvPr>
          <p:cNvSpPr/>
          <p:nvPr/>
        </p:nvSpPr>
        <p:spPr>
          <a:xfrm>
            <a:off x="952500" y="4171950"/>
            <a:ext cx="400050" cy="40005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3BCB8C-1D4E-45E3-917A-B058D97EEE68}"/>
              </a:ext>
            </a:extLst>
          </p:cNvPr>
          <p:cNvSpPr/>
          <p:nvPr/>
        </p:nvSpPr>
        <p:spPr>
          <a:xfrm>
            <a:off x="1365250" y="4171950"/>
            <a:ext cx="400050" cy="40005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34AD32-CAA3-42B4-888E-0895AC670D33}"/>
              </a:ext>
            </a:extLst>
          </p:cNvPr>
          <p:cNvSpPr/>
          <p:nvPr/>
        </p:nvSpPr>
        <p:spPr>
          <a:xfrm>
            <a:off x="2959100" y="3956050"/>
            <a:ext cx="819150" cy="81915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FB85E-13B0-434D-859A-1C79FA86BD60}"/>
              </a:ext>
            </a:extLst>
          </p:cNvPr>
          <p:cNvSpPr/>
          <p:nvPr/>
        </p:nvSpPr>
        <p:spPr>
          <a:xfrm>
            <a:off x="4705350" y="5276850"/>
            <a:ext cx="819150" cy="81915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BF8AAF-048B-4789-9125-A70B2741957B}"/>
              </a:ext>
            </a:extLst>
          </p:cNvPr>
          <p:cNvCxnSpPr>
            <a:cxnSpLocks/>
          </p:cNvCxnSpPr>
          <p:nvPr/>
        </p:nvCxnSpPr>
        <p:spPr>
          <a:xfrm flipV="1">
            <a:off x="4968875" y="3543300"/>
            <a:ext cx="2549525" cy="1752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7DAD9-C325-4FD8-98EA-F1BF465BD1C9}"/>
              </a:ext>
            </a:extLst>
          </p:cNvPr>
          <p:cNvCxnSpPr>
            <a:cxnSpLocks/>
          </p:cNvCxnSpPr>
          <p:nvPr/>
        </p:nvCxnSpPr>
        <p:spPr>
          <a:xfrm flipV="1">
            <a:off x="5419725" y="4197350"/>
            <a:ext cx="2549525" cy="1752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6BA4DE2-43A5-46B6-9231-E41E299779CB}"/>
              </a:ext>
            </a:extLst>
          </p:cNvPr>
          <p:cNvSpPr/>
          <p:nvPr/>
        </p:nvSpPr>
        <p:spPr>
          <a:xfrm>
            <a:off x="7410450" y="3435350"/>
            <a:ext cx="819150" cy="81915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B303AC-2084-44C4-9690-4907CA9A0C4F}"/>
              </a:ext>
            </a:extLst>
          </p:cNvPr>
          <p:cNvCxnSpPr/>
          <p:nvPr/>
        </p:nvCxnSpPr>
        <p:spPr>
          <a:xfrm>
            <a:off x="2959100" y="4978400"/>
            <a:ext cx="450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269DD2-3B6F-46CF-9153-8071BCDDDE10}"/>
                  </a:ext>
                </a:extLst>
              </p:cNvPr>
              <p:cNvSpPr txBox="1"/>
              <p:nvPr/>
            </p:nvSpPr>
            <p:spPr>
              <a:xfrm>
                <a:off x="2997200" y="5092700"/>
                <a:ext cx="361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269DD2-3B6F-46CF-9153-8071BCDDD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5092700"/>
                <a:ext cx="361950" cy="369332"/>
              </a:xfrm>
              <a:prstGeom prst="rect">
                <a:avLst/>
              </a:prstGeom>
              <a:blipFill>
                <a:blip r:embed="rId4"/>
                <a:stretch>
                  <a:fillRect r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6356E6-D6D6-48B9-ACCA-2793CB278927}"/>
              </a:ext>
            </a:extLst>
          </p:cNvPr>
          <p:cNvCxnSpPr/>
          <p:nvPr/>
        </p:nvCxnSpPr>
        <p:spPr>
          <a:xfrm>
            <a:off x="1111250" y="4724400"/>
            <a:ext cx="450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512E54-AA91-4219-B983-7C882B329F0F}"/>
                  </a:ext>
                </a:extLst>
              </p:cNvPr>
              <p:cNvSpPr txBox="1"/>
              <p:nvPr/>
            </p:nvSpPr>
            <p:spPr>
              <a:xfrm>
                <a:off x="1149350" y="4838700"/>
                <a:ext cx="361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512E54-AA91-4219-B983-7C882B329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50" y="4838700"/>
                <a:ext cx="361950" cy="369332"/>
              </a:xfrm>
              <a:prstGeom prst="rect">
                <a:avLst/>
              </a:prstGeom>
              <a:blipFill>
                <a:blip r:embed="rId5"/>
                <a:stretch>
                  <a:fillRect r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3432FA-609C-450B-9A89-A711BD75002F}"/>
              </a:ext>
            </a:extLst>
          </p:cNvPr>
          <p:cNvCxnSpPr/>
          <p:nvPr/>
        </p:nvCxnSpPr>
        <p:spPr>
          <a:xfrm>
            <a:off x="4673600" y="5734050"/>
            <a:ext cx="4508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7159AD-C195-4EEA-ACEC-9FDBCAB60744}"/>
                  </a:ext>
                </a:extLst>
              </p:cNvPr>
              <p:cNvSpPr txBox="1"/>
              <p:nvPr/>
            </p:nvSpPr>
            <p:spPr>
              <a:xfrm>
                <a:off x="4711700" y="6007100"/>
                <a:ext cx="361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7159AD-C195-4EEA-ACEC-9FDBCAB60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0" y="6007100"/>
                <a:ext cx="361950" cy="369332"/>
              </a:xfrm>
              <a:prstGeom prst="rect">
                <a:avLst/>
              </a:prstGeom>
              <a:blipFill>
                <a:blip r:embed="rId6"/>
                <a:stretch>
                  <a:fillRect r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71BF1A-DB26-4642-BDA0-DEABBFD2911B}"/>
                  </a:ext>
                </a:extLst>
              </p:cNvPr>
              <p:cNvSpPr txBox="1"/>
              <p:nvPr/>
            </p:nvSpPr>
            <p:spPr>
              <a:xfrm>
                <a:off x="6690252" y="5221188"/>
                <a:ext cx="575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71BF1A-DB26-4642-BDA0-DEABBFD29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52" y="5221188"/>
                <a:ext cx="5754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6FE244-5818-4002-B0C4-989D7230D055}"/>
              </a:ext>
            </a:extLst>
          </p:cNvPr>
          <p:cNvCxnSpPr/>
          <p:nvPr/>
        </p:nvCxnSpPr>
        <p:spPr>
          <a:xfrm>
            <a:off x="221226" y="176981"/>
            <a:ext cx="8074742" cy="63491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2A6E17-A517-4F9E-980A-DBC7B4B76071}"/>
              </a:ext>
            </a:extLst>
          </p:cNvPr>
          <p:cNvSpPr txBox="1"/>
          <p:nvPr/>
        </p:nvSpPr>
        <p:spPr>
          <a:xfrm>
            <a:off x="5061718" y="3472934"/>
            <a:ext cx="175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SKIP</a:t>
            </a:r>
            <a:endParaRPr lang="en-S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7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D33846-6C00-42AF-985F-2E14A180F2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Conductivity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of an ideal gas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D33846-6C00-42AF-985F-2E14A180F2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825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39B306-5B79-48F3-81B2-92EA08FC0B51}"/>
                  </a:ext>
                </a:extLst>
              </p:cNvPr>
              <p:cNvSpPr txBox="1"/>
              <p:nvPr/>
            </p:nvSpPr>
            <p:spPr>
              <a:xfrm>
                <a:off x="952500" y="2076450"/>
                <a:ext cx="482388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39B306-5B79-48F3-81B2-92EA08FC0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076450"/>
                <a:ext cx="4823885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B69F-D784-44AD-A40E-5D3BD6DD292D}"/>
                  </a:ext>
                </a:extLst>
              </p:cNvPr>
              <p:cNvSpPr txBox="1"/>
              <p:nvPr/>
            </p:nvSpPr>
            <p:spPr>
              <a:xfrm>
                <a:off x="1047750" y="3101287"/>
                <a:ext cx="2944331" cy="932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2B69F-D784-44AD-A40E-5D3BD6DD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3101287"/>
                <a:ext cx="2944331" cy="932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A00BC0-7E2E-4CC3-AC34-83FC3FECCF4C}"/>
              </a:ext>
            </a:extLst>
          </p:cNvPr>
          <p:cNvSpPr/>
          <p:nvPr/>
        </p:nvSpPr>
        <p:spPr>
          <a:xfrm>
            <a:off x="1130300" y="4540250"/>
            <a:ext cx="679450" cy="147637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2AF63-0C42-4209-9AD7-B021DBDF8390}"/>
              </a:ext>
            </a:extLst>
          </p:cNvPr>
          <p:cNvSpPr/>
          <p:nvPr/>
        </p:nvSpPr>
        <p:spPr>
          <a:xfrm>
            <a:off x="1809750" y="4540250"/>
            <a:ext cx="679450" cy="147637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00C5FF-051F-49CE-85FE-9FB32A783BB8}"/>
                  </a:ext>
                </a:extLst>
              </p:cNvPr>
              <p:cNvSpPr txBox="1"/>
              <p:nvPr/>
            </p:nvSpPr>
            <p:spPr>
              <a:xfrm>
                <a:off x="1289050" y="467995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00C5FF-051F-49CE-85FE-9FB32A783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50" y="4679950"/>
                <a:ext cx="330200" cy="369332"/>
              </a:xfrm>
              <a:prstGeom prst="rect">
                <a:avLst/>
              </a:prstGeom>
              <a:blipFill>
                <a:blip r:embed="rId5"/>
                <a:stretch>
                  <a:fillRect r="-727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A1250F-9C58-4C80-A52D-F5802E85159C}"/>
                  </a:ext>
                </a:extLst>
              </p:cNvPr>
              <p:cNvSpPr txBox="1"/>
              <p:nvPr/>
            </p:nvSpPr>
            <p:spPr>
              <a:xfrm>
                <a:off x="1981200" y="4679950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A1250F-9C58-4C80-A52D-F5802E851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79950"/>
                <a:ext cx="330200" cy="369332"/>
              </a:xfrm>
              <a:prstGeom prst="rect">
                <a:avLst/>
              </a:prstGeom>
              <a:blipFill>
                <a:blip r:embed="rId6"/>
                <a:stretch>
                  <a:fillRect r="-925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AF1C13-9B20-4D09-A4DE-1951A8230699}"/>
              </a:ext>
            </a:extLst>
          </p:cNvPr>
          <p:cNvCxnSpPr/>
          <p:nvPr/>
        </p:nvCxnSpPr>
        <p:spPr>
          <a:xfrm>
            <a:off x="1136650" y="6235700"/>
            <a:ext cx="679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9BF23C-F015-4597-9529-C3504BF08CE7}"/>
                  </a:ext>
                </a:extLst>
              </p:cNvPr>
              <p:cNvSpPr txBox="1"/>
              <p:nvPr/>
            </p:nvSpPr>
            <p:spPr>
              <a:xfrm>
                <a:off x="1333500" y="5949950"/>
                <a:ext cx="285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9BF23C-F015-4597-9529-C3504BF08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5949950"/>
                <a:ext cx="2857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B0EF920-2FE8-4A51-B6F8-FA6436064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176" y="3322501"/>
            <a:ext cx="3921174" cy="3396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8570F4-EA6A-4F5D-B194-C4E73275EFCC}"/>
                  </a:ext>
                </a:extLst>
              </p:cNvPr>
              <p:cNvSpPr txBox="1"/>
              <p:nvPr/>
            </p:nvSpPr>
            <p:spPr>
              <a:xfrm>
                <a:off x="2825750" y="4565650"/>
                <a:ext cx="1327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Area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8570F4-EA6A-4F5D-B194-C4E73275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0" y="4565650"/>
                <a:ext cx="1327150" cy="369332"/>
              </a:xfrm>
              <a:prstGeom prst="rect">
                <a:avLst/>
              </a:prstGeom>
              <a:blipFill>
                <a:blip r:embed="rId9"/>
                <a:stretch>
                  <a:fillRect l="-414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C12B7-93F8-4D39-9850-1AC29A54431F}"/>
              </a:ext>
            </a:extLst>
          </p:cNvPr>
          <p:cNvCxnSpPr>
            <a:stCxn id="17" idx="1"/>
          </p:cNvCxnSpPr>
          <p:nvPr/>
        </p:nvCxnSpPr>
        <p:spPr>
          <a:xfrm flipH="1">
            <a:off x="2489200" y="4750316"/>
            <a:ext cx="336550" cy="24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4E5035-7122-48EF-A574-96E13E1499F3}"/>
                  </a:ext>
                </a:extLst>
              </p:cNvPr>
              <p:cNvSpPr txBox="1"/>
              <p:nvPr/>
            </p:nvSpPr>
            <p:spPr>
              <a:xfrm>
                <a:off x="2825750" y="5611446"/>
                <a:ext cx="1088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4E5035-7122-48EF-A574-96E13E149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0" y="5611446"/>
                <a:ext cx="10889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9CE08C-D449-4F1A-90B8-491239437A86}"/>
                  </a:ext>
                </a:extLst>
              </p:cNvPr>
              <p:cNvSpPr txBox="1"/>
              <p:nvPr/>
            </p:nvSpPr>
            <p:spPr>
              <a:xfrm>
                <a:off x="7182338" y="1992923"/>
                <a:ext cx="1227016" cy="61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9CE08C-D449-4F1A-90B8-491239437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38" y="1992923"/>
                <a:ext cx="1227016" cy="6170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B4ADD7F-05BC-435D-A2C4-362E3A7BA0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001" y="249660"/>
            <a:ext cx="8083997" cy="6358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86A532-CB5D-4DB0-BE6B-3876DB1C19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1531" y="2851329"/>
            <a:ext cx="180457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8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042702-2C34-4987-AC6F-29B976C10DF6}"/>
              </a:ext>
            </a:extLst>
          </p:cNvPr>
          <p:cNvSpPr/>
          <p:nvPr/>
        </p:nvSpPr>
        <p:spPr>
          <a:xfrm>
            <a:off x="1054100" y="2032000"/>
            <a:ext cx="4337049" cy="831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FD619-ACC2-4E1A-8B9A-1FB96B60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35007-0CA1-4C37-ADE4-2A312166F9DE}"/>
              </a:ext>
            </a:extLst>
          </p:cNvPr>
          <p:cNvSpPr/>
          <p:nvPr/>
        </p:nvSpPr>
        <p:spPr>
          <a:xfrm>
            <a:off x="1054100" y="1955800"/>
            <a:ext cx="433705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7E46B-57C0-4699-B8C8-7C30A9CACB88}"/>
              </a:ext>
            </a:extLst>
          </p:cNvPr>
          <p:cNvSpPr/>
          <p:nvPr/>
        </p:nvSpPr>
        <p:spPr>
          <a:xfrm>
            <a:off x="1054100" y="2870200"/>
            <a:ext cx="433705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0D14DC-2215-4DE7-A060-CCE5ACCF6692}"/>
              </a:ext>
            </a:extLst>
          </p:cNvPr>
          <p:cNvCxnSpPr>
            <a:cxnSpLocks/>
          </p:cNvCxnSpPr>
          <p:nvPr/>
        </p:nvCxnSpPr>
        <p:spPr>
          <a:xfrm>
            <a:off x="749300" y="2044700"/>
            <a:ext cx="0" cy="8318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7276D-0811-4D8B-9570-920973E25022}"/>
                  </a:ext>
                </a:extLst>
              </p:cNvPr>
              <p:cNvSpPr txBox="1"/>
              <p:nvPr/>
            </p:nvSpPr>
            <p:spPr>
              <a:xfrm>
                <a:off x="171450" y="2286000"/>
                <a:ext cx="361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7276D-0811-4D8B-9570-920973E25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2286000"/>
                <a:ext cx="361948" cy="369332"/>
              </a:xfrm>
              <a:prstGeom prst="rect">
                <a:avLst/>
              </a:prstGeom>
              <a:blipFill>
                <a:blip r:embed="rId2"/>
                <a:stretch>
                  <a:fillRect r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2E7CDEC-561B-47DB-8A6C-68B1B527D39F}"/>
              </a:ext>
            </a:extLst>
          </p:cNvPr>
          <p:cNvSpPr txBox="1"/>
          <p:nvPr/>
        </p:nvSpPr>
        <p:spPr>
          <a:xfrm>
            <a:off x="2800350" y="2266950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3DD0D5-2B0A-43F2-B880-6535232A46F5}"/>
                  </a:ext>
                </a:extLst>
              </p:cNvPr>
              <p:cNvSpPr txBox="1"/>
              <p:nvPr/>
            </p:nvSpPr>
            <p:spPr>
              <a:xfrm>
                <a:off x="1670050" y="3155950"/>
                <a:ext cx="1790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Area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3DD0D5-2B0A-43F2-B880-6535232A4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050" y="3155950"/>
                <a:ext cx="1790700" cy="369332"/>
              </a:xfrm>
              <a:prstGeom prst="rect">
                <a:avLst/>
              </a:prstGeom>
              <a:blipFill>
                <a:blip r:embed="rId3"/>
                <a:stretch>
                  <a:fillRect l="-306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2E291D-1C22-4EB1-8FC0-945013D018F7}"/>
              </a:ext>
            </a:extLst>
          </p:cNvPr>
          <p:cNvCxnSpPr>
            <a:endCxn id="12" idx="1"/>
          </p:cNvCxnSpPr>
          <p:nvPr/>
        </p:nvCxnSpPr>
        <p:spPr>
          <a:xfrm>
            <a:off x="1435100" y="2895600"/>
            <a:ext cx="234950" cy="445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0CEAC0-88F3-49A2-AC09-F83EC547DEB2}"/>
              </a:ext>
            </a:extLst>
          </p:cNvPr>
          <p:cNvCxnSpPr/>
          <p:nvPr/>
        </p:nvCxnSpPr>
        <p:spPr>
          <a:xfrm>
            <a:off x="5448300" y="2000250"/>
            <a:ext cx="80645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65211-B585-412B-ABB8-2453E0A587F3}"/>
                  </a:ext>
                </a:extLst>
              </p:cNvPr>
              <p:cNvSpPr txBox="1"/>
              <p:nvPr/>
            </p:nvSpPr>
            <p:spPr>
              <a:xfrm>
                <a:off x="6502400" y="1822450"/>
                <a:ext cx="291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65211-B585-412B-ABB8-2453E0A58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0" y="1822450"/>
                <a:ext cx="291169" cy="276999"/>
              </a:xfrm>
              <a:prstGeom prst="rect">
                <a:avLst/>
              </a:prstGeom>
              <a:blipFill>
                <a:blip r:embed="rId4"/>
                <a:stretch>
                  <a:fillRect l="-1489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D0B16A-4151-45B2-A8C6-B4FDC8C507B4}"/>
              </a:ext>
            </a:extLst>
          </p:cNvPr>
          <p:cNvCxnSpPr>
            <a:cxnSpLocks/>
          </p:cNvCxnSpPr>
          <p:nvPr/>
        </p:nvCxnSpPr>
        <p:spPr>
          <a:xfrm>
            <a:off x="3879850" y="2118499"/>
            <a:ext cx="7429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741DE2-7401-4018-AF69-074A9DA53858}"/>
              </a:ext>
            </a:extLst>
          </p:cNvPr>
          <p:cNvCxnSpPr>
            <a:cxnSpLocks/>
          </p:cNvCxnSpPr>
          <p:nvPr/>
        </p:nvCxnSpPr>
        <p:spPr>
          <a:xfrm>
            <a:off x="3879850" y="2235200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094963-B687-4CDF-806D-0ED7246D4A03}"/>
              </a:ext>
            </a:extLst>
          </p:cNvPr>
          <p:cNvCxnSpPr/>
          <p:nvPr/>
        </p:nvCxnSpPr>
        <p:spPr>
          <a:xfrm>
            <a:off x="3873500" y="2349500"/>
            <a:ext cx="558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BE8448-F7B9-46C0-B31A-2CCFBDC6615A}"/>
              </a:ext>
            </a:extLst>
          </p:cNvPr>
          <p:cNvCxnSpPr/>
          <p:nvPr/>
        </p:nvCxnSpPr>
        <p:spPr>
          <a:xfrm>
            <a:off x="3886200" y="2482850"/>
            <a:ext cx="4381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4C9731-DA41-4E52-849E-21463AFCBB38}"/>
              </a:ext>
            </a:extLst>
          </p:cNvPr>
          <p:cNvCxnSpPr>
            <a:cxnSpLocks/>
          </p:cNvCxnSpPr>
          <p:nvPr/>
        </p:nvCxnSpPr>
        <p:spPr>
          <a:xfrm>
            <a:off x="3886200" y="2629932"/>
            <a:ext cx="298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0FE3FD-8D02-419E-852A-A90A3A0FF908}"/>
              </a:ext>
            </a:extLst>
          </p:cNvPr>
          <p:cNvCxnSpPr/>
          <p:nvPr/>
        </p:nvCxnSpPr>
        <p:spPr>
          <a:xfrm>
            <a:off x="3886200" y="2755900"/>
            <a:ext cx="1968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1CF299-2642-4E70-AABA-7CDAE7F244E5}"/>
              </a:ext>
            </a:extLst>
          </p:cNvPr>
          <p:cNvCxnSpPr/>
          <p:nvPr/>
        </p:nvCxnSpPr>
        <p:spPr>
          <a:xfrm>
            <a:off x="3879850" y="1822450"/>
            <a:ext cx="0" cy="1200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B85F2B-C3B3-4009-9C88-5AD44EA3DDFA}"/>
                  </a:ext>
                </a:extLst>
              </p:cNvPr>
              <p:cNvSpPr txBox="1"/>
              <p:nvPr/>
            </p:nvSpPr>
            <p:spPr>
              <a:xfrm>
                <a:off x="3803650" y="1479550"/>
                <a:ext cx="177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B85F2B-C3B3-4009-9C88-5AD44EA3D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650" y="1479550"/>
                <a:ext cx="177797" cy="369332"/>
              </a:xfrm>
              <a:prstGeom prst="rect">
                <a:avLst/>
              </a:prstGeom>
              <a:blipFill>
                <a:blip r:embed="rId5"/>
                <a:stretch>
                  <a:fillRect r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84F6AC-A95F-459D-A22A-61FB384DDC40}"/>
                  </a:ext>
                </a:extLst>
              </p:cNvPr>
              <p:cNvSpPr txBox="1"/>
              <p:nvPr/>
            </p:nvSpPr>
            <p:spPr>
              <a:xfrm>
                <a:off x="4451350" y="2286000"/>
                <a:ext cx="349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84F6AC-A95F-459D-A22A-61FB384DD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50" y="2286000"/>
                <a:ext cx="349250" cy="369332"/>
              </a:xfrm>
              <a:prstGeom prst="rect">
                <a:avLst/>
              </a:prstGeom>
              <a:blipFill>
                <a:blip r:embed="rId6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EBB9A2-9F62-4DBC-97A9-11725F66929F}"/>
                  </a:ext>
                </a:extLst>
              </p:cNvPr>
              <p:cNvSpPr txBox="1"/>
              <p:nvPr/>
            </p:nvSpPr>
            <p:spPr>
              <a:xfrm>
                <a:off x="1263650" y="4578350"/>
                <a:ext cx="114640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EBB9A2-9F62-4DBC-97A9-11725F66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50" y="4578350"/>
                <a:ext cx="1146404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id="{6F4F8C89-9134-4649-836E-E22299123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21694"/>
              </p:ext>
            </p:extLst>
          </p:nvPr>
        </p:nvGraphicFramePr>
        <p:xfrm>
          <a:off x="3124200" y="3614182"/>
          <a:ext cx="577215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4280877646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466358778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951408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Viscosity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mPa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Temperature (Celsius)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3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benzene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838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8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57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Whole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Oliver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7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2000 - 10000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peanut 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 10</a:t>
                      </a:r>
                      <a:r>
                        <a:rPr lang="en-US" baseline="30000" dirty="0">
                          <a:sym typeface="Symbol" panose="05050102010706020507" pitchFamily="18" charset="2"/>
                        </a:rPr>
                        <a:t>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0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A149-DFD5-4A33-90C7-D79A444C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Diffusion, Fick’s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68C049-21A3-427B-8F44-C8244295B30A}"/>
                  </a:ext>
                </a:extLst>
              </p:cNvPr>
              <p:cNvSpPr txBox="1"/>
              <p:nvPr/>
            </p:nvSpPr>
            <p:spPr>
              <a:xfrm>
                <a:off x="1282700" y="2152650"/>
                <a:ext cx="121667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68C049-21A3-427B-8F44-C8244295B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152650"/>
                <a:ext cx="1216679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3B034FC-42E0-4EFF-A550-B072137555AF}"/>
              </a:ext>
            </a:extLst>
          </p:cNvPr>
          <p:cNvSpPr/>
          <p:nvPr/>
        </p:nvSpPr>
        <p:spPr>
          <a:xfrm>
            <a:off x="857249" y="3340100"/>
            <a:ext cx="3033619" cy="2819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849A76-C60D-4D99-A28C-3B77FEB6B045}"/>
              </a:ext>
            </a:extLst>
          </p:cNvPr>
          <p:cNvCxnSpPr>
            <a:stCxn id="5" idx="0"/>
          </p:cNvCxnSpPr>
          <p:nvPr/>
        </p:nvCxnSpPr>
        <p:spPr>
          <a:xfrm>
            <a:off x="2374059" y="3340100"/>
            <a:ext cx="7191" cy="2819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D5D428-7E6D-4BA6-A180-66EC2EEBC515}"/>
              </a:ext>
            </a:extLst>
          </p:cNvPr>
          <p:cNvCxnSpPr/>
          <p:nvPr/>
        </p:nvCxnSpPr>
        <p:spPr>
          <a:xfrm>
            <a:off x="2273300" y="6394450"/>
            <a:ext cx="577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E358D7-71F7-4EDA-8B1F-265E8BC5F42A}"/>
                  </a:ext>
                </a:extLst>
              </p:cNvPr>
              <p:cNvSpPr txBox="1"/>
              <p:nvPr/>
            </p:nvSpPr>
            <p:spPr>
              <a:xfrm>
                <a:off x="2273300" y="6426200"/>
                <a:ext cx="212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E358D7-71F7-4EDA-8B1F-265E8BC5F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300" y="6426200"/>
                <a:ext cx="212173" cy="276999"/>
              </a:xfrm>
              <a:prstGeom prst="rect">
                <a:avLst/>
              </a:prstGeom>
              <a:blipFill>
                <a:blip r:embed="rId3"/>
                <a:stretch>
                  <a:fillRect l="-8571" r="-5714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377F3-7E7B-4075-B05A-CA4AED19FB61}"/>
              </a:ext>
            </a:extLst>
          </p:cNvPr>
          <p:cNvCxnSpPr/>
          <p:nvPr/>
        </p:nvCxnSpPr>
        <p:spPr>
          <a:xfrm flipH="1">
            <a:off x="2012950" y="4749800"/>
            <a:ext cx="6477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A81AA-A8DD-4C16-906A-6E4566BB15C1}"/>
                  </a:ext>
                </a:extLst>
              </p:cNvPr>
              <p:cNvSpPr txBox="1"/>
              <p:nvPr/>
            </p:nvSpPr>
            <p:spPr>
              <a:xfrm>
                <a:off x="1727200" y="4533900"/>
                <a:ext cx="17440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A81AA-A8DD-4C16-906A-6E4566BB1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4533900"/>
                <a:ext cx="174407" cy="310598"/>
              </a:xfrm>
              <a:prstGeom prst="rect">
                <a:avLst/>
              </a:prstGeom>
              <a:blipFill>
                <a:blip r:embed="rId4"/>
                <a:stretch>
                  <a:fillRect l="-34483" t="-43137" r="-110345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B514C02-E3FD-4692-8910-91375AE7BC0B}"/>
              </a:ext>
            </a:extLst>
          </p:cNvPr>
          <p:cNvSpPr/>
          <p:nvPr/>
        </p:nvSpPr>
        <p:spPr>
          <a:xfrm>
            <a:off x="3321050" y="38163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96B8A2-C580-4082-A7A1-8481454AC071}"/>
              </a:ext>
            </a:extLst>
          </p:cNvPr>
          <p:cNvSpPr/>
          <p:nvPr/>
        </p:nvSpPr>
        <p:spPr>
          <a:xfrm>
            <a:off x="2755900" y="37782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258E65-4FF5-4A08-877F-E1E7714C87DB}"/>
              </a:ext>
            </a:extLst>
          </p:cNvPr>
          <p:cNvSpPr/>
          <p:nvPr/>
        </p:nvSpPr>
        <p:spPr>
          <a:xfrm>
            <a:off x="3625850" y="41211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315E16-6747-44D7-9C91-587963C44D32}"/>
              </a:ext>
            </a:extLst>
          </p:cNvPr>
          <p:cNvSpPr/>
          <p:nvPr/>
        </p:nvSpPr>
        <p:spPr>
          <a:xfrm>
            <a:off x="2851150" y="42735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4DC9F-C8D7-4549-A9F2-3016A0BE438C}"/>
              </a:ext>
            </a:extLst>
          </p:cNvPr>
          <p:cNvSpPr/>
          <p:nvPr/>
        </p:nvSpPr>
        <p:spPr>
          <a:xfrm>
            <a:off x="3778250" y="42735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ADDE74-E3C4-4E9E-B9FE-620BD8C5BBED}"/>
              </a:ext>
            </a:extLst>
          </p:cNvPr>
          <p:cNvSpPr/>
          <p:nvPr/>
        </p:nvSpPr>
        <p:spPr>
          <a:xfrm>
            <a:off x="3430276" y="45783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F638AC-A060-49D8-83F1-66091DBC06BB}"/>
              </a:ext>
            </a:extLst>
          </p:cNvPr>
          <p:cNvSpPr/>
          <p:nvPr/>
        </p:nvSpPr>
        <p:spPr>
          <a:xfrm>
            <a:off x="2965450" y="46482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088835-D17B-4DF6-B126-D1D6E686E8F3}"/>
              </a:ext>
            </a:extLst>
          </p:cNvPr>
          <p:cNvSpPr/>
          <p:nvPr/>
        </p:nvSpPr>
        <p:spPr>
          <a:xfrm>
            <a:off x="2781300" y="55626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42262E-1A2D-416D-903C-661161C376B6}"/>
              </a:ext>
            </a:extLst>
          </p:cNvPr>
          <p:cNvSpPr/>
          <p:nvPr/>
        </p:nvSpPr>
        <p:spPr>
          <a:xfrm>
            <a:off x="2863850" y="49339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42D477-92E0-443D-A6E7-2F5498B24063}"/>
              </a:ext>
            </a:extLst>
          </p:cNvPr>
          <p:cNvSpPr/>
          <p:nvPr/>
        </p:nvSpPr>
        <p:spPr>
          <a:xfrm>
            <a:off x="3314700" y="51308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DEEC52-FBAF-4699-861A-D8FD89653ACC}"/>
              </a:ext>
            </a:extLst>
          </p:cNvPr>
          <p:cNvSpPr/>
          <p:nvPr/>
        </p:nvSpPr>
        <p:spPr>
          <a:xfrm>
            <a:off x="2768600" y="51816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5B4C31E-0552-4B5F-9451-079AF9CF316D}"/>
              </a:ext>
            </a:extLst>
          </p:cNvPr>
          <p:cNvSpPr/>
          <p:nvPr/>
        </p:nvSpPr>
        <p:spPr>
          <a:xfrm>
            <a:off x="3308350" y="57404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715E981-9736-4714-BC10-84CED82A3CEF}"/>
              </a:ext>
            </a:extLst>
          </p:cNvPr>
          <p:cNvSpPr/>
          <p:nvPr/>
        </p:nvSpPr>
        <p:spPr>
          <a:xfrm>
            <a:off x="1422400" y="47307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3AA7AE-25A6-496A-B8B9-0EAE16DDFA44}"/>
              </a:ext>
            </a:extLst>
          </p:cNvPr>
          <p:cNvSpPr/>
          <p:nvPr/>
        </p:nvSpPr>
        <p:spPr>
          <a:xfrm>
            <a:off x="1593850" y="39243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F86893-DD3A-4D49-AA85-F76194DC3935}"/>
              </a:ext>
            </a:extLst>
          </p:cNvPr>
          <p:cNvSpPr/>
          <p:nvPr/>
        </p:nvSpPr>
        <p:spPr>
          <a:xfrm>
            <a:off x="2038350" y="36131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51117F-2BA1-4E40-BC4B-A0D8E1000637}"/>
              </a:ext>
            </a:extLst>
          </p:cNvPr>
          <p:cNvSpPr/>
          <p:nvPr/>
        </p:nvSpPr>
        <p:spPr>
          <a:xfrm>
            <a:off x="1466850" y="54800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455F43-134B-4E63-A717-07942E121AC5}"/>
              </a:ext>
            </a:extLst>
          </p:cNvPr>
          <p:cNvSpPr/>
          <p:nvPr/>
        </p:nvSpPr>
        <p:spPr>
          <a:xfrm>
            <a:off x="1993900" y="50990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AAD5040-7D5E-48FF-ABBC-F705AD6D8F27}"/>
              </a:ext>
            </a:extLst>
          </p:cNvPr>
          <p:cNvSpPr/>
          <p:nvPr/>
        </p:nvSpPr>
        <p:spPr>
          <a:xfrm>
            <a:off x="2038350" y="57150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4730A7-51CD-4925-9534-230E30A45927}"/>
              </a:ext>
            </a:extLst>
          </p:cNvPr>
          <p:cNvSpPr/>
          <p:nvPr/>
        </p:nvSpPr>
        <p:spPr>
          <a:xfrm>
            <a:off x="1143000" y="37211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D91EE1-E0D1-4D92-A7CB-86137195DE93}"/>
              </a:ext>
            </a:extLst>
          </p:cNvPr>
          <p:cNvSpPr/>
          <p:nvPr/>
        </p:nvSpPr>
        <p:spPr>
          <a:xfrm>
            <a:off x="1085850" y="42926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BC2869-B0E3-42AC-ABBF-D6C874048E83}"/>
              </a:ext>
            </a:extLst>
          </p:cNvPr>
          <p:cNvSpPr/>
          <p:nvPr/>
        </p:nvSpPr>
        <p:spPr>
          <a:xfrm>
            <a:off x="2038350" y="39878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C56D51-9778-4150-839C-99154336E042}"/>
              </a:ext>
            </a:extLst>
          </p:cNvPr>
          <p:cNvSpPr/>
          <p:nvPr/>
        </p:nvSpPr>
        <p:spPr>
          <a:xfrm>
            <a:off x="3556000" y="48323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C749B4-3CB9-402F-BB80-570008436074}"/>
              </a:ext>
            </a:extLst>
          </p:cNvPr>
          <p:cNvSpPr/>
          <p:nvPr/>
        </p:nvSpPr>
        <p:spPr>
          <a:xfrm>
            <a:off x="3549650" y="52133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50838A5-A5C9-4D02-AE27-0FB22AE0FB22}"/>
              </a:ext>
            </a:extLst>
          </p:cNvPr>
          <p:cNvSpPr/>
          <p:nvPr/>
        </p:nvSpPr>
        <p:spPr>
          <a:xfrm>
            <a:off x="3219450" y="53975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ACF656-BC9A-4CFF-9D1B-D88186DD9122}"/>
              </a:ext>
            </a:extLst>
          </p:cNvPr>
          <p:cNvSpPr/>
          <p:nvPr/>
        </p:nvSpPr>
        <p:spPr>
          <a:xfrm>
            <a:off x="3473450" y="34036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3007D7-C285-4FFE-9FEA-6471197331B9}"/>
              </a:ext>
            </a:extLst>
          </p:cNvPr>
          <p:cNvSpPr/>
          <p:nvPr/>
        </p:nvSpPr>
        <p:spPr>
          <a:xfrm>
            <a:off x="2546350" y="34734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C19E4C-58FA-41C7-8086-6CF88F9DF699}"/>
              </a:ext>
            </a:extLst>
          </p:cNvPr>
          <p:cNvSpPr/>
          <p:nvPr/>
        </p:nvSpPr>
        <p:spPr>
          <a:xfrm>
            <a:off x="2660650" y="58801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C24DA78-650A-4558-AD3F-A0A0190093F4}"/>
              </a:ext>
            </a:extLst>
          </p:cNvPr>
          <p:cNvSpPr/>
          <p:nvPr/>
        </p:nvSpPr>
        <p:spPr>
          <a:xfrm>
            <a:off x="3143250" y="40513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7713E9-6634-4FC0-B49D-DC78B45D3D2C}"/>
              </a:ext>
            </a:extLst>
          </p:cNvPr>
          <p:cNvSpPr/>
          <p:nvPr/>
        </p:nvSpPr>
        <p:spPr>
          <a:xfrm>
            <a:off x="2489200" y="39751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C9C79F2-B890-4026-A403-35C3155257A8}"/>
              </a:ext>
            </a:extLst>
          </p:cNvPr>
          <p:cNvSpPr/>
          <p:nvPr/>
        </p:nvSpPr>
        <p:spPr>
          <a:xfrm>
            <a:off x="2501900" y="50863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04164ED-FD33-4F08-A7A2-8AED8A50D552}"/>
              </a:ext>
            </a:extLst>
          </p:cNvPr>
          <p:cNvSpPr/>
          <p:nvPr/>
        </p:nvSpPr>
        <p:spPr>
          <a:xfrm>
            <a:off x="3600450" y="56261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58AD3F3-27FE-486E-A900-FE701F677CD9}"/>
              </a:ext>
            </a:extLst>
          </p:cNvPr>
          <p:cNvSpPr/>
          <p:nvPr/>
        </p:nvSpPr>
        <p:spPr>
          <a:xfrm>
            <a:off x="2489200" y="44767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D5AB3DC-2A1E-48EA-B263-0EDE9F80F1D0}"/>
              </a:ext>
            </a:extLst>
          </p:cNvPr>
          <p:cNvSpPr/>
          <p:nvPr/>
        </p:nvSpPr>
        <p:spPr>
          <a:xfrm>
            <a:off x="3016250" y="589915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29EEAB6-EFA8-49D0-94AB-DD150DD53B2D}"/>
              </a:ext>
            </a:extLst>
          </p:cNvPr>
          <p:cNvSpPr/>
          <p:nvPr/>
        </p:nvSpPr>
        <p:spPr>
          <a:xfrm>
            <a:off x="2971800" y="35814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CE9FE47-666D-43A4-A292-6CD0B02314E6}"/>
              </a:ext>
            </a:extLst>
          </p:cNvPr>
          <p:cNvSpPr/>
          <p:nvPr/>
        </p:nvSpPr>
        <p:spPr>
          <a:xfrm>
            <a:off x="3187700" y="47244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F41F131-187A-4E77-9054-5F2EFCEA7410}"/>
              </a:ext>
            </a:extLst>
          </p:cNvPr>
          <p:cNvSpPr/>
          <p:nvPr/>
        </p:nvSpPr>
        <p:spPr>
          <a:xfrm>
            <a:off x="2349500" y="4851400"/>
            <a:ext cx="63500" cy="6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9D1BC9-8A74-443B-AE7F-F946629AD6E9}"/>
                  </a:ext>
                </a:extLst>
              </p:cNvPr>
              <p:cNvSpPr txBox="1"/>
              <p:nvPr/>
            </p:nvSpPr>
            <p:spPr>
              <a:xfrm>
                <a:off x="4165600" y="2044700"/>
                <a:ext cx="3473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number of particle per unit volume  (i.e., </a:t>
                </a:r>
                <a14:m>
                  <m:oMath xmlns:m="http://schemas.openxmlformats.org/officeDocument/2006/math">
                    <m:r>
                      <a:rPr lang="en-SG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SG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9D1BC9-8A74-443B-AE7F-F946629AD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2044700"/>
                <a:ext cx="3473450" cy="646331"/>
              </a:xfrm>
              <a:prstGeom prst="rect">
                <a:avLst/>
              </a:prstGeom>
              <a:blipFill>
                <a:blip r:embed="rId5"/>
                <a:stretch>
                  <a:fillRect l="-1404" t="-4717" b="-1415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F10030-BEE7-4C44-8542-DA45C2344391}"/>
                  </a:ext>
                </a:extLst>
              </p:cNvPr>
              <p:cNvSpPr txBox="1"/>
              <p:nvPr/>
            </p:nvSpPr>
            <p:spPr>
              <a:xfrm>
                <a:off x="5251449" y="3600450"/>
                <a:ext cx="31689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Diffusion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(meter squared per second)</a:t>
                </a:r>
              </a:p>
              <a:p>
                <a:endParaRPr lang="en-US" dirty="0"/>
              </a:p>
              <a:p>
                <a:r>
                  <a:rPr lang="en-US" dirty="0"/>
                  <a:t>Sucrose in water 5x10</a:t>
                </a:r>
                <a:r>
                  <a:rPr lang="en-US" baseline="30000" dirty="0"/>
                  <a:t>-10</a:t>
                </a:r>
                <a:r>
                  <a:rPr lang="en-US" dirty="0"/>
                  <a:t>  m</a:t>
                </a:r>
                <a:r>
                  <a:rPr lang="en-US" baseline="30000" dirty="0"/>
                  <a:t>2</a:t>
                </a:r>
                <a:r>
                  <a:rPr lang="en-US" dirty="0"/>
                  <a:t>/s</a:t>
                </a:r>
              </a:p>
              <a:p>
                <a:endParaRPr lang="en-US" dirty="0"/>
              </a:p>
              <a:p>
                <a:r>
                  <a:rPr lang="en-US" dirty="0"/>
                  <a:t>CO in air 2x10</a:t>
                </a:r>
                <a:r>
                  <a:rPr lang="en-US" baseline="30000" dirty="0"/>
                  <a:t>-5</a:t>
                </a:r>
                <a:r>
                  <a:rPr lang="en-US" dirty="0"/>
                  <a:t> m</a:t>
                </a:r>
                <a:r>
                  <a:rPr lang="en-US" baseline="30000" dirty="0"/>
                  <a:t>2</a:t>
                </a:r>
                <a:r>
                  <a:rPr lang="en-US" dirty="0"/>
                  <a:t>/s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F10030-BEE7-4C44-8542-DA45C234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49" y="3600450"/>
                <a:ext cx="3168925" cy="2308324"/>
              </a:xfrm>
              <a:prstGeom prst="rect">
                <a:avLst/>
              </a:prstGeom>
              <a:blipFill>
                <a:blip r:embed="rId6"/>
                <a:stretch>
                  <a:fillRect l="-1538" t="-1587" b="-34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10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F0C4-5A19-4BD8-8D05-1D4FA299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thermal equilibrium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6348-5846-476F-80D9-1B067B24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11103"/>
            <a:ext cx="7886700" cy="4351338"/>
          </a:xfrm>
        </p:spPr>
        <p:txBody>
          <a:bodyPr/>
          <a:lstStyle/>
          <a:p>
            <a:r>
              <a:rPr lang="en-US" dirty="0"/>
              <a:t>There should be no transport of any kinds, i.e., no temperature gradient for heat transfer, no velocity gradient for momentum transport, and no concentrate gradient for particle transport.</a:t>
            </a:r>
          </a:p>
        </p:txBody>
      </p:sp>
    </p:spTree>
    <p:extLst>
      <p:ext uri="{BB962C8B-B14F-4D97-AF65-F5344CB8AC3E}">
        <p14:creationId xmlns:p14="http://schemas.microsoft.com/office/powerpoint/2010/main" val="247990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CAF11-C12E-4C66-892E-FF9AB8B7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63784"/>
            <a:ext cx="8182230" cy="18326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Tutorial problems 1.28 (page 20), 1.39 (page 27)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234391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0DCCE-D9FF-4C05-B409-55AE40E4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4070839"/>
            <a:ext cx="8661654" cy="12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0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822874-2E67-46B0-8A57-6D5D6215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4" y="4947"/>
            <a:ext cx="8095593" cy="4131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E4860-A804-4ADB-836A-5A89A9AC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524"/>
            <a:ext cx="9144000" cy="27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74E1-E838-4284-BAFF-4262F972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725F-81FF-4679-BB70-9889A75A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is defined as any spontaneous flow of energy from one object to another caused by a difference in temperature between the objects.</a:t>
            </a:r>
          </a:p>
          <a:p>
            <a:endParaRPr lang="en-US" dirty="0"/>
          </a:p>
          <a:p>
            <a:r>
              <a:rPr lang="en-US" dirty="0"/>
              <a:t>Redistributions of microscopic states without macroscopic geometric change.</a:t>
            </a:r>
          </a:p>
        </p:txBody>
      </p:sp>
    </p:spTree>
    <p:extLst>
      <p:ext uri="{BB962C8B-B14F-4D97-AF65-F5344CB8AC3E}">
        <p14:creationId xmlns:p14="http://schemas.microsoft.com/office/powerpoint/2010/main" val="116050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6C45-CD00-4B5E-8D90-1EC23DAD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8A7-CA2B-45A2-AB24-5700FDFFA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Work, in thermodynamics, is defined as any other transfer of energy into or out of a system, which is macroscopic/mechanical/electrical, etc., in origin.</a:t>
            </a:r>
          </a:p>
          <a:p>
            <a:endParaRPr lang="en-US" dirty="0"/>
          </a:p>
          <a:p>
            <a:r>
              <a:rPr lang="en-US" dirty="0"/>
              <a:t>Volume change leads to work, but this is not the only one possible.</a:t>
            </a:r>
          </a:p>
        </p:txBody>
      </p:sp>
    </p:spTree>
    <p:extLst>
      <p:ext uri="{BB962C8B-B14F-4D97-AF65-F5344CB8AC3E}">
        <p14:creationId xmlns:p14="http://schemas.microsoft.com/office/powerpoint/2010/main" val="366045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1AA7-B2C2-4EE5-BFBF-423A5A5A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1" y="476956"/>
            <a:ext cx="802854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the first law, i.e., the zeroth law of thermodynamics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161D-41DF-409F-BBF0-D527C702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en-US" dirty="0"/>
              <a:t>If a body C is in thermal equilibrium with two other bodies, A and B, then A and B are in thermal equilibrium with one another.</a:t>
            </a:r>
          </a:p>
          <a:p>
            <a:endParaRPr lang="en-US" dirty="0"/>
          </a:p>
          <a:p>
            <a:r>
              <a:rPr lang="en-US" dirty="0"/>
              <a:t>[I.e., thermometer makes sense.]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C1CB5-5C59-40B4-AAD2-2676BDAD83B4}"/>
              </a:ext>
            </a:extLst>
          </p:cNvPr>
          <p:cNvSpPr txBox="1"/>
          <p:nvPr/>
        </p:nvSpPr>
        <p:spPr>
          <a:xfrm>
            <a:off x="861773" y="5782429"/>
            <a:ext cx="318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Minus one  (-1) law? </a:t>
            </a:r>
          </a:p>
        </p:txBody>
      </p:sp>
    </p:spTree>
    <p:extLst>
      <p:ext uri="{BB962C8B-B14F-4D97-AF65-F5344CB8AC3E}">
        <p14:creationId xmlns:p14="http://schemas.microsoft.com/office/powerpoint/2010/main" val="320375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828A-C6DA-49DF-A6FB-49924374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11AD3-24D4-4766-B2D9-AA327D9DC2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Microscopic mechanical state: the collection of all positions and velocities of atoms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/>
                  <a:t>(Macroscopic</a:t>
                </a:r>
                <a:r>
                  <a:rPr lang="en-US" dirty="0"/>
                  <a:t>)</a:t>
                </a:r>
                <a:r>
                  <a:rPr lang="en-US"/>
                  <a:t> </a:t>
                </a:r>
                <a:r>
                  <a:rPr lang="en-US" dirty="0"/>
                  <a:t>Equilibrium thermodynamic state:  internal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number of particles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etc.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11AD3-24D4-4766-B2D9-AA327D9DC2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28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2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B1D8-659D-4341-8BCF-DD5024DA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law of thermodynamics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01A64-8DF0-49D6-9CAB-C813052BE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2519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0" dirty="0"/>
                  <a:t>The change in the </a:t>
                </a:r>
                <a:r>
                  <a:rPr lang="en-US" dirty="0"/>
                  <a:t>internal energy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independent of the details of process and fixed by the initial and final states.  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01A64-8DF0-49D6-9CAB-C813052BE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251939"/>
              </a:xfrm>
              <a:blipFill>
                <a:blip r:embed="rId2"/>
                <a:stretch>
                  <a:fillRect l="-1159" t="-7027" r="-7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B045601-36A5-45D9-8775-0ED027AFD9AA}"/>
              </a:ext>
            </a:extLst>
          </p:cNvPr>
          <p:cNvSpPr/>
          <p:nvPr/>
        </p:nvSpPr>
        <p:spPr>
          <a:xfrm>
            <a:off x="1073150" y="4286250"/>
            <a:ext cx="2184400" cy="1454150"/>
          </a:xfrm>
          <a:prstGeom prst="rect">
            <a:avLst/>
          </a:prstGeom>
          <a:solidFill>
            <a:schemeClr val="bg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FB0DA-1DC6-44D4-AEB1-B7C169F29940}"/>
              </a:ext>
            </a:extLst>
          </p:cNvPr>
          <p:cNvSpPr/>
          <p:nvPr/>
        </p:nvSpPr>
        <p:spPr>
          <a:xfrm>
            <a:off x="5340350" y="4286250"/>
            <a:ext cx="1409700" cy="1454150"/>
          </a:xfrm>
          <a:prstGeom prst="rect">
            <a:avLst/>
          </a:prstGeom>
          <a:solidFill>
            <a:schemeClr val="bg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F99F1E-1EB4-4440-AE53-DC5FC814EA02}"/>
              </a:ext>
            </a:extLst>
          </p:cNvPr>
          <p:cNvCxnSpPr/>
          <p:nvPr/>
        </p:nvCxnSpPr>
        <p:spPr>
          <a:xfrm flipH="1">
            <a:off x="3541383" y="4652753"/>
            <a:ext cx="774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8B14B8-FD51-443C-BAF3-9CFA6BB6BFEA}"/>
              </a:ext>
            </a:extLst>
          </p:cNvPr>
          <p:cNvCxnSpPr>
            <a:cxnSpLocks/>
          </p:cNvCxnSpPr>
          <p:nvPr/>
        </p:nvCxnSpPr>
        <p:spPr>
          <a:xfrm>
            <a:off x="3359150" y="5065081"/>
            <a:ext cx="177165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F5AB77-0A90-44E2-A920-B731010390E3}"/>
                  </a:ext>
                </a:extLst>
              </p:cNvPr>
              <p:cNvSpPr txBox="1"/>
              <p:nvPr/>
            </p:nvSpPr>
            <p:spPr>
              <a:xfrm>
                <a:off x="1152525" y="5987534"/>
                <a:ext cx="1098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F5AB77-0A90-44E2-A920-B73101039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25" y="5987534"/>
                <a:ext cx="109855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533BB2-6B89-497C-BDF6-CA79E94F0025}"/>
                  </a:ext>
                </a:extLst>
              </p:cNvPr>
              <p:cNvSpPr txBox="1"/>
              <p:nvPr/>
            </p:nvSpPr>
            <p:spPr>
              <a:xfrm>
                <a:off x="3467100" y="4083578"/>
                <a:ext cx="1339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533BB2-6B89-497C-BDF6-CA79E94F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4083578"/>
                <a:ext cx="133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ylinder 11">
            <a:extLst>
              <a:ext uri="{FF2B5EF4-FFF2-40B4-BE49-F238E27FC236}">
                <a16:creationId xmlns:a16="http://schemas.microsoft.com/office/drawing/2014/main" id="{3327F6A2-C7F3-4CC6-A63F-4A23759A1604}"/>
              </a:ext>
            </a:extLst>
          </p:cNvPr>
          <p:cNvSpPr/>
          <p:nvPr/>
        </p:nvSpPr>
        <p:spPr>
          <a:xfrm>
            <a:off x="2108200" y="6159500"/>
            <a:ext cx="285750" cy="558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C39AC32A-0461-42F8-AB66-5EEA59266686}"/>
              </a:ext>
            </a:extLst>
          </p:cNvPr>
          <p:cNvSpPr/>
          <p:nvPr/>
        </p:nvSpPr>
        <p:spPr>
          <a:xfrm rot="18595101">
            <a:off x="2150304" y="5947703"/>
            <a:ext cx="203200" cy="194564"/>
          </a:xfrm>
          <a:prstGeom prst="teardrop">
            <a:avLst>
              <a:gd name="adj" fmla="val 16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4F36E-B8C3-4F9F-9513-B7AF0823BFB0}"/>
                  </a:ext>
                </a:extLst>
              </p:cNvPr>
              <p:cNvSpPr txBox="1"/>
              <p:nvPr/>
            </p:nvSpPr>
            <p:spPr>
              <a:xfrm>
                <a:off x="1911350" y="4718050"/>
                <a:ext cx="5344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4F36E-B8C3-4F9F-9513-B7AF0823B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50" y="4718050"/>
                <a:ext cx="53444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E08E03-94AC-4402-BAF2-36AE108A60D7}"/>
                  </a:ext>
                </a:extLst>
              </p:cNvPr>
              <p:cNvSpPr txBox="1"/>
              <p:nvPr/>
            </p:nvSpPr>
            <p:spPr>
              <a:xfrm>
                <a:off x="5784850" y="4692650"/>
                <a:ext cx="5810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E08E03-94AC-4402-BAF2-36AE108A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50" y="4692650"/>
                <a:ext cx="581057" cy="531877"/>
              </a:xfrm>
              <a:prstGeom prst="rect">
                <a:avLst/>
              </a:prstGeom>
              <a:blipFill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Up 5">
            <a:extLst>
              <a:ext uri="{FF2B5EF4-FFF2-40B4-BE49-F238E27FC236}">
                <a16:creationId xmlns:a16="http://schemas.microsoft.com/office/drawing/2014/main" id="{24E557BC-EDDD-C7C6-DA65-F80247C5F03F}"/>
              </a:ext>
            </a:extLst>
          </p:cNvPr>
          <p:cNvSpPr/>
          <p:nvPr/>
        </p:nvSpPr>
        <p:spPr>
          <a:xfrm>
            <a:off x="1863304" y="5896010"/>
            <a:ext cx="120770" cy="28069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A5B68-CCBA-EE73-4737-474CF806659B}"/>
                  </a:ext>
                </a:extLst>
              </p:cNvPr>
              <p:cNvSpPr txBox="1"/>
              <p:nvPr/>
            </p:nvSpPr>
            <p:spPr>
              <a:xfrm>
                <a:off x="3659929" y="5216912"/>
                <a:ext cx="1098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A5B68-CCBA-EE73-4737-474CF806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29" y="5216912"/>
                <a:ext cx="109855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86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8731-D725-401A-A7DD-764C55E0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Joule’s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C4F1B-8E0F-43D0-BC99-B052D4D1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66290"/>
            <a:ext cx="3019425" cy="2514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7014D1-32F2-4C47-AB18-BD90AA7BC0BD}"/>
              </a:ext>
            </a:extLst>
          </p:cNvPr>
          <p:cNvSpPr/>
          <p:nvPr/>
        </p:nvSpPr>
        <p:spPr>
          <a:xfrm>
            <a:off x="5728668" y="2286140"/>
            <a:ext cx="1381467" cy="1697232"/>
          </a:xfrm>
          <a:prstGeom prst="rect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F3ED8-126F-4963-A8F2-E9C45F60DBB3}"/>
              </a:ext>
            </a:extLst>
          </p:cNvPr>
          <p:cNvSpPr/>
          <p:nvPr/>
        </p:nvSpPr>
        <p:spPr>
          <a:xfrm>
            <a:off x="5916253" y="2446215"/>
            <a:ext cx="1008178" cy="1406769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684A4A-ED5F-4FCB-BE69-99F9179F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882" y="4049345"/>
            <a:ext cx="298730" cy="96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C33F2-9CF7-4956-9F22-0FB8F8CEC9A8}"/>
              </a:ext>
            </a:extLst>
          </p:cNvPr>
          <p:cNvSpPr txBox="1"/>
          <p:nvPr/>
        </p:nvSpPr>
        <p:spPr>
          <a:xfrm>
            <a:off x="2372099" y="5007767"/>
            <a:ext cx="3943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Whether use wheel to stir the water to warm up by 1 degree or use candle to heat it up, the amount of energy needed is the same.  3</a:t>
            </a:r>
            <a:r>
              <a:rPr lang="en-US" baseline="30000" dirty="0"/>
              <a:t>rd</a:t>
            </a:r>
            <a:r>
              <a:rPr lang="en-US" dirty="0"/>
              <a:t> way, use resistor &amp; battery.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A4B10-0A83-4DDF-9A4D-3E669C67C15E}"/>
                  </a:ext>
                </a:extLst>
              </p:cNvPr>
              <p:cNvSpPr txBox="1"/>
              <p:nvPr/>
            </p:nvSpPr>
            <p:spPr>
              <a:xfrm>
                <a:off x="6070689" y="741642"/>
                <a:ext cx="284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A4B10-0A83-4DDF-9A4D-3E669C67C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89" y="741642"/>
                <a:ext cx="2844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0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AE5B-6F32-4697-8953-72C04D41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modes of heat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E7CE3-E00E-4267-98A9-CFABAFD66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Conduction</a:t>
            </a:r>
            <a:r>
              <a:rPr lang="en-US" dirty="0"/>
              <a:t> is the transfer of heat by molecular contact, fast-moving molecules bump into slow-moving molecules, giving up some of their energy in the process.</a:t>
            </a:r>
          </a:p>
          <a:p>
            <a:endParaRPr lang="en-US" dirty="0"/>
          </a:p>
          <a:p>
            <a:r>
              <a:rPr lang="en-US" b="1" dirty="0"/>
              <a:t>Convection</a:t>
            </a:r>
            <a:r>
              <a:rPr lang="en-US" dirty="0"/>
              <a:t> is the bulk motion of a gas or liquid, driven, e.g., by a gravitational field.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Radiation</a:t>
            </a:r>
            <a:r>
              <a:rPr lang="en-US" dirty="0"/>
              <a:t> is the emission of electromagnetic waves.</a:t>
            </a:r>
          </a:p>
        </p:txBody>
      </p:sp>
    </p:spTree>
    <p:extLst>
      <p:ext uri="{BB962C8B-B14F-4D97-AF65-F5344CB8AC3E}">
        <p14:creationId xmlns:p14="http://schemas.microsoft.com/office/powerpoint/2010/main" val="192350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1216</Words>
  <Application>Microsoft Office PowerPoint</Application>
  <PresentationFormat>On-screen Show (4:3)</PresentationFormat>
  <Paragraphs>209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Cambria Math</vt:lpstr>
      <vt:lpstr>Symbol</vt:lpstr>
      <vt:lpstr>Verdana</vt:lpstr>
      <vt:lpstr>Office Theme</vt:lpstr>
      <vt:lpstr>Week 2   First law, heat and work</vt:lpstr>
      <vt:lpstr>Energy, conservation of</vt:lpstr>
      <vt:lpstr>Heat </vt:lpstr>
      <vt:lpstr>Work</vt:lpstr>
      <vt:lpstr>Before the first law, i.e., the zeroth law of thermodynamics</vt:lpstr>
      <vt:lpstr>States</vt:lpstr>
      <vt:lpstr>The first law of thermodynamics</vt:lpstr>
      <vt:lpstr>Joule’s experiment</vt:lpstr>
      <vt:lpstr>Three modes of heat transfer</vt:lpstr>
      <vt:lpstr>Units for heat</vt:lpstr>
      <vt:lpstr>Compression work</vt:lpstr>
      <vt:lpstr>Quasistatic work (slow)</vt:lpstr>
      <vt:lpstr>Compression of an ideal gas, isothermal process, T fixed</vt:lpstr>
      <vt:lpstr> Adiabatic process Q=0</vt:lpstr>
      <vt:lpstr>Adiabatic compression, equations</vt:lpstr>
      <vt:lpstr>Heat capacities</vt:lpstr>
      <vt:lpstr>Heat capacity at constant pressure</vt:lpstr>
      <vt:lpstr>Heat capacities</vt:lpstr>
      <vt:lpstr>Latent heat</vt:lpstr>
      <vt:lpstr>Enthalpy</vt:lpstr>
      <vt:lpstr>Enthalpy H≡U+PV</vt:lpstr>
      <vt:lpstr>Rate processes, heat conduction, Fourier’s law</vt:lpstr>
      <vt:lpstr>Mean-free path l, conductivity of an ideal gas</vt:lpstr>
      <vt:lpstr>Conductivity κ of an ideal gas</vt:lpstr>
      <vt:lpstr>Viscosity</vt:lpstr>
      <vt:lpstr>Diffusion, Fick’s law</vt:lpstr>
      <vt:lpstr>Define thermal equilibrium again</vt:lpstr>
      <vt:lpstr>Tutorial problems 1.28 (page 20), 1.39 (page 27)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PC2230, Thermodynamics and Statistical Mechanics</dc:title>
  <dc:creator>Wang Jian-Sheng</dc:creator>
  <cp:lastModifiedBy>Wang Jian-Sheng</cp:lastModifiedBy>
  <cp:revision>41</cp:revision>
  <dcterms:created xsi:type="dcterms:W3CDTF">2021-10-08T06:30:06Z</dcterms:created>
  <dcterms:modified xsi:type="dcterms:W3CDTF">2024-01-29T03:34:43Z</dcterms:modified>
</cp:coreProperties>
</file>