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7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25539-EB4D-4D5D-BCEE-FB5DF8F0D5D1}" v="36" dt="2024-04-05T01:38:36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5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Jian-Sheng" userId="7d25d710-0931-49a3-acef-49192cec40f2" providerId="ADAL" clId="{E5225539-EB4D-4D5D-BCEE-FB5DF8F0D5D1}"/>
    <pc:docChg chg="modSld">
      <pc:chgData name="Wang Jian-Sheng" userId="7d25d710-0931-49a3-acef-49192cec40f2" providerId="ADAL" clId="{E5225539-EB4D-4D5D-BCEE-FB5DF8F0D5D1}" dt="2024-04-05T01:38:59.268" v="261" actId="1076"/>
      <pc:docMkLst>
        <pc:docMk/>
      </pc:docMkLst>
      <pc:sldChg chg="modSp mod">
        <pc:chgData name="Wang Jian-Sheng" userId="7d25d710-0931-49a3-acef-49192cec40f2" providerId="ADAL" clId="{E5225539-EB4D-4D5D-BCEE-FB5DF8F0D5D1}" dt="2024-04-05T01:19:08.008" v="1" actId="20577"/>
        <pc:sldMkLst>
          <pc:docMk/>
          <pc:sldMk cId="2153188837" sldId="258"/>
        </pc:sldMkLst>
        <pc:spChg chg="mod">
          <ac:chgData name="Wang Jian-Sheng" userId="7d25d710-0931-49a3-acef-49192cec40f2" providerId="ADAL" clId="{E5225539-EB4D-4D5D-BCEE-FB5DF8F0D5D1}" dt="2024-04-05T01:19:08.008" v="1" actId="20577"/>
          <ac:spMkLst>
            <pc:docMk/>
            <pc:sldMk cId="2153188837" sldId="258"/>
            <ac:spMk id="4" creationId="{FE2F1026-AD94-4412-BD4F-59BB80E5138D}"/>
          </ac:spMkLst>
        </pc:spChg>
      </pc:sldChg>
      <pc:sldChg chg="addSp modSp mod">
        <pc:chgData name="Wang Jian-Sheng" userId="7d25d710-0931-49a3-acef-49192cec40f2" providerId="ADAL" clId="{E5225539-EB4D-4D5D-BCEE-FB5DF8F0D5D1}" dt="2024-04-05T01:24:41.387" v="206" actId="1038"/>
        <pc:sldMkLst>
          <pc:docMk/>
          <pc:sldMk cId="2183258733" sldId="261"/>
        </pc:sldMkLst>
        <pc:spChg chg="add mod">
          <ac:chgData name="Wang Jian-Sheng" userId="7d25d710-0931-49a3-acef-49192cec40f2" providerId="ADAL" clId="{E5225539-EB4D-4D5D-BCEE-FB5DF8F0D5D1}" dt="2024-04-05T01:24:41.387" v="206" actId="1038"/>
          <ac:spMkLst>
            <pc:docMk/>
            <pc:sldMk cId="2183258733" sldId="261"/>
            <ac:spMk id="4" creationId="{CB60A210-149F-1B26-1068-EC140B05DD3C}"/>
          </ac:spMkLst>
        </pc:spChg>
      </pc:sldChg>
      <pc:sldChg chg="addSp modSp mod">
        <pc:chgData name="Wang Jian-Sheng" userId="7d25d710-0931-49a3-acef-49192cec40f2" providerId="ADAL" clId="{E5225539-EB4D-4D5D-BCEE-FB5DF8F0D5D1}" dt="2024-04-05T01:38:59.268" v="261" actId="1076"/>
        <pc:sldMkLst>
          <pc:docMk/>
          <pc:sldMk cId="541524285" sldId="279"/>
        </pc:sldMkLst>
        <pc:spChg chg="add mod">
          <ac:chgData name="Wang Jian-Sheng" userId="7d25d710-0931-49a3-acef-49192cec40f2" providerId="ADAL" clId="{E5225539-EB4D-4D5D-BCEE-FB5DF8F0D5D1}" dt="2024-04-05T01:38:59.268" v="261" actId="1076"/>
          <ac:spMkLst>
            <pc:docMk/>
            <pc:sldMk cId="541524285" sldId="279"/>
            <ac:spMk id="5" creationId="{F5E96A06-9E80-5056-95F4-36B60CD347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5311A-5F4A-4C27-A6DF-FFA8F282248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4712E-843F-467F-BF38-250FC0910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6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meV</a:t>
            </a:r>
            <a:r>
              <a:rPr lang="en-US" dirty="0"/>
              <a:t> = 0.001 eV.   1 eV = 1.602 x 10^(-19) joule.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4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9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3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F94C-8A6A-45FE-82A9-DD9AF81D1A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8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25.png"/><Relationship Id="rId5" Type="http://schemas.openxmlformats.org/officeDocument/2006/relationships/image" Target="../media/image210.png"/><Relationship Id="rId10" Type="http://schemas.openxmlformats.org/officeDocument/2006/relationships/image" Target="../media/image24.png"/><Relationship Id="rId4" Type="http://schemas.openxmlformats.org/officeDocument/2006/relationships/image" Target="NULL"/><Relationship Id="rId9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F1026-AD94-4412-BD4F-59BB80E51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114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Week 12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Quantum statistics, applications</a:t>
            </a:r>
          </a:p>
        </p:txBody>
      </p:sp>
    </p:spTree>
    <p:extLst>
      <p:ext uri="{BB962C8B-B14F-4D97-AF65-F5344CB8AC3E}">
        <p14:creationId xmlns:p14="http://schemas.microsoft.com/office/powerpoint/2010/main" val="215318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80409A-A98E-41CC-8CFD-9CD09E2C1041}"/>
              </a:ext>
            </a:extLst>
          </p:cNvPr>
          <p:cNvSpPr/>
          <p:nvPr/>
        </p:nvSpPr>
        <p:spPr>
          <a:xfrm>
            <a:off x="4579434" y="2824976"/>
            <a:ext cx="1471961" cy="1271239"/>
          </a:xfrm>
          <a:custGeom>
            <a:avLst/>
            <a:gdLst>
              <a:gd name="connsiteX0" fmla="*/ 0 w 1471961"/>
              <a:gd name="connsiteY0" fmla="*/ 0 h 1271239"/>
              <a:gd name="connsiteX1" fmla="*/ 156117 w 1471961"/>
              <a:gd name="connsiteY1" fmla="*/ 22302 h 1271239"/>
              <a:gd name="connsiteX2" fmla="*/ 416312 w 1471961"/>
              <a:gd name="connsiteY2" fmla="*/ 208156 h 1271239"/>
              <a:gd name="connsiteX3" fmla="*/ 572429 w 1471961"/>
              <a:gd name="connsiteY3" fmla="*/ 438614 h 1271239"/>
              <a:gd name="connsiteX4" fmla="*/ 654205 w 1471961"/>
              <a:gd name="connsiteY4" fmla="*/ 661639 h 1271239"/>
              <a:gd name="connsiteX5" fmla="*/ 750849 w 1471961"/>
              <a:gd name="connsiteY5" fmla="*/ 817756 h 1271239"/>
              <a:gd name="connsiteX6" fmla="*/ 884664 w 1471961"/>
              <a:gd name="connsiteY6" fmla="*/ 1063083 h 1271239"/>
              <a:gd name="connsiteX7" fmla="*/ 1048215 w 1471961"/>
              <a:gd name="connsiteY7" fmla="*/ 1159726 h 1271239"/>
              <a:gd name="connsiteX8" fmla="*/ 1263805 w 1471961"/>
              <a:gd name="connsiteY8" fmla="*/ 1226634 h 1271239"/>
              <a:gd name="connsiteX9" fmla="*/ 1471961 w 1471961"/>
              <a:gd name="connsiteY9" fmla="*/ 1271239 h 1271239"/>
              <a:gd name="connsiteX0" fmla="*/ 0 w 1471961"/>
              <a:gd name="connsiteY0" fmla="*/ 0 h 1271239"/>
              <a:gd name="connsiteX1" fmla="*/ 156117 w 1471961"/>
              <a:gd name="connsiteY1" fmla="*/ 22302 h 1271239"/>
              <a:gd name="connsiteX2" fmla="*/ 416312 w 1471961"/>
              <a:gd name="connsiteY2" fmla="*/ 208156 h 1271239"/>
              <a:gd name="connsiteX3" fmla="*/ 572429 w 1471961"/>
              <a:gd name="connsiteY3" fmla="*/ 438614 h 1271239"/>
              <a:gd name="connsiteX4" fmla="*/ 654205 w 1471961"/>
              <a:gd name="connsiteY4" fmla="*/ 661639 h 1271239"/>
              <a:gd name="connsiteX5" fmla="*/ 728547 w 1471961"/>
              <a:gd name="connsiteY5" fmla="*/ 862361 h 1271239"/>
              <a:gd name="connsiteX6" fmla="*/ 884664 w 1471961"/>
              <a:gd name="connsiteY6" fmla="*/ 1063083 h 1271239"/>
              <a:gd name="connsiteX7" fmla="*/ 1048215 w 1471961"/>
              <a:gd name="connsiteY7" fmla="*/ 1159726 h 1271239"/>
              <a:gd name="connsiteX8" fmla="*/ 1263805 w 1471961"/>
              <a:gd name="connsiteY8" fmla="*/ 1226634 h 1271239"/>
              <a:gd name="connsiteX9" fmla="*/ 1471961 w 1471961"/>
              <a:gd name="connsiteY9" fmla="*/ 1271239 h 1271239"/>
              <a:gd name="connsiteX0" fmla="*/ 0 w 1471961"/>
              <a:gd name="connsiteY0" fmla="*/ 0 h 1271239"/>
              <a:gd name="connsiteX1" fmla="*/ 156117 w 1471961"/>
              <a:gd name="connsiteY1" fmla="*/ 37170 h 1271239"/>
              <a:gd name="connsiteX2" fmla="*/ 416312 w 1471961"/>
              <a:gd name="connsiteY2" fmla="*/ 208156 h 1271239"/>
              <a:gd name="connsiteX3" fmla="*/ 572429 w 1471961"/>
              <a:gd name="connsiteY3" fmla="*/ 438614 h 1271239"/>
              <a:gd name="connsiteX4" fmla="*/ 654205 w 1471961"/>
              <a:gd name="connsiteY4" fmla="*/ 661639 h 1271239"/>
              <a:gd name="connsiteX5" fmla="*/ 728547 w 1471961"/>
              <a:gd name="connsiteY5" fmla="*/ 862361 h 1271239"/>
              <a:gd name="connsiteX6" fmla="*/ 884664 w 1471961"/>
              <a:gd name="connsiteY6" fmla="*/ 1063083 h 1271239"/>
              <a:gd name="connsiteX7" fmla="*/ 1048215 w 1471961"/>
              <a:gd name="connsiteY7" fmla="*/ 1159726 h 1271239"/>
              <a:gd name="connsiteX8" fmla="*/ 1263805 w 1471961"/>
              <a:gd name="connsiteY8" fmla="*/ 1226634 h 1271239"/>
              <a:gd name="connsiteX9" fmla="*/ 1471961 w 1471961"/>
              <a:gd name="connsiteY9" fmla="*/ 1271239 h 12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1961" h="1271239">
                <a:moveTo>
                  <a:pt x="0" y="0"/>
                </a:moveTo>
                <a:lnTo>
                  <a:pt x="156117" y="37170"/>
                </a:lnTo>
                <a:cubicBezTo>
                  <a:pt x="225502" y="71863"/>
                  <a:pt x="346927" y="141249"/>
                  <a:pt x="416312" y="208156"/>
                </a:cubicBezTo>
                <a:cubicBezTo>
                  <a:pt x="485697" y="275063"/>
                  <a:pt x="532780" y="363034"/>
                  <a:pt x="572429" y="438614"/>
                </a:cubicBezTo>
                <a:cubicBezTo>
                  <a:pt x="612078" y="514194"/>
                  <a:pt x="628185" y="591014"/>
                  <a:pt x="654205" y="661639"/>
                </a:cubicBezTo>
                <a:cubicBezTo>
                  <a:pt x="680225" y="732264"/>
                  <a:pt x="690137" y="795454"/>
                  <a:pt x="728547" y="862361"/>
                </a:cubicBezTo>
                <a:cubicBezTo>
                  <a:pt x="766957" y="929268"/>
                  <a:pt x="831386" y="1013522"/>
                  <a:pt x="884664" y="1063083"/>
                </a:cubicBezTo>
                <a:cubicBezTo>
                  <a:pt x="937942" y="1112644"/>
                  <a:pt x="985025" y="1132468"/>
                  <a:pt x="1048215" y="1159726"/>
                </a:cubicBezTo>
                <a:cubicBezTo>
                  <a:pt x="1111405" y="1186984"/>
                  <a:pt x="1193181" y="1208049"/>
                  <a:pt x="1263805" y="1226634"/>
                </a:cubicBezTo>
                <a:cubicBezTo>
                  <a:pt x="1334429" y="1245220"/>
                  <a:pt x="1403195" y="1258229"/>
                  <a:pt x="1471961" y="127123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319FD-1BD9-4573-9714-D104F29F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 distribution, small </a:t>
            </a:r>
            <a:r>
              <a:rPr lang="en-US" i="1" dirty="0"/>
              <a:t>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846C9E-4600-4D41-949E-CDF362BEE79A}"/>
              </a:ext>
            </a:extLst>
          </p:cNvPr>
          <p:cNvCxnSpPr>
            <a:cxnSpLocks/>
          </p:cNvCxnSpPr>
          <p:nvPr/>
        </p:nvCxnSpPr>
        <p:spPr>
          <a:xfrm>
            <a:off x="1704340" y="4102746"/>
            <a:ext cx="6159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B40101-2760-4662-B96C-385EF95ABD00}"/>
              </a:ext>
            </a:extLst>
          </p:cNvPr>
          <p:cNvCxnSpPr/>
          <p:nvPr/>
        </p:nvCxnSpPr>
        <p:spPr>
          <a:xfrm flipV="1">
            <a:off x="4216400" y="1511481"/>
            <a:ext cx="0" cy="259715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DD1A9926-D0A1-43FB-A9D8-420AF0BA9408}"/>
              </a:ext>
            </a:extLst>
          </p:cNvPr>
          <p:cNvCxnSpPr>
            <a:cxnSpLocks/>
          </p:cNvCxnSpPr>
          <p:nvPr/>
        </p:nvCxnSpPr>
        <p:spPr>
          <a:xfrm>
            <a:off x="1727200" y="2811780"/>
            <a:ext cx="6101080" cy="1288585"/>
          </a:xfrm>
          <a:prstGeom prst="bentConnector3">
            <a:avLst>
              <a:gd name="adj1" fmla="val 5736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BDEEB58-69A4-47C2-8A4B-DA6C8A3B9A24}"/>
              </a:ext>
            </a:extLst>
          </p:cNvPr>
          <p:cNvSpPr txBox="1"/>
          <p:nvPr/>
        </p:nvSpPr>
        <p:spPr>
          <a:xfrm>
            <a:off x="3889702" y="2472562"/>
            <a:ext cx="23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18F139-7D97-4C27-A63E-1EC016016D01}"/>
                  </a:ext>
                </a:extLst>
              </p:cNvPr>
              <p:cNvSpPr txBox="1"/>
              <p:nvPr/>
            </p:nvSpPr>
            <p:spPr>
              <a:xfrm>
                <a:off x="5016500" y="4254500"/>
                <a:ext cx="40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18F139-7D97-4C27-A63E-1EC016016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00" y="4254500"/>
                <a:ext cx="406400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C8752E-1B87-4C48-92E7-B50668DD31C9}"/>
                  </a:ext>
                </a:extLst>
              </p:cNvPr>
              <p:cNvSpPr txBox="1"/>
              <p:nvPr/>
            </p:nvSpPr>
            <p:spPr>
              <a:xfrm>
                <a:off x="7797800" y="4184650"/>
                <a:ext cx="40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C8752E-1B87-4C48-92E7-B50668DD3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800" y="4184650"/>
                <a:ext cx="4064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A0216B-F5C1-4E06-B987-BE76682ED21C}"/>
                  </a:ext>
                </a:extLst>
              </p:cNvPr>
              <p:cNvSpPr txBox="1"/>
              <p:nvPr/>
            </p:nvSpPr>
            <p:spPr>
              <a:xfrm>
                <a:off x="5214620" y="2386330"/>
                <a:ext cx="806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A0216B-F5C1-4E06-B987-BE76682ED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620" y="2386330"/>
                <a:ext cx="8064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8E773-B04A-4D2A-9B88-3758EC761100}"/>
                  </a:ext>
                </a:extLst>
              </p:cNvPr>
              <p:cNvSpPr txBox="1"/>
              <p:nvPr/>
            </p:nvSpPr>
            <p:spPr>
              <a:xfrm>
                <a:off x="3681189" y="1315357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FD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8E773-B04A-4D2A-9B88-3758EC761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189" y="1315357"/>
                <a:ext cx="342900" cy="369332"/>
              </a:xfrm>
              <a:prstGeom prst="rect">
                <a:avLst/>
              </a:prstGeom>
              <a:blipFill>
                <a:blip r:embed="rId7"/>
                <a:stretch>
                  <a:fillRect r="-5000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3462C6-005D-443D-B56F-AE7FDDDCC1EF}"/>
              </a:ext>
            </a:extLst>
          </p:cNvPr>
          <p:cNvCxnSpPr/>
          <p:nvPr/>
        </p:nvCxnSpPr>
        <p:spPr>
          <a:xfrm>
            <a:off x="5255941" y="3850888"/>
            <a:ext cx="64320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1D9595-25F3-4F7F-B243-CA452D017296}"/>
                  </a:ext>
                </a:extLst>
              </p:cNvPr>
              <p:cNvSpPr txBox="1"/>
              <p:nvPr/>
            </p:nvSpPr>
            <p:spPr>
              <a:xfrm>
                <a:off x="5346700" y="3444240"/>
                <a:ext cx="314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1D9595-25F3-4F7F-B243-CA452D017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700" y="3444240"/>
                <a:ext cx="314960" cy="369332"/>
              </a:xfrm>
              <a:prstGeom prst="rect">
                <a:avLst/>
              </a:prstGeom>
              <a:blipFill>
                <a:blip r:embed="rId8"/>
                <a:stretch>
                  <a:fillRect r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>
            <a:extLst>
              <a:ext uri="{FF2B5EF4-FFF2-40B4-BE49-F238E27FC236}">
                <a16:creationId xmlns:a16="http://schemas.microsoft.com/office/drawing/2014/main" id="{97180767-F6D6-4ED7-9AE2-028CD593A40B}"/>
              </a:ext>
            </a:extLst>
          </p:cNvPr>
          <p:cNvSpPr/>
          <p:nvPr/>
        </p:nvSpPr>
        <p:spPr>
          <a:xfrm>
            <a:off x="4984753" y="2590799"/>
            <a:ext cx="461674" cy="451403"/>
          </a:xfrm>
          <a:prstGeom prst="arc">
            <a:avLst>
              <a:gd name="adj1" fmla="val 11214296"/>
              <a:gd name="adj2" fmla="val 16618073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DC15DD-D308-47E8-AA18-70F0C405645D}"/>
                  </a:ext>
                </a:extLst>
              </p:cNvPr>
              <p:cNvSpPr txBox="1"/>
              <p:nvPr/>
            </p:nvSpPr>
            <p:spPr>
              <a:xfrm>
                <a:off x="7307882" y="1587396"/>
                <a:ext cx="18068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at 300K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</m:oMath>
                </a14:m>
                <a:r>
                  <a:rPr lang="en-US" dirty="0"/>
                  <a:t> is 0.026 eV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DC15DD-D308-47E8-AA18-70F0C405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882" y="1587396"/>
                <a:ext cx="1806855" cy="646331"/>
              </a:xfrm>
              <a:prstGeom prst="rect">
                <a:avLst/>
              </a:prstGeom>
              <a:blipFill>
                <a:blip r:embed="rId9"/>
                <a:stretch>
                  <a:fillRect l="-3041" t="-4717" r="-135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3646A0-518F-469A-8757-6DC3F21054BB}"/>
                  </a:ext>
                </a:extLst>
              </p:cNvPr>
              <p:cNvSpPr txBox="1"/>
              <p:nvPr/>
            </p:nvSpPr>
            <p:spPr>
              <a:xfrm>
                <a:off x="705394" y="1677432"/>
                <a:ext cx="237743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FD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)/(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3646A0-518F-469A-8757-6DC3F2105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4" y="1677432"/>
                <a:ext cx="2377438" cy="6347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B40CF8-D0C7-42D8-822D-EB09E7C8DB6F}"/>
                  </a:ext>
                </a:extLst>
              </p:cNvPr>
              <p:cNvSpPr txBox="1"/>
              <p:nvPr/>
            </p:nvSpPr>
            <p:spPr>
              <a:xfrm>
                <a:off x="757645" y="4800603"/>
                <a:ext cx="7511141" cy="177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Additional energy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(number of affected electrons)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(energy acquired by each)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𝑁𝑘𝑇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B40CF8-D0C7-42D8-822D-EB09E7C8D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5" y="4800603"/>
                <a:ext cx="7511141" cy="1776705"/>
              </a:xfrm>
              <a:prstGeom prst="rect">
                <a:avLst/>
              </a:prstGeom>
              <a:blipFill>
                <a:blip r:embed="rId11"/>
                <a:stretch>
                  <a:fillRect l="-649" t="-2062" r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30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2D172-5966-4F84-A9FD-0541CFA0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of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E97E1-9B51-4AEB-9148-3A4C67AA4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4480" y="1716770"/>
                <a:ext cx="6722835" cy="3961359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8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3/2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Density of states - number of states with energy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E97E1-9B51-4AEB-9148-3A4C67AA4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4480" y="1716770"/>
                <a:ext cx="6722835" cy="3961359"/>
              </a:xfrm>
              <a:blipFill>
                <a:blip r:embed="rId2"/>
                <a:stretch>
                  <a:fillRect l="-817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4B8B68F-6095-45F3-926D-48F707218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276" y="4192695"/>
            <a:ext cx="4974402" cy="2646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58F7A7-DC15-43B1-A8C5-07D3E26026E9}"/>
                  </a:ext>
                </a:extLst>
              </p:cNvPr>
              <p:cNvSpPr txBox="1"/>
              <p:nvPr/>
            </p:nvSpPr>
            <p:spPr>
              <a:xfrm>
                <a:off x="7379482" y="4154255"/>
                <a:ext cx="1341265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58F7A7-DC15-43B1-A8C5-07D3E2602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482" y="4154255"/>
                <a:ext cx="1341265" cy="280077"/>
              </a:xfrm>
              <a:prstGeom prst="rect">
                <a:avLst/>
              </a:prstGeom>
              <a:blipFill>
                <a:blip r:embed="rId4"/>
                <a:stretch>
                  <a:fillRect l="-2727" r="-909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48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C43C4F-4CF6-4E3D-92DE-9D3DE2CA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521066"/>
            <a:ext cx="4323377" cy="2251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FDAFA8-EAF8-408C-9792-3D3963F371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Particle number and energy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FDAFA8-EAF8-408C-9792-3D3963F37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 t="-13364" b="-20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B4708-120F-44DA-855F-533E9E740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6519636" cy="328469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FD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FD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B4708-120F-44DA-855F-533E9E740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6519636" cy="328469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44C461-E7D0-45F1-982B-910893EB8AA1}"/>
                  </a:ext>
                </a:extLst>
              </p:cNvPr>
              <p:cNvSpPr txBox="1"/>
              <p:nvPr/>
            </p:nvSpPr>
            <p:spPr>
              <a:xfrm>
                <a:off x="6001658" y="5700708"/>
                <a:ext cx="10790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44C461-E7D0-45F1-982B-910893EB8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658" y="5700708"/>
                <a:ext cx="1079013" cy="276999"/>
              </a:xfrm>
              <a:prstGeom prst="rect">
                <a:avLst/>
              </a:prstGeom>
              <a:blipFill>
                <a:blip r:embed="rId5"/>
                <a:stretch>
                  <a:fillRect l="-395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11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7482-F63F-4326-8594-F70462B5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potential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56353-5F9C-46EC-A972-205081697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36" y="2328761"/>
            <a:ext cx="6057852" cy="3610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215EDF-61E9-41AE-BEDD-F628AF10796B}"/>
                  </a:ext>
                </a:extLst>
              </p:cNvPr>
              <p:cNvSpPr txBox="1"/>
              <p:nvPr/>
            </p:nvSpPr>
            <p:spPr>
              <a:xfrm>
                <a:off x="4194719" y="2190261"/>
                <a:ext cx="2664767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215EDF-61E9-41AE-BEDD-F628AF107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19" y="2190261"/>
                <a:ext cx="2664767" cy="6770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83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45C9-1ECE-4DB3-97A2-362FA475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Sommerfeld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6F43B-CAC7-4CE6-AE6F-BD309D286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1) integration by parts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FD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FD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𝐹𝐷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6F43B-CAC7-4CE6-AE6F-BD309D286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52579F4-98EF-461D-9E7D-0E6C15C8E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579" y="3895527"/>
            <a:ext cx="4339771" cy="3015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135222-03D0-467F-851B-D9D5D7E12DED}"/>
                  </a:ext>
                </a:extLst>
              </p:cNvPr>
              <p:cNvSpPr txBox="1"/>
              <p:nvPr/>
            </p:nvSpPr>
            <p:spPr>
              <a:xfrm>
                <a:off x="762000" y="5253633"/>
                <a:ext cx="31350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is peaked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decays very fast to zero away from it.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135222-03D0-467F-851B-D9D5D7E12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253633"/>
                <a:ext cx="3135085" cy="923330"/>
              </a:xfrm>
              <a:prstGeom prst="rect">
                <a:avLst/>
              </a:prstGeom>
              <a:blipFill>
                <a:blip r:embed="rId4"/>
                <a:stretch>
                  <a:fillRect l="-1556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40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45C9-1ECE-4DB3-97A2-362FA475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Sommerfeld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6F43B-CAC7-4CE6-AE6F-BD309D286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Step 2) make a change of integration variable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den>
                    </m:f>
                  </m:oMath>
                </a14:m>
                <a:r>
                  <a:rPr lang="en-US" dirty="0"/>
                  <a:t>, extend lower bound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3) Taylor expanding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for the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−1/2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6F43B-CAC7-4CE6-AE6F-BD309D286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752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9CB1B-2D59-4E42-A2B2-769073E9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4) using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D838FA-D04E-464A-B713-B9A92ED270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736" y="1818368"/>
                <a:ext cx="78867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Step 5) cancel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we get (for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D838FA-D04E-464A-B713-B9A92ED270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736" y="1818368"/>
                <a:ext cx="7886700" cy="4351338"/>
              </a:xfrm>
              <a:blipFill>
                <a:blip r:embed="rId2"/>
                <a:stretch>
                  <a:fillRect l="-1005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54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3DAB-0059-4B1A-B306-45904AB0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Sommerfeld expansion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A8204-356E-4EB6-B1A0-FE8E6EBED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442482"/>
                <a:ext cx="8081174" cy="105723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FD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A8204-356E-4EB6-B1A0-FE8E6EBED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442482"/>
                <a:ext cx="8081174" cy="10572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413385-B709-4469-8335-1D0CBCFB13C2}"/>
                  </a:ext>
                </a:extLst>
              </p:cNvPr>
              <p:cNvSpPr txBox="1"/>
              <p:nvPr/>
            </p:nvSpPr>
            <p:spPr>
              <a:xfrm>
                <a:off x="2236661" y="4131246"/>
                <a:ext cx="3828639" cy="1247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Same steps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leads to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413385-B709-4469-8335-1D0CBCFB1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661" y="4131246"/>
                <a:ext cx="3828639" cy="1247457"/>
              </a:xfrm>
              <a:prstGeom prst="rect">
                <a:avLst/>
              </a:prstGeom>
              <a:blipFill>
                <a:blip r:embed="rId3"/>
                <a:stretch>
                  <a:fillRect l="-14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985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2F72-48C3-4AEC-838A-07224333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8F129-98EB-4513-B040-78623ED9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8" y="2040622"/>
            <a:ext cx="8623883" cy="27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58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F844B-129B-4A0A-BD4A-0E800E02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problem 7.28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D8217-863C-4921-9689-BBFFB1C30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1280"/>
            <a:ext cx="9144000" cy="46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8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2DA1-4682-481A-8FF1-229369D6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Degenerate Fermi 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C1AA9-708C-4CE8-A19D-D1D4CC638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Electrons in metal</a:t>
            </a:r>
          </a:p>
          <a:p>
            <a:r>
              <a:rPr lang="en-US" dirty="0"/>
              <a:t>Neutron star</a:t>
            </a:r>
          </a:p>
          <a:p>
            <a:r>
              <a:rPr lang="en-US" baseline="30000" dirty="0"/>
              <a:t>3</a:t>
            </a:r>
            <a:r>
              <a:rPr lang="en-US" dirty="0"/>
              <a:t>He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18046-7312-4BA0-948F-98E03144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503" y="3378792"/>
            <a:ext cx="1971495" cy="2314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2BDBD4-0E89-4A17-A694-41A9EE14D56B}"/>
              </a:ext>
            </a:extLst>
          </p:cNvPr>
          <p:cNvSpPr txBox="1"/>
          <p:nvPr/>
        </p:nvSpPr>
        <p:spPr>
          <a:xfrm>
            <a:off x="5432482" y="5912528"/>
            <a:ext cx="206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Wikipedia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5E0C9-698C-4EDF-B8F5-0055A35AE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865993"/>
            <a:ext cx="3143250" cy="2162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B81BE4-4545-4E23-88BA-7FB211615749}"/>
                  </a:ext>
                </a:extLst>
              </p:cNvPr>
              <p:cNvSpPr txBox="1"/>
              <p:nvPr/>
            </p:nvSpPr>
            <p:spPr>
              <a:xfrm>
                <a:off x="5725880" y="2398488"/>
                <a:ext cx="15558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B81BE4-4545-4E23-88BA-7FB211615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880" y="2398488"/>
                <a:ext cx="1555875" cy="276999"/>
              </a:xfrm>
              <a:prstGeom prst="rect">
                <a:avLst/>
              </a:prstGeom>
              <a:blipFill>
                <a:blip r:embed="rId4"/>
                <a:stretch>
                  <a:fillRect l="-2344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10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69AB-B91A-4BAE-B08B-D6176169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Degenerate Fermi gases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597F8-B30F-4E12-B665-E4A0494478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Very low temperature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𝑚𝑘𝑇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Boltzmann statistics breaks down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electrons in metal,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=9.109×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−31</m:t>
                        </m:r>
                      </m:sup>
                    </m:sSup>
                  </m:oMath>
                </a14:m>
                <a:r>
                  <a:rPr lang="en-US" dirty="0"/>
                  <a:t>kg,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en-US" dirty="0"/>
                  <a:t>K,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=4.3</m:t>
                    </m:r>
                  </m:oMath>
                </a14:m>
                <a:r>
                  <a:rPr lang="en-US" dirty="0"/>
                  <a:t> nm,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dirty="0"/>
                  <a:t> nm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597F8-B30F-4E12-B665-E4A0494478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1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72DA-AFE3-4326-A10B-613C3138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49" y="162671"/>
            <a:ext cx="7886700" cy="1325563"/>
          </a:xfrm>
        </p:spPr>
        <p:txBody>
          <a:bodyPr/>
          <a:lstStyle/>
          <a:p>
            <a:r>
              <a:rPr lang="en-US" dirty="0"/>
              <a:t>Zero temperature, Fermi particles in a box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4BBB-61DA-4EF0-8952-E2AB5718A9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19589"/>
                <a:ext cx="7886700" cy="2028613"/>
              </a:xfrm>
            </p:spPr>
            <p:txBody>
              <a:bodyPr/>
              <a:lstStyle/>
              <a:p>
                <a:r>
                  <a:rPr lang="en-US" dirty="0"/>
                  <a:t>Fermi energy </a:t>
                </a:r>
              </a:p>
              <a:p>
                <a:pPr marL="0" indent="0">
                  <a:buNone/>
                </a:pPr>
                <a:r>
                  <a:rPr lang="en-US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4BBB-61DA-4EF0-8952-E2AB5718A9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19589"/>
                <a:ext cx="7886700" cy="2028613"/>
              </a:xfrm>
              <a:blipFill>
                <a:blip r:embed="rId2"/>
                <a:stretch>
                  <a:fillRect l="-1391" t="-5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A8A338-2A1E-478E-9341-F9FB52B885A9}"/>
              </a:ext>
            </a:extLst>
          </p:cNvPr>
          <p:cNvCxnSpPr/>
          <p:nvPr/>
        </p:nvCxnSpPr>
        <p:spPr>
          <a:xfrm>
            <a:off x="4478186" y="3650676"/>
            <a:ext cx="4114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F5CA376-A69A-40DD-B0B9-6E13D98D7560}"/>
              </a:ext>
            </a:extLst>
          </p:cNvPr>
          <p:cNvCxnSpPr>
            <a:cxnSpLocks/>
          </p:cNvCxnSpPr>
          <p:nvPr/>
        </p:nvCxnSpPr>
        <p:spPr>
          <a:xfrm>
            <a:off x="4592782" y="2466109"/>
            <a:ext cx="3712722" cy="1184567"/>
          </a:xfrm>
          <a:prstGeom prst="bent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A8A3A4-C3E6-4EDE-9A82-41A8B718A66E}"/>
              </a:ext>
            </a:extLst>
          </p:cNvPr>
          <p:cNvCxnSpPr/>
          <p:nvPr/>
        </p:nvCxnSpPr>
        <p:spPr>
          <a:xfrm flipV="1">
            <a:off x="4592782" y="2133598"/>
            <a:ext cx="0" cy="16279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6F19A8-25D8-4D5C-BCBF-0FABE9561349}"/>
                  </a:ext>
                </a:extLst>
              </p:cNvPr>
              <p:cNvSpPr txBox="1"/>
              <p:nvPr/>
            </p:nvSpPr>
            <p:spPr>
              <a:xfrm>
                <a:off x="8596745" y="3435928"/>
                <a:ext cx="2216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6F19A8-25D8-4D5C-BCBF-0FABE9561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745" y="3435928"/>
                <a:ext cx="221673" cy="369332"/>
              </a:xfrm>
              <a:prstGeom prst="rect">
                <a:avLst/>
              </a:prstGeom>
              <a:blipFill>
                <a:blip r:embed="rId3"/>
                <a:stretch>
                  <a:fillRect r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F05B4B-F9A3-49AA-AB4D-D6C1952D57CA}"/>
                  </a:ext>
                </a:extLst>
              </p:cNvPr>
              <p:cNvSpPr txBox="1"/>
              <p:nvPr/>
            </p:nvSpPr>
            <p:spPr>
              <a:xfrm>
                <a:off x="6101199" y="3761507"/>
                <a:ext cx="86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F05B4B-F9A3-49AA-AB4D-D6C1952D5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99" y="3761507"/>
                <a:ext cx="864171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25C9670-3BE7-4CE3-8C42-D585AFC315FD}"/>
              </a:ext>
            </a:extLst>
          </p:cNvPr>
          <p:cNvSpPr txBox="1"/>
          <p:nvPr/>
        </p:nvSpPr>
        <p:spPr>
          <a:xfrm>
            <a:off x="4145132" y="3456709"/>
            <a:ext cx="29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8284B3-8345-48A8-9B60-FE7762BC96D2}"/>
              </a:ext>
            </a:extLst>
          </p:cNvPr>
          <p:cNvSpPr txBox="1"/>
          <p:nvPr/>
        </p:nvSpPr>
        <p:spPr>
          <a:xfrm>
            <a:off x="4163292" y="2258290"/>
            <a:ext cx="29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515614-0059-487B-B9B7-1C72C62E591B}"/>
                  </a:ext>
                </a:extLst>
              </p:cNvPr>
              <p:cNvSpPr txBox="1"/>
              <p:nvPr/>
            </p:nvSpPr>
            <p:spPr>
              <a:xfrm>
                <a:off x="4530437" y="1835728"/>
                <a:ext cx="429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515614-0059-487B-B9B7-1C72C62E5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437" y="1835728"/>
                <a:ext cx="429491" cy="369332"/>
              </a:xfrm>
              <a:prstGeom prst="rect">
                <a:avLst/>
              </a:prstGeom>
              <a:blipFill>
                <a:blip r:embed="rId5"/>
                <a:stretch>
                  <a:fillRect r="-18310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ube 21">
            <a:extLst>
              <a:ext uri="{FF2B5EF4-FFF2-40B4-BE49-F238E27FC236}">
                <a16:creationId xmlns:a16="http://schemas.microsoft.com/office/drawing/2014/main" id="{75A8591E-637B-4B7D-B320-88410E5FD507}"/>
              </a:ext>
            </a:extLst>
          </p:cNvPr>
          <p:cNvSpPr/>
          <p:nvPr/>
        </p:nvSpPr>
        <p:spPr>
          <a:xfrm>
            <a:off x="1165516" y="4121727"/>
            <a:ext cx="1731818" cy="1731818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41E6D1-0C5A-4FF0-B0DA-E1F01B9CD9F3}"/>
              </a:ext>
            </a:extLst>
          </p:cNvPr>
          <p:cNvCxnSpPr/>
          <p:nvPr/>
        </p:nvCxnSpPr>
        <p:spPr>
          <a:xfrm>
            <a:off x="1165516" y="6176963"/>
            <a:ext cx="130752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C68E11-8E61-471F-9CD2-3EA50671C7AC}"/>
                  </a:ext>
                </a:extLst>
              </p:cNvPr>
              <p:cNvSpPr txBox="1"/>
              <p:nvPr/>
            </p:nvSpPr>
            <p:spPr>
              <a:xfrm>
                <a:off x="1537856" y="6289963"/>
                <a:ext cx="498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C68E11-8E61-471F-9CD2-3EA50671C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856" y="6289963"/>
                <a:ext cx="4987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DCABCD-1B03-4992-91C5-D48D18292D2B}"/>
                  </a:ext>
                </a:extLst>
              </p:cNvPr>
              <p:cNvSpPr txBox="1"/>
              <p:nvPr/>
            </p:nvSpPr>
            <p:spPr>
              <a:xfrm>
                <a:off x="1475510" y="4946073"/>
                <a:ext cx="671945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DCABCD-1B03-4992-91C5-D48D18292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10" y="4946073"/>
                <a:ext cx="671945" cy="6399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958228-864C-4A91-A951-D295F185AAC0}"/>
                  </a:ext>
                </a:extLst>
              </p:cNvPr>
              <p:cNvSpPr txBox="1"/>
              <p:nvPr/>
            </p:nvSpPr>
            <p:spPr>
              <a:xfrm>
                <a:off x="3539836" y="4606637"/>
                <a:ext cx="4807231" cy="1497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 2, 3, ⋯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958228-864C-4A91-A951-D295F185A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836" y="4606637"/>
                <a:ext cx="4807231" cy="14978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29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F0F0-B6D2-4631-A596-7177CE38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Particle in a box, fixed boundary condition vs periodic boundary condition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B14834-A2BC-4B1C-93E6-A2391404C2F7}"/>
              </a:ext>
            </a:extLst>
          </p:cNvPr>
          <p:cNvCxnSpPr/>
          <p:nvPr/>
        </p:nvCxnSpPr>
        <p:spPr>
          <a:xfrm>
            <a:off x="796636" y="2999509"/>
            <a:ext cx="0" cy="2867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214819-433C-4C11-989F-4942A93F6EA7}"/>
              </a:ext>
            </a:extLst>
          </p:cNvPr>
          <p:cNvCxnSpPr/>
          <p:nvPr/>
        </p:nvCxnSpPr>
        <p:spPr>
          <a:xfrm>
            <a:off x="2722420" y="2999507"/>
            <a:ext cx="0" cy="2867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2F61FC-CE0A-49AF-9A43-2747451C2DCB}"/>
              </a:ext>
            </a:extLst>
          </p:cNvPr>
          <p:cNvCxnSpPr/>
          <p:nvPr/>
        </p:nvCxnSpPr>
        <p:spPr>
          <a:xfrm>
            <a:off x="796636" y="5867398"/>
            <a:ext cx="19257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3D8356-67C4-4888-A713-FC405B5E216E}"/>
              </a:ext>
            </a:extLst>
          </p:cNvPr>
          <p:cNvCxnSpPr/>
          <p:nvPr/>
        </p:nvCxnSpPr>
        <p:spPr>
          <a:xfrm>
            <a:off x="4890665" y="2992580"/>
            <a:ext cx="0" cy="2867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040979-A820-4E64-B07D-B5DFD4A06FA7}"/>
              </a:ext>
            </a:extLst>
          </p:cNvPr>
          <p:cNvCxnSpPr/>
          <p:nvPr/>
        </p:nvCxnSpPr>
        <p:spPr>
          <a:xfrm>
            <a:off x="6816449" y="2992578"/>
            <a:ext cx="0" cy="2867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842FFD-3CBA-43C5-A00B-71F5D2ACDF26}"/>
              </a:ext>
            </a:extLst>
          </p:cNvPr>
          <p:cNvCxnSpPr/>
          <p:nvPr/>
        </p:nvCxnSpPr>
        <p:spPr>
          <a:xfrm>
            <a:off x="4890665" y="5860469"/>
            <a:ext cx="19257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DE38F7-BA21-46E2-B1D5-DEED83B0D90F}"/>
                  </a:ext>
                </a:extLst>
              </p:cNvPr>
              <p:cNvSpPr txBox="1"/>
              <p:nvPr/>
            </p:nvSpPr>
            <p:spPr>
              <a:xfrm>
                <a:off x="831273" y="2320636"/>
                <a:ext cx="1856510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DE38F7-BA21-46E2-B1D5-DEED83B0D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2320636"/>
                <a:ext cx="1856510" cy="639983"/>
              </a:xfrm>
              <a:prstGeom prst="rect">
                <a:avLst/>
              </a:prstGeom>
              <a:blipFill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A2950E-CF2D-43C9-B1ED-C18811D490CB}"/>
                  </a:ext>
                </a:extLst>
              </p:cNvPr>
              <p:cNvSpPr txBox="1"/>
              <p:nvPr/>
            </p:nvSpPr>
            <p:spPr>
              <a:xfrm>
                <a:off x="4980719" y="2320636"/>
                <a:ext cx="161405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A2950E-CF2D-43C9-B1ED-C18811D49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719" y="2320636"/>
                <a:ext cx="1614055" cy="392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E7FCE3-C52C-411A-A0F5-2C39E54A7B5A}"/>
              </a:ext>
            </a:extLst>
          </p:cNvPr>
          <p:cNvCxnSpPr/>
          <p:nvPr/>
        </p:nvCxnSpPr>
        <p:spPr>
          <a:xfrm>
            <a:off x="4890665" y="5424055"/>
            <a:ext cx="19257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9572A40-48E2-437B-9556-C5D3C168E6B2}"/>
              </a:ext>
            </a:extLst>
          </p:cNvPr>
          <p:cNvSpPr/>
          <p:nvPr/>
        </p:nvSpPr>
        <p:spPr>
          <a:xfrm>
            <a:off x="796636" y="5067306"/>
            <a:ext cx="1932709" cy="377529"/>
          </a:xfrm>
          <a:custGeom>
            <a:avLst/>
            <a:gdLst>
              <a:gd name="connsiteX0" fmla="*/ 0 w 1932709"/>
              <a:gd name="connsiteY0" fmla="*/ 363787 h 363787"/>
              <a:gd name="connsiteX1" fmla="*/ 256309 w 1932709"/>
              <a:gd name="connsiteY1" fmla="*/ 176751 h 363787"/>
              <a:gd name="connsiteX2" fmla="*/ 858982 w 1932709"/>
              <a:gd name="connsiteY2" fmla="*/ 3569 h 363787"/>
              <a:gd name="connsiteX3" fmla="*/ 1932709 w 1932709"/>
              <a:gd name="connsiteY3" fmla="*/ 343006 h 363787"/>
              <a:gd name="connsiteX0" fmla="*/ 0 w 1932709"/>
              <a:gd name="connsiteY0" fmla="*/ 360218 h 360218"/>
              <a:gd name="connsiteX1" fmla="*/ 858982 w 1932709"/>
              <a:gd name="connsiteY1" fmla="*/ 0 h 360218"/>
              <a:gd name="connsiteX2" fmla="*/ 1932709 w 1932709"/>
              <a:gd name="connsiteY2" fmla="*/ 339437 h 360218"/>
              <a:gd name="connsiteX0" fmla="*/ 0 w 1932709"/>
              <a:gd name="connsiteY0" fmla="*/ 388751 h 388751"/>
              <a:gd name="connsiteX1" fmla="*/ 935182 w 1932709"/>
              <a:gd name="connsiteY1" fmla="*/ 0 h 388751"/>
              <a:gd name="connsiteX2" fmla="*/ 1932709 w 1932709"/>
              <a:gd name="connsiteY2" fmla="*/ 367970 h 38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2709" h="388751">
                <a:moveTo>
                  <a:pt x="0" y="388751"/>
                </a:moveTo>
                <a:cubicBezTo>
                  <a:pt x="178955" y="313706"/>
                  <a:pt x="613064" y="3463"/>
                  <a:pt x="935182" y="0"/>
                </a:cubicBezTo>
                <a:cubicBezTo>
                  <a:pt x="1214582" y="27709"/>
                  <a:pt x="1535545" y="212106"/>
                  <a:pt x="1932709" y="36797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323107-5050-4518-BC24-01349C7D277C}"/>
                  </a:ext>
                </a:extLst>
              </p:cNvPr>
              <p:cNvSpPr txBox="1"/>
              <p:nvPr/>
            </p:nvSpPr>
            <p:spPr>
              <a:xfrm>
                <a:off x="6968835" y="5271655"/>
                <a:ext cx="893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323107-5050-4518-BC24-01349C7D2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835" y="5271655"/>
                <a:ext cx="8936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5EE850-348B-466D-A574-C792272C700A}"/>
                  </a:ext>
                </a:extLst>
              </p:cNvPr>
              <p:cNvSpPr txBox="1"/>
              <p:nvPr/>
            </p:nvSpPr>
            <p:spPr>
              <a:xfrm>
                <a:off x="2805532" y="5243944"/>
                <a:ext cx="893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5EE850-348B-466D-A574-C792272C7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32" y="5243944"/>
                <a:ext cx="8936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52C535-08A9-46D4-8A21-2F65A3677DB6}"/>
                  </a:ext>
                </a:extLst>
              </p:cNvPr>
              <p:cNvSpPr txBox="1"/>
              <p:nvPr/>
            </p:nvSpPr>
            <p:spPr>
              <a:xfrm>
                <a:off x="663285" y="6005945"/>
                <a:ext cx="23085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52C535-08A9-46D4-8A21-2F65A3677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85" y="6005945"/>
                <a:ext cx="2308513" cy="369332"/>
              </a:xfrm>
              <a:prstGeom prst="rect">
                <a:avLst/>
              </a:prstGeom>
              <a:blipFill>
                <a:blip r:embed="rId6"/>
                <a:stretch>
                  <a:fillRect l="-238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1BF7812-48C6-4388-A710-960156D98411}"/>
              </a:ext>
            </a:extLst>
          </p:cNvPr>
          <p:cNvSpPr txBox="1"/>
          <p:nvPr/>
        </p:nvSpPr>
        <p:spPr>
          <a:xfrm>
            <a:off x="6916057" y="2284351"/>
            <a:ext cx="169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travelling wave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C1C2CE-5DB3-4A4D-9C9C-624BC49560A0}"/>
              </a:ext>
            </a:extLst>
          </p:cNvPr>
          <p:cNvSpPr txBox="1"/>
          <p:nvPr/>
        </p:nvSpPr>
        <p:spPr>
          <a:xfrm>
            <a:off x="2692418" y="2233553"/>
            <a:ext cx="169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standing wave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8158D7-E2BC-4545-AE7A-8D4FA1341968}"/>
              </a:ext>
            </a:extLst>
          </p:cNvPr>
          <p:cNvCxnSpPr/>
          <p:nvPr/>
        </p:nvCxnSpPr>
        <p:spPr>
          <a:xfrm>
            <a:off x="4890665" y="4355757"/>
            <a:ext cx="1925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022100-CA96-4264-AC05-9FE16FBA6CD8}"/>
              </a:ext>
            </a:extLst>
          </p:cNvPr>
          <p:cNvSpPr/>
          <p:nvPr/>
        </p:nvSpPr>
        <p:spPr>
          <a:xfrm>
            <a:off x="4893276" y="4034405"/>
            <a:ext cx="1915297" cy="630311"/>
          </a:xfrm>
          <a:custGeom>
            <a:avLst/>
            <a:gdLst>
              <a:gd name="connsiteX0" fmla="*/ 0 w 1915297"/>
              <a:gd name="connsiteY0" fmla="*/ 344866 h 653825"/>
              <a:gd name="connsiteX1" fmla="*/ 358346 w 1915297"/>
              <a:gd name="connsiteY1" fmla="*/ 66839 h 653825"/>
              <a:gd name="connsiteX2" fmla="*/ 537519 w 1915297"/>
              <a:gd name="connsiteY2" fmla="*/ 23590 h 653825"/>
              <a:gd name="connsiteX3" fmla="*/ 1019432 w 1915297"/>
              <a:gd name="connsiteY3" fmla="*/ 375758 h 653825"/>
              <a:gd name="connsiteX4" fmla="*/ 1445740 w 1915297"/>
              <a:gd name="connsiteY4" fmla="*/ 653785 h 653825"/>
              <a:gd name="connsiteX5" fmla="*/ 1915297 w 1915297"/>
              <a:gd name="connsiteY5" fmla="*/ 357223 h 653825"/>
              <a:gd name="connsiteX0" fmla="*/ 0 w 1915297"/>
              <a:gd name="connsiteY0" fmla="*/ 321352 h 630311"/>
              <a:gd name="connsiteX1" fmla="*/ 537519 w 1915297"/>
              <a:gd name="connsiteY1" fmla="*/ 76 h 630311"/>
              <a:gd name="connsiteX2" fmla="*/ 1019432 w 1915297"/>
              <a:gd name="connsiteY2" fmla="*/ 352244 h 630311"/>
              <a:gd name="connsiteX3" fmla="*/ 1445740 w 1915297"/>
              <a:gd name="connsiteY3" fmla="*/ 630271 h 630311"/>
              <a:gd name="connsiteX4" fmla="*/ 1915297 w 1915297"/>
              <a:gd name="connsiteY4" fmla="*/ 333709 h 63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297" h="630311">
                <a:moveTo>
                  <a:pt x="0" y="321352"/>
                </a:moveTo>
                <a:cubicBezTo>
                  <a:pt x="111983" y="254420"/>
                  <a:pt x="367614" y="-5073"/>
                  <a:pt x="537519" y="76"/>
                </a:cubicBezTo>
                <a:cubicBezTo>
                  <a:pt x="707424" y="5225"/>
                  <a:pt x="868062" y="247211"/>
                  <a:pt x="1019432" y="352244"/>
                </a:cubicBezTo>
                <a:cubicBezTo>
                  <a:pt x="1170802" y="457277"/>
                  <a:pt x="1296429" y="633360"/>
                  <a:pt x="1445740" y="630271"/>
                </a:cubicBezTo>
                <a:cubicBezTo>
                  <a:pt x="1595051" y="627182"/>
                  <a:pt x="1755174" y="480445"/>
                  <a:pt x="1915297" y="333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60A210-149F-1B26-1068-EC140B05DD3C}"/>
                  </a:ext>
                </a:extLst>
              </p:cNvPr>
              <p:cNvSpPr txBox="1"/>
              <p:nvPr/>
            </p:nvSpPr>
            <p:spPr>
              <a:xfrm>
                <a:off x="6959934" y="4149820"/>
                <a:ext cx="893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60A210-149F-1B26-1068-EC140B05D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34" y="4149820"/>
                <a:ext cx="89361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25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6AB6-6FCA-4486-836F-D42045DD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the number of states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E45D9-3635-4C44-B670-F0147B78D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844" y="1598410"/>
            <a:ext cx="5100506" cy="37860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E2108B-57C1-49BC-8931-675C79079F3A}"/>
                  </a:ext>
                </a:extLst>
              </p:cNvPr>
              <p:cNvSpPr txBox="1"/>
              <p:nvPr/>
            </p:nvSpPr>
            <p:spPr>
              <a:xfrm>
                <a:off x="628649" y="2046914"/>
                <a:ext cx="2544041" cy="2573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Each triplet of positive integers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represents a pair of definite-energy electron states (one with each spin orientation).  The set of all independent states fills the positive octant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-space.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E2108B-57C1-49BC-8931-675C79079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2046914"/>
                <a:ext cx="2544041" cy="2573974"/>
              </a:xfrm>
              <a:prstGeom prst="rect">
                <a:avLst/>
              </a:prstGeom>
              <a:blipFill>
                <a:blip r:embed="rId3"/>
                <a:stretch>
                  <a:fillRect l="-1199" t="-711" r="-1439" b="-21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3F1B4F-0B85-4591-B0B7-09049C76CFB4}"/>
                  </a:ext>
                </a:extLst>
              </p:cNvPr>
              <p:cNvSpPr txBox="1"/>
              <p:nvPr/>
            </p:nvSpPr>
            <p:spPr>
              <a:xfrm>
                <a:off x="6913418" y="1863437"/>
                <a:ext cx="13605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3F1B4F-0B85-4591-B0B7-09049C76C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418" y="1863437"/>
                <a:ext cx="1360565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72D9DE-CA52-4204-B5DA-AE078CB574B4}"/>
                  </a:ext>
                </a:extLst>
              </p:cNvPr>
              <p:cNvSpPr txBox="1"/>
              <p:nvPr/>
            </p:nvSpPr>
            <p:spPr>
              <a:xfrm>
                <a:off x="822614" y="4779818"/>
                <a:ext cx="214226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dirty="0"/>
                  <a:t>eV,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−31</m:t>
                        </m:r>
                      </m:sup>
                    </m:sSup>
                  </m:oMath>
                </a14:m>
                <a:r>
                  <a:rPr lang="en-US" dirty="0"/>
                  <a:t>kg,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en-US" dirty="0"/>
                  <a:t>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−34</m:t>
                        </m:r>
                      </m:sup>
                    </m:sSup>
                  </m:oMath>
                </a14:m>
                <a:r>
                  <a:rPr lang="en-US" dirty="0"/>
                  <a:t>J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72D9DE-CA52-4204-B5DA-AE078CB57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14" y="4779818"/>
                <a:ext cx="2142260" cy="1754326"/>
              </a:xfrm>
              <a:prstGeom prst="rect">
                <a:avLst/>
              </a:prstGeom>
              <a:blipFill>
                <a:blip r:embed="rId5"/>
                <a:stretch>
                  <a:fillRect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5AD3D8-6B40-4886-87EE-7A1257AD5D7B}"/>
                  </a:ext>
                </a:extLst>
              </p:cNvPr>
              <p:cNvSpPr txBox="1"/>
              <p:nvPr/>
            </p:nvSpPr>
            <p:spPr>
              <a:xfrm>
                <a:off x="3248890" y="5680363"/>
                <a:ext cx="5204114" cy="919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volume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eighth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sphere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5AD3D8-6B40-4886-87EE-7A1257AD5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90" y="5680363"/>
                <a:ext cx="5204114" cy="919675"/>
              </a:xfrm>
              <a:prstGeom prst="rect">
                <a:avLst/>
              </a:prstGeom>
              <a:blipFill>
                <a:blip r:embed="rId6"/>
                <a:stretch>
                  <a:fillRect l="-1054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83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382E-E388-456A-BC15-49C504CC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 energy, total energy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FD90D-A1D7-4196-BC21-2675CAFD85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509510" cy="466724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r>
                  <a:rPr lang="en-US" sz="1400" dirty="0"/>
                  <a:t>Total energy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nary>
                            <m:naryPr>
                              <m:chr m:val="∭"/>
                              <m:limLoc m:val="undOvr"/>
                              <m:subHide m:val="on"/>
                              <m:sup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nary>
                                <m:nary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  <m:nary>
                                    <m:naryPr>
                                      <m:limLoc m:val="undOvr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nary>
                                        <m:naryPr>
                                          <m:limLoc m:val="undOvr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=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FD90D-A1D7-4196-BC21-2675CAFD85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509510" cy="4667249"/>
              </a:xfrm>
              <a:blipFill>
                <a:blip r:embed="rId2"/>
                <a:stretch>
                  <a:fillRect l="-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D33E257-731A-4F69-AEDA-D263B9E1A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659" y="4254557"/>
            <a:ext cx="4266516" cy="2468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E0E87D-38AF-45A6-B389-CD01192AB4F9}"/>
                  </a:ext>
                </a:extLst>
              </p:cNvPr>
              <p:cNvSpPr txBox="1"/>
              <p:nvPr/>
            </p:nvSpPr>
            <p:spPr>
              <a:xfrm>
                <a:off x="730026" y="4930933"/>
                <a:ext cx="266482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In spherical coordinates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the infinitesimal volume element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e>
                    </m:d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E0E87D-38AF-45A6-B389-CD01192AB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26" y="4930933"/>
                <a:ext cx="2664823" cy="1077218"/>
              </a:xfrm>
              <a:prstGeom prst="rect">
                <a:avLst/>
              </a:prstGeom>
              <a:blipFill>
                <a:blip r:embed="rId4"/>
                <a:stretch>
                  <a:fillRect l="-1373" t="-1695" r="-3890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A26296-1810-4A06-9411-04F3014C13E5}"/>
                  </a:ext>
                </a:extLst>
              </p:cNvPr>
              <p:cNvSpPr txBox="1"/>
              <p:nvPr/>
            </p:nvSpPr>
            <p:spPr>
              <a:xfrm>
                <a:off x="5960046" y="1914323"/>
                <a:ext cx="1716966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1/8 of total solid angle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A26296-1810-4A06-9411-04F3014C1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046" y="1914323"/>
                <a:ext cx="1716966" cy="669992"/>
              </a:xfrm>
              <a:prstGeom prst="rect">
                <a:avLst/>
              </a:prstGeom>
              <a:blipFill>
                <a:blip r:embed="rId5"/>
                <a:stretch>
                  <a:fillRect l="-356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23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B4382E-E388-456A-BC15-49C504CCDF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Fermi gas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pressure, bulk modulus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B4382E-E388-456A-BC15-49C504CCD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825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FD90D-A1D7-4196-BC21-2675CAFD85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72064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r>
                  <a:rPr lang="en-US" sz="1400" dirty="0"/>
                  <a:t>Total energy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endParaRPr lang="en-US" sz="1400" dirty="0"/>
              </a:p>
              <a:p>
                <a:r>
                  <a:rPr lang="en-US" sz="1400" dirty="0"/>
                  <a:t>Pressure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r>
                  <a:rPr lang="en-US" sz="1400" dirty="0"/>
                  <a:t>Bulk modulus  (inverse of compressibility)</a:t>
                </a:r>
              </a:p>
              <a:p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FD90D-A1D7-4196-BC21-2675CAFD85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720648"/>
              </a:xfrm>
              <a:blipFill>
                <a:blip r:embed="rId3"/>
                <a:stretch>
                  <a:fillRect l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94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C02A3-C171-4C7B-9E6F-F87F113A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free electron model with experiments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0EB903-0C2A-4A90-9157-FDF1F5AE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946039"/>
              </p:ext>
            </p:extLst>
          </p:nvPr>
        </p:nvGraphicFramePr>
        <p:xfrm>
          <a:off x="1135873" y="2114048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108077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618547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18482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 electron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75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17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9.23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6.42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42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3.19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2.81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41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2.28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1.92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63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1.54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1.43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70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58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99.9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9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76.0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5574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201D7C-5DFB-4E8C-950E-0AF43770CD31}"/>
              </a:ext>
            </a:extLst>
          </p:cNvPr>
          <p:cNvSpPr txBox="1"/>
          <p:nvPr/>
        </p:nvSpPr>
        <p:spPr>
          <a:xfrm>
            <a:off x="1184115" y="6131085"/>
            <a:ext cx="604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Table 2.2, Ashcroft/</a:t>
            </a:r>
            <a:r>
              <a:rPr lang="en-US" dirty="0" err="1"/>
              <a:t>Mermin</a:t>
            </a:r>
            <a:r>
              <a:rPr lang="en-US" dirty="0"/>
              <a:t>, “Solid State Physics”, page 39.  Units for B is in 10</a:t>
            </a:r>
            <a:r>
              <a:rPr lang="en-US" baseline="30000" dirty="0"/>
              <a:t>9</a:t>
            </a:r>
            <a:r>
              <a:rPr lang="en-US" dirty="0"/>
              <a:t> N/m</a:t>
            </a:r>
            <a:r>
              <a:rPr lang="en-US" baseline="30000" dirty="0"/>
              <a:t>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5AB504-13F6-4756-9665-638AA767514B}"/>
                  </a:ext>
                </a:extLst>
              </p:cNvPr>
              <p:cNvSpPr txBox="1"/>
              <p:nvPr/>
            </p:nvSpPr>
            <p:spPr>
              <a:xfrm>
                <a:off x="7562335" y="2114048"/>
                <a:ext cx="1402492" cy="105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Bulk modulus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5AB504-13F6-4756-9665-638AA7675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335" y="2114048"/>
                <a:ext cx="1402492" cy="1053686"/>
              </a:xfrm>
              <a:prstGeom prst="rect">
                <a:avLst/>
              </a:prstGeom>
              <a:blipFill>
                <a:blip r:embed="rId2"/>
                <a:stretch>
                  <a:fillRect l="-3913" t="-3468" b="-57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E96A06-9E80-5056-95F4-36B60CD3473C}"/>
                  </a:ext>
                </a:extLst>
              </p:cNvPr>
              <p:cNvSpPr txBox="1"/>
              <p:nvPr/>
            </p:nvSpPr>
            <p:spPr>
              <a:xfrm>
                <a:off x="7725244" y="5994856"/>
                <a:ext cx="1295741" cy="64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 atm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SG" dirty="0"/>
                  <a:t> N/m</a:t>
                </a:r>
                <a:r>
                  <a:rPr lang="en-SG" baseline="30000" dirty="0"/>
                  <a:t>2</a:t>
                </a:r>
                <a:r>
                  <a:rPr lang="en-SG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E96A06-9E80-5056-95F4-36B60CD34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244" y="5994856"/>
                <a:ext cx="1295741" cy="649409"/>
              </a:xfrm>
              <a:prstGeom prst="rect">
                <a:avLst/>
              </a:prstGeom>
              <a:blipFill>
                <a:blip r:embed="rId3"/>
                <a:stretch>
                  <a:fillRect l="-3756" t="-4673" b="-1308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524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2959</TotalTime>
  <Words>777</Words>
  <Application>Microsoft Office PowerPoint</Application>
  <PresentationFormat>On-screen Show (4:3)</PresentationFormat>
  <Paragraphs>148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Verdana</vt:lpstr>
      <vt:lpstr>Office Theme</vt:lpstr>
      <vt:lpstr>Week 12  Quantum statistics, applications</vt:lpstr>
      <vt:lpstr>Degenerate Fermi gas</vt:lpstr>
      <vt:lpstr>Degenerate Fermi gases</vt:lpstr>
      <vt:lpstr>Zero temperature, Fermi particles in a box</vt:lpstr>
      <vt:lpstr>Particle in a box, fixed boundary condition vs periodic boundary condition</vt:lpstr>
      <vt:lpstr>Counting the number of states</vt:lpstr>
      <vt:lpstr>Fermi energy, total energy </vt:lpstr>
      <vt:lpstr>Fermi gas at T=0, pressure, bulk modulus </vt:lpstr>
      <vt:lpstr>Compare free electron model with experiments</vt:lpstr>
      <vt:lpstr>Fermi distribution, small T</vt:lpstr>
      <vt:lpstr>Density of states</vt:lpstr>
      <vt:lpstr>Particle number and energy in terms of g(ϵ)</vt:lpstr>
      <vt:lpstr>Chemical potential</vt:lpstr>
      <vt:lpstr>Sommerfeld expansion</vt:lpstr>
      <vt:lpstr>Sommerfeld expansion</vt:lpstr>
      <vt:lpstr>Step 4) using integrals</vt:lpstr>
      <vt:lpstr>Sommerfeld expansion formula</vt:lpstr>
      <vt:lpstr>Tutorial problems</vt:lpstr>
      <vt:lpstr>Tutorial problem 7.28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PC2230, Thermodynamics and Statistical Mechanics</dc:title>
  <dc:creator>Wang Jian-Sheng</dc:creator>
  <cp:lastModifiedBy>Wang Jian-Sheng</cp:lastModifiedBy>
  <cp:revision>127</cp:revision>
  <dcterms:created xsi:type="dcterms:W3CDTF">2021-10-08T06:30:06Z</dcterms:created>
  <dcterms:modified xsi:type="dcterms:W3CDTF">2024-04-05T01:39:09Z</dcterms:modified>
</cp:coreProperties>
</file>