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75" r:id="rId3"/>
    <p:sldId id="276" r:id="rId4"/>
    <p:sldId id="277" r:id="rId5"/>
    <p:sldId id="278" r:id="rId6"/>
    <p:sldId id="302" r:id="rId7"/>
    <p:sldId id="299" r:id="rId8"/>
    <p:sldId id="285" r:id="rId9"/>
    <p:sldId id="295" r:id="rId10"/>
    <p:sldId id="279" r:id="rId11"/>
    <p:sldId id="298" r:id="rId12"/>
    <p:sldId id="294" r:id="rId13"/>
    <p:sldId id="280" r:id="rId14"/>
    <p:sldId id="287" r:id="rId15"/>
    <p:sldId id="288" r:id="rId16"/>
    <p:sldId id="281" r:id="rId17"/>
    <p:sldId id="300" r:id="rId18"/>
    <p:sldId id="282" r:id="rId19"/>
    <p:sldId id="293" r:id="rId20"/>
    <p:sldId id="296" r:id="rId21"/>
    <p:sldId id="283" r:id="rId22"/>
    <p:sldId id="284" r:id="rId23"/>
    <p:sldId id="289" r:id="rId24"/>
    <p:sldId id="290" r:id="rId25"/>
    <p:sldId id="301" r:id="rId26"/>
    <p:sldId id="291" r:id="rId27"/>
    <p:sldId id="297" r:id="rId28"/>
    <p:sldId id="292" r:id="rId2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1738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B440B5E-4D5C-4DB8-B0D6-8F403E8193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902E2D3-F283-45E7-A0BD-AD59C7F72957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/>
              <a:t>Polynomial degree: the highest power of x.  Use ratio of polynomials (</a:t>
            </a:r>
            <a:r>
              <a:rPr lang="en-US" altLang="en-US" dirty="0" err="1"/>
              <a:t>Pade</a:t>
            </a:r>
            <a:r>
              <a:rPr lang="en-US" altLang="en-US" dirty="0"/>
              <a:t>’ approximation) is another way.   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5618CDC-3213-4883-AFC3-F47508F04556}" type="slidenum">
              <a:rPr lang="en-US" altLang="en-US" smtClean="0"/>
              <a:pPr/>
              <a:t>27</a:t>
            </a:fld>
            <a:endParaRPr lang="en-US" alt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/>
              <a:t>NR: Numerical Recipes in C, 2</a:t>
            </a:r>
            <a:r>
              <a:rPr lang="en-US" altLang="en-US" baseline="30000"/>
              <a:t>nd</a:t>
            </a:r>
            <a:r>
              <a:rPr lang="en-US" altLang="en-US"/>
              <a:t> edition.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ill-conditioning means the x values are close or coincident.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B440B5E-4D5C-4DB8-B0D6-8F403E81937E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06150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74959DC-B21F-4EA2-B051-D37FAC9C9CA7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/>
              <a:t>For </a:t>
            </a:r>
            <a:r>
              <a:rPr lang="en-US" altLang="en-US" dirty="0" err="1"/>
              <a:t>cond</a:t>
            </a:r>
            <a:r>
              <a:rPr lang="en-US" altLang="en-US" dirty="0"/>
              <a:t>(A), A must be a square matrix; for norm ||A||, A can  be vector or matrix (of any size).  For a discussion on norms, see, e.g., Golub &amp; van Loan, “Matrix Computations”, 3</a:t>
            </a:r>
            <a:r>
              <a:rPr lang="en-US" altLang="en-US" baseline="30000" dirty="0"/>
              <a:t>rd</a:t>
            </a:r>
            <a:r>
              <a:rPr lang="en-US" altLang="en-US" dirty="0"/>
              <a:t>, page 52 – 57.   The significance of the condition number is that the relative error of linear system can be bounded by the condition number.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74959DC-B21F-4EA2-B051-D37FAC9C9CA7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/>
              <a:t>The norm ||x|| is (1) positive definite, (2) satisfies triangle inequality, (3) and is linearly scale.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357619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D96E2D0-8653-46C5-AA6A-224CA9C74269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/>
              <a:t>Frobenius norm is like a 2-norm applied to the matrix elements. Opposite of supremum is infimum (inf).   What happen if p&lt;1?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/>
              <a:t>Delta_{ij} is Kronecker delta.  It is 1 if i=j, and 0 otherwise.</a:t>
            </a:r>
          </a:p>
          <a:p>
            <a:endParaRPr lang="en-US" altLang="en-US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A658555-5484-4EDD-BDD8-4D27469D1449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/>
              <a:t>Eric Harold Neville 1889-1961.</a:t>
            </a:r>
          </a:p>
          <a:p>
            <a:endParaRPr lang="en-US" altLang="en-US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6837080-1818-485E-A0EA-F7BE68D7B556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A429A22-FDCE-4663-9731-FD44B2293447}" type="slidenum">
              <a:rPr lang="en-US" altLang="en-US" smtClean="0"/>
              <a:pPr/>
              <a:t>19</a:t>
            </a:fld>
            <a:endParaRPr lang="en-US" alt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/>
              <a:t>To get required </a:t>
            </a:r>
            <a:r>
              <a:rPr lang="en-US" altLang="en-US">
                <a:sym typeface="Symbol" panose="05050102010706020507" pitchFamily="18" charset="2"/>
              </a:rPr>
              <a:t>, extend the lines (in a straight way) at </a:t>
            </a:r>
            <a:r>
              <a:rPr lang="en-US" altLang="en-US" i="1">
                <a:sym typeface="Symbol" panose="05050102010706020507" pitchFamily="18" charset="2"/>
              </a:rPr>
              <a:t>P</a:t>
            </a:r>
            <a:r>
              <a:rPr lang="en-US" altLang="en-US">
                <a:sym typeface="Symbol" panose="05050102010706020507" pitchFamily="18" charset="2"/>
              </a:rPr>
              <a:t> back to the starting points.</a:t>
            </a:r>
          </a:p>
          <a:p>
            <a:pPr eaLnBrk="1" hangingPunct="1"/>
            <a:endParaRPr lang="en-US" altLang="en-US">
              <a:sym typeface="Symbol" panose="05050102010706020507" pitchFamily="18" charset="2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2E5AD67-F34E-4D31-AD6F-E7005D4B07EC}" type="slidenum">
              <a:rPr lang="en-US" altLang="en-US" smtClean="0"/>
              <a:pPr/>
              <a:t>21</a:t>
            </a:fld>
            <a:endParaRPr lang="en-US" alt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/>
              <a:t>What is the computational complexity of Neville’s algorithm?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7F531D-C504-4565-8311-C871534E04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6184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283029-7D7D-493B-86EC-1FD5FE82AA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0839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0FAF49-24F9-471D-A957-08132C4E5A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22927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522A09-F43C-40E6-BBC4-A68ED29C6F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9195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AA1A60-840D-44AD-8123-620AC40EA0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9665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62157-CED7-4138-8CF1-3671911C4A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4933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65142B-2120-47E9-B9C7-C328E09B64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6456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C3024-4E48-4F5D-AB0C-78D1423E3D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3976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A2DECC-9A7C-4F3F-8441-6BC3A2BDD9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273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A0DCEA-D864-4708-95D3-F0DDEDACA9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3464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22286C-05D8-4270-A447-B22EC0A080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4514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6CE550-BBC2-4A87-9A27-A03290D043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0644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FF3DC597-C32B-443C-A7B9-00D54E3E4F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7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3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4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oleObject" Target="../embeddings/oleObject10.bin"/><Relationship Id="rId7" Type="http://schemas.openxmlformats.org/officeDocument/2006/relationships/image" Target="../media/image1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5.wmf"/><Relationship Id="rId9" Type="http://schemas.openxmlformats.org/officeDocument/2006/relationships/image" Target="../media/image1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9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3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23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6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n-US" altLang="en-US" sz="4400"/>
              <a:t>Chapter 3, Interpolation and Extrapolation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Lagrange’s Formula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It can be verified that the solution to the </a:t>
            </a:r>
            <a:r>
              <a:rPr lang="en-US" altLang="en-US" dirty="0" err="1"/>
              <a:t>Vandermonde</a:t>
            </a:r>
            <a:r>
              <a:rPr lang="en-US" altLang="en-US" dirty="0"/>
              <a:t> equation is given by the formula below: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i="1" dirty="0"/>
          </a:p>
          <a:p>
            <a:pPr eaLnBrk="1" hangingPunct="1"/>
            <a:r>
              <a:rPr lang="en-US" altLang="en-US" i="1" dirty="0"/>
              <a:t>l</a:t>
            </a:r>
            <a:r>
              <a:rPr lang="en-US" altLang="en-US" baseline="-25000" dirty="0"/>
              <a:t>i</a:t>
            </a:r>
            <a:r>
              <a:rPr lang="en-US" altLang="en-US" dirty="0"/>
              <a:t>(</a:t>
            </a:r>
            <a:r>
              <a:rPr lang="en-US" altLang="en-US" i="1" dirty="0"/>
              <a:t>x</a:t>
            </a:r>
            <a:r>
              <a:rPr lang="en-US" altLang="en-US" dirty="0"/>
              <a:t>) has the property </a:t>
            </a:r>
            <a:r>
              <a:rPr lang="en-US" altLang="en-US" i="1" dirty="0"/>
              <a:t>l</a:t>
            </a:r>
            <a:r>
              <a:rPr lang="en-US" altLang="en-US" baseline="-25000" dirty="0"/>
              <a:t>i</a:t>
            </a:r>
            <a:r>
              <a:rPr lang="en-US" altLang="en-US" dirty="0"/>
              <a:t>(</a:t>
            </a:r>
            <a:r>
              <a:rPr lang="en-US" altLang="en-US" i="1" dirty="0" err="1"/>
              <a:t>x</a:t>
            </a:r>
            <a:r>
              <a:rPr lang="en-US" altLang="en-US" baseline="-25000" dirty="0" err="1"/>
              <a:t>j</a:t>
            </a:r>
            <a:r>
              <a:rPr lang="en-US" altLang="en-US" dirty="0"/>
              <a:t>) = </a:t>
            </a:r>
            <a:r>
              <a:rPr lang="el-GR" altLang="en-US" dirty="0"/>
              <a:t>δ</a:t>
            </a:r>
            <a:r>
              <a:rPr lang="en-US" altLang="en-US" baseline="-25000" dirty="0" err="1"/>
              <a:t>ij</a:t>
            </a:r>
            <a:r>
              <a:rPr lang="en-US" altLang="en-US" dirty="0"/>
              <a:t>.</a:t>
            </a:r>
          </a:p>
          <a:p>
            <a:pPr eaLnBrk="1" hangingPunct="1"/>
            <a:endParaRPr lang="en-US" altLang="en-US" dirty="0"/>
          </a:p>
        </p:txBody>
      </p:sp>
      <p:graphicFrame>
        <p:nvGraphicFramePr>
          <p:cNvPr id="13316" name="Object 4"/>
          <p:cNvGraphicFramePr>
            <a:graphicFrameLocks noChangeAspect="1"/>
          </p:cNvGraphicFramePr>
          <p:nvPr/>
        </p:nvGraphicFramePr>
        <p:xfrm>
          <a:off x="838200" y="2613025"/>
          <a:ext cx="6553200" cy="233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7" name="Equation" r:id="rId4" imgW="2489200" imgH="889000" progId="Equation.DSMT4">
                  <p:embed/>
                </p:oleObj>
              </mc:Choice>
              <mc:Fallback>
                <p:oleObj name="Equation" r:id="rId4" imgW="2489200" imgH="8890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613025"/>
                        <a:ext cx="6553200" cy="2339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EA25B-3F0D-46CF-92AB-1DA25846E7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l</a:t>
            </a:r>
            <a:r>
              <a:rPr lang="en-US" baseline="-25000" dirty="0"/>
              <a:t>1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 for </a:t>
            </a:r>
            <a:r>
              <a:rPr lang="en-US" i="1" dirty="0"/>
              <a:t>x</a:t>
            </a:r>
            <a:r>
              <a:rPr lang="en-US" baseline="-25000" dirty="0"/>
              <a:t>i</a:t>
            </a:r>
            <a:r>
              <a:rPr lang="en-US" dirty="0"/>
              <a:t> = 0, 1, 3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E121CBF-175C-443A-B2CB-E12046CA08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1981200"/>
            <a:ext cx="5960991" cy="3810000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F2087E15-189C-48A4-B6CC-B86836CC9511}"/>
              </a:ext>
            </a:extLst>
          </p:cNvPr>
          <p:cNvSpPr/>
          <p:nvPr/>
        </p:nvSpPr>
        <p:spPr>
          <a:xfrm>
            <a:off x="2642616" y="3886200"/>
            <a:ext cx="152400" cy="152400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10E3648-1E4F-4E02-A270-3505CDE416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97794" y="5016994"/>
            <a:ext cx="164606" cy="16460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C662932-083A-42C1-B402-8EF94D5BA6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3794" y="5029200"/>
            <a:ext cx="164606" cy="164606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077A4995-8246-478D-BDD5-9E130D9DD511}"/>
              </a:ext>
            </a:extLst>
          </p:cNvPr>
          <p:cNvSpPr txBox="1"/>
          <p:nvPr/>
        </p:nvSpPr>
        <p:spPr>
          <a:xfrm>
            <a:off x="4038600" y="1778675"/>
            <a:ext cx="251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dirty="0"/>
              <a:t>The Lagrange basis polynomial </a:t>
            </a:r>
            <a:r>
              <a:rPr lang="en-US" altLang="en-US" i="1" dirty="0"/>
              <a:t> l</a:t>
            </a:r>
            <a:r>
              <a:rPr lang="en-US" altLang="en-US" baseline="-25000" dirty="0"/>
              <a:t>i</a:t>
            </a:r>
            <a:r>
              <a:rPr lang="en-US" altLang="en-US" dirty="0"/>
              <a:t>(</a:t>
            </a:r>
            <a:r>
              <a:rPr lang="en-US" altLang="en-US" i="1" dirty="0"/>
              <a:t>x</a:t>
            </a:r>
            <a:r>
              <a:rPr lang="en-US" altLang="en-US" dirty="0"/>
              <a:t>) i</a:t>
            </a:r>
            <a:r>
              <a:rPr lang="en-US" dirty="0"/>
              <a:t>s defined by the property: </a:t>
            </a:r>
            <a:r>
              <a:rPr lang="en-US" altLang="en-US" i="1" dirty="0"/>
              <a:t>l</a:t>
            </a:r>
            <a:r>
              <a:rPr lang="en-US" altLang="en-US" baseline="-25000" dirty="0"/>
              <a:t>i</a:t>
            </a:r>
            <a:r>
              <a:rPr lang="en-US" altLang="en-US" dirty="0"/>
              <a:t>(</a:t>
            </a:r>
            <a:r>
              <a:rPr lang="en-US" altLang="en-US" i="1" dirty="0" err="1"/>
              <a:t>x</a:t>
            </a:r>
            <a:r>
              <a:rPr lang="en-US" altLang="en-US" baseline="-25000" dirty="0" err="1"/>
              <a:t>j</a:t>
            </a:r>
            <a:r>
              <a:rPr lang="en-US" altLang="en-US" dirty="0"/>
              <a:t>) = </a:t>
            </a:r>
            <a:r>
              <a:rPr lang="el-GR" altLang="en-US" dirty="0"/>
              <a:t>δ</a:t>
            </a:r>
            <a:r>
              <a:rPr lang="en-US" altLang="en-US" baseline="-25000" dirty="0" err="1"/>
              <a:t>ij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6276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Joseph-Louis Lagrange </a:t>
            </a:r>
            <a:r>
              <a:rPr lang="en-US" altLang="en-US" sz="2800"/>
              <a:t>(1736-1813)</a:t>
            </a:r>
          </a:p>
        </p:txBody>
      </p:sp>
      <p:pic>
        <p:nvPicPr>
          <p:cNvPr id="15363" name="Picture 4" descr="lagrang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525" y="2057400"/>
            <a:ext cx="3952875" cy="4800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5364" name="Text Box 6"/>
          <p:cNvSpPr txBox="1">
            <a:spLocks noChangeArrowheads="1"/>
          </p:cNvSpPr>
          <p:nvPr/>
        </p:nvSpPr>
        <p:spPr bwMode="auto">
          <a:xfrm>
            <a:off x="5257800" y="2057400"/>
            <a:ext cx="3352800" cy="311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Italian-French mathematician associated with many classic mathematics and physics – Lagrange multipliers in minimization of a function, Lagrange’s interpolation formula, Lagrange’s theorem in group theory and number theory, and the Lagrangian (</a:t>
            </a:r>
            <a:r>
              <a:rPr lang="en-US" altLang="en-US" sz="1800" i="1"/>
              <a:t>L</a:t>
            </a:r>
            <a:r>
              <a:rPr lang="en-US" altLang="en-US" sz="1800"/>
              <a:t>=</a:t>
            </a:r>
            <a:r>
              <a:rPr lang="en-US" altLang="en-US" sz="1800" i="1"/>
              <a:t>T</a:t>
            </a:r>
            <a:r>
              <a:rPr lang="en-US" altLang="en-US" sz="1800"/>
              <a:t>-</a:t>
            </a:r>
            <a:r>
              <a:rPr lang="en-US" altLang="en-US" sz="1800" i="1"/>
              <a:t>V</a:t>
            </a:r>
            <a:r>
              <a:rPr lang="en-US" altLang="en-US" sz="1800"/>
              <a:t>) in mechanics and Euler-Lagrange equations.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Neville’s Algorithm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dirty="0"/>
              <a:t>Evaluate Lagrange’s interpolation formula </a:t>
            </a:r>
            <a:r>
              <a:rPr lang="en-US" altLang="en-US" i="1" dirty="0"/>
              <a:t>f</a:t>
            </a:r>
            <a:r>
              <a:rPr lang="en-US" altLang="en-US" dirty="0"/>
              <a:t>(</a:t>
            </a:r>
            <a:r>
              <a:rPr lang="en-US" altLang="en-US" i="1" dirty="0"/>
              <a:t>x</a:t>
            </a:r>
            <a:r>
              <a:rPr lang="en-US" altLang="en-US" dirty="0"/>
              <a:t>) at a given point </a:t>
            </a:r>
            <a:r>
              <a:rPr lang="en-US" altLang="en-US" i="1" dirty="0"/>
              <a:t>x</a:t>
            </a:r>
            <a:r>
              <a:rPr lang="en-US" altLang="en-US" dirty="0"/>
              <a:t>, from the data points (</a:t>
            </a:r>
            <a:r>
              <a:rPr lang="en-US" altLang="en-US" i="1" dirty="0" err="1"/>
              <a:t>x</a:t>
            </a:r>
            <a:r>
              <a:rPr lang="en-US" altLang="en-US" baseline="-25000" dirty="0" err="1"/>
              <a:t>i</a:t>
            </a:r>
            <a:r>
              <a:rPr lang="en-US" altLang="en-US" dirty="0" err="1"/>
              <a:t>,</a:t>
            </a:r>
            <a:r>
              <a:rPr lang="en-US" altLang="en-US" i="1" dirty="0" err="1"/>
              <a:t>y</a:t>
            </a:r>
            <a:r>
              <a:rPr lang="en-US" altLang="en-US" baseline="-25000" dirty="0" err="1"/>
              <a:t>i</a:t>
            </a:r>
            <a:r>
              <a:rPr lang="en-US" altLang="en-US" dirty="0"/>
              <a:t>). </a:t>
            </a:r>
          </a:p>
          <a:p>
            <a:pPr eaLnBrk="1" hangingPunct="1"/>
            <a:r>
              <a:rPr lang="en-US" altLang="en-US" dirty="0"/>
              <a:t>Interpolation tableau </a:t>
            </a:r>
            <a:r>
              <a:rPr lang="en-US" altLang="en-US" i="1" dirty="0"/>
              <a:t>P</a:t>
            </a:r>
            <a:endParaRPr lang="en-US" altLang="en-US" dirty="0"/>
          </a:p>
          <a:p>
            <a:pPr eaLnBrk="1" hangingPunct="1">
              <a:buFontTx/>
              <a:buNone/>
            </a:pPr>
            <a:endParaRPr lang="en-US" altLang="en-US" dirty="0"/>
          </a:p>
        </p:txBody>
      </p:sp>
      <p:sp>
        <p:nvSpPr>
          <p:cNvPr id="16388" name="Text Box 5"/>
          <p:cNvSpPr txBox="1">
            <a:spLocks noChangeArrowheads="1"/>
          </p:cNvSpPr>
          <p:nvPr/>
        </p:nvSpPr>
        <p:spPr bwMode="auto">
          <a:xfrm>
            <a:off x="914400" y="2819400"/>
            <a:ext cx="541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6389" name="Text Box 6"/>
          <p:cNvSpPr txBox="1">
            <a:spLocks noChangeArrowheads="1"/>
          </p:cNvSpPr>
          <p:nvPr/>
        </p:nvSpPr>
        <p:spPr bwMode="auto">
          <a:xfrm>
            <a:off x="838200" y="3429000"/>
            <a:ext cx="4648200" cy="284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i="1"/>
              <a:t>x</a:t>
            </a:r>
            <a:r>
              <a:rPr lang="en-US" altLang="en-US" sz="1800" baseline="-25000"/>
              <a:t>1</a:t>
            </a:r>
            <a:r>
              <a:rPr lang="en-US" altLang="en-US" sz="1800"/>
              <a:t>:  </a:t>
            </a:r>
            <a:r>
              <a:rPr lang="en-US" altLang="en-US" sz="1800" i="1"/>
              <a:t>y</a:t>
            </a:r>
            <a:r>
              <a:rPr lang="en-US" altLang="en-US" sz="1800" baseline="-25000"/>
              <a:t>1</a:t>
            </a:r>
            <a:r>
              <a:rPr lang="en-US" altLang="en-US" sz="1800"/>
              <a:t> = </a:t>
            </a:r>
            <a:r>
              <a:rPr lang="en-US" altLang="en-US" sz="1800" i="1"/>
              <a:t>P</a:t>
            </a:r>
            <a:r>
              <a:rPr lang="en-US" altLang="en-US" sz="1800" baseline="-25000"/>
              <a:t>1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                      </a:t>
            </a:r>
            <a:r>
              <a:rPr lang="en-US" altLang="en-US" sz="1800" i="1"/>
              <a:t>P</a:t>
            </a:r>
            <a:r>
              <a:rPr lang="en-US" altLang="en-US" sz="1800" baseline="-25000"/>
              <a:t>12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i="1"/>
              <a:t>x</a:t>
            </a:r>
            <a:r>
              <a:rPr lang="en-US" altLang="en-US" sz="1800" baseline="-25000"/>
              <a:t>2</a:t>
            </a:r>
            <a:r>
              <a:rPr lang="en-US" altLang="en-US" sz="1800"/>
              <a:t>:  </a:t>
            </a:r>
            <a:r>
              <a:rPr lang="en-US" altLang="en-US" sz="1800" i="1"/>
              <a:t>y</a:t>
            </a:r>
            <a:r>
              <a:rPr lang="en-US" altLang="en-US" sz="1800" baseline="-25000"/>
              <a:t>2</a:t>
            </a:r>
            <a:r>
              <a:rPr lang="en-US" altLang="en-US" sz="1800"/>
              <a:t> = </a:t>
            </a:r>
            <a:r>
              <a:rPr lang="en-US" altLang="en-US" sz="1800" i="1"/>
              <a:t>P</a:t>
            </a:r>
            <a:r>
              <a:rPr lang="en-US" altLang="en-US" sz="1800" baseline="-25000"/>
              <a:t>2</a:t>
            </a:r>
            <a:r>
              <a:rPr lang="en-US" altLang="en-US" sz="1800"/>
              <a:t>                </a:t>
            </a:r>
            <a:r>
              <a:rPr lang="en-US" altLang="en-US" sz="1800" i="1"/>
              <a:t>P</a:t>
            </a:r>
            <a:r>
              <a:rPr lang="en-US" altLang="en-US" sz="1800" baseline="-25000"/>
              <a:t>123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                      </a:t>
            </a:r>
            <a:r>
              <a:rPr lang="en-US" altLang="en-US" sz="1800" i="1"/>
              <a:t>P</a:t>
            </a:r>
            <a:r>
              <a:rPr lang="en-US" altLang="en-US" sz="1800" baseline="-25000"/>
              <a:t>23</a:t>
            </a:r>
            <a:r>
              <a:rPr lang="en-US" altLang="en-US" sz="1800"/>
              <a:t>                  </a:t>
            </a:r>
            <a:r>
              <a:rPr lang="en-US" altLang="en-US" sz="1800" i="1"/>
              <a:t>P</a:t>
            </a:r>
            <a:r>
              <a:rPr lang="en-US" altLang="en-US" sz="1800" baseline="-25000"/>
              <a:t>1234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i="1"/>
              <a:t>x</a:t>
            </a:r>
            <a:r>
              <a:rPr lang="en-US" altLang="en-US" sz="1800" baseline="-25000"/>
              <a:t>3</a:t>
            </a:r>
            <a:r>
              <a:rPr lang="en-US" altLang="en-US" sz="1800"/>
              <a:t>:  </a:t>
            </a:r>
            <a:r>
              <a:rPr lang="en-US" altLang="en-US" sz="1800" i="1"/>
              <a:t>y</a:t>
            </a:r>
            <a:r>
              <a:rPr lang="en-US" altLang="en-US" sz="1800" baseline="-25000"/>
              <a:t>3</a:t>
            </a:r>
            <a:r>
              <a:rPr lang="en-US" altLang="en-US" sz="1800"/>
              <a:t> = </a:t>
            </a:r>
            <a:r>
              <a:rPr lang="en-US" altLang="en-US" sz="1800" i="1"/>
              <a:t>P</a:t>
            </a:r>
            <a:r>
              <a:rPr lang="en-US" altLang="en-US" sz="1800" baseline="-25000"/>
              <a:t>3</a:t>
            </a:r>
            <a:r>
              <a:rPr lang="en-US" altLang="en-US" sz="1800"/>
              <a:t>                </a:t>
            </a:r>
            <a:r>
              <a:rPr lang="en-US" altLang="en-US" sz="1800" i="1"/>
              <a:t>P</a:t>
            </a:r>
            <a:r>
              <a:rPr lang="en-US" altLang="en-US" sz="1800" baseline="-25000"/>
              <a:t>234</a:t>
            </a:r>
            <a:r>
              <a:rPr lang="en-US" altLang="en-US" sz="1800"/>
              <a:t>   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                     </a:t>
            </a:r>
            <a:r>
              <a:rPr lang="en-US" altLang="en-US" sz="1800" i="1"/>
              <a:t> P</a:t>
            </a:r>
            <a:r>
              <a:rPr lang="en-US" altLang="en-US" sz="1800" baseline="-25000"/>
              <a:t>34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i="1"/>
              <a:t>x</a:t>
            </a:r>
            <a:r>
              <a:rPr lang="en-US" altLang="en-US" sz="1800" baseline="-25000"/>
              <a:t>4</a:t>
            </a:r>
            <a:r>
              <a:rPr lang="en-US" altLang="en-US" sz="1800"/>
              <a:t>:  </a:t>
            </a:r>
            <a:r>
              <a:rPr lang="en-US" altLang="en-US" sz="1800" i="1"/>
              <a:t>y</a:t>
            </a:r>
            <a:r>
              <a:rPr lang="en-US" altLang="en-US" sz="1800" baseline="-25000"/>
              <a:t>4</a:t>
            </a:r>
            <a:r>
              <a:rPr lang="en-US" altLang="en-US" sz="1800"/>
              <a:t> = </a:t>
            </a:r>
            <a:r>
              <a:rPr lang="en-US" altLang="en-US" sz="1800" i="1"/>
              <a:t>P</a:t>
            </a:r>
            <a:r>
              <a:rPr lang="en-US" altLang="en-US" sz="1800" baseline="-25000"/>
              <a:t>4</a:t>
            </a:r>
          </a:p>
        </p:txBody>
      </p:sp>
      <p:sp>
        <p:nvSpPr>
          <p:cNvPr id="16390" name="Text Box 7"/>
          <p:cNvSpPr txBox="1">
            <a:spLocks noChangeArrowheads="1"/>
          </p:cNvSpPr>
          <p:nvPr/>
        </p:nvSpPr>
        <p:spPr bwMode="auto">
          <a:xfrm>
            <a:off x="4800600" y="5181600"/>
            <a:ext cx="32766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i="1"/>
              <a:t>P</a:t>
            </a:r>
            <a:r>
              <a:rPr lang="en-US" altLang="en-US" sz="1800" baseline="-25000"/>
              <a:t>i,i+1,i+2,…,i+n</a:t>
            </a:r>
            <a:r>
              <a:rPr lang="en-US" altLang="en-US" sz="1800"/>
              <a:t> is a polynomial of degree </a:t>
            </a:r>
            <a:r>
              <a:rPr lang="en-US" altLang="en-US" sz="1800" i="1"/>
              <a:t>n</a:t>
            </a:r>
            <a:r>
              <a:rPr lang="en-US" altLang="en-US" sz="1800"/>
              <a:t> in </a:t>
            </a:r>
            <a:r>
              <a:rPr lang="en-US" altLang="en-US" sz="1800" i="1"/>
              <a:t>x</a:t>
            </a:r>
            <a:r>
              <a:rPr lang="en-US" altLang="en-US" sz="1800"/>
              <a:t> that passes through the points (</a:t>
            </a:r>
            <a:r>
              <a:rPr lang="en-US" altLang="en-US" sz="1800" i="1"/>
              <a:t>x</a:t>
            </a:r>
            <a:r>
              <a:rPr lang="en-US" altLang="en-US" sz="1800" baseline="-25000"/>
              <a:t>i</a:t>
            </a:r>
            <a:r>
              <a:rPr lang="en-US" altLang="en-US" sz="1800"/>
              <a:t>,</a:t>
            </a:r>
            <a:r>
              <a:rPr lang="en-US" altLang="en-US" sz="1800" i="1"/>
              <a:t>y</a:t>
            </a:r>
            <a:r>
              <a:rPr lang="en-US" altLang="en-US" sz="1800" baseline="-25000"/>
              <a:t>i</a:t>
            </a:r>
            <a:r>
              <a:rPr lang="en-US" altLang="en-US" sz="1800"/>
              <a:t>), (</a:t>
            </a:r>
            <a:r>
              <a:rPr lang="en-US" altLang="en-US" sz="1800" i="1"/>
              <a:t>x</a:t>
            </a:r>
            <a:r>
              <a:rPr lang="en-US" altLang="en-US" sz="1800" baseline="-25000"/>
              <a:t>i+1</a:t>
            </a:r>
            <a:r>
              <a:rPr lang="en-US" altLang="en-US" sz="1800"/>
              <a:t>,</a:t>
            </a:r>
            <a:r>
              <a:rPr lang="en-US" altLang="en-US" sz="1800" i="1"/>
              <a:t>y</a:t>
            </a:r>
            <a:r>
              <a:rPr lang="en-US" altLang="en-US" sz="1800" baseline="-25000"/>
              <a:t>i+1</a:t>
            </a:r>
            <a:r>
              <a:rPr lang="en-US" altLang="en-US" sz="1800"/>
              <a:t>), …, (</a:t>
            </a:r>
            <a:r>
              <a:rPr lang="en-US" altLang="en-US" sz="1800" i="1"/>
              <a:t>x</a:t>
            </a:r>
            <a:r>
              <a:rPr lang="en-US" altLang="en-US" sz="1800" baseline="-25000"/>
              <a:t>i+n</a:t>
            </a:r>
            <a:r>
              <a:rPr lang="en-US" altLang="en-US" sz="1800"/>
              <a:t>,</a:t>
            </a:r>
            <a:r>
              <a:rPr lang="en-US" altLang="en-US" sz="1800" i="1"/>
              <a:t>y</a:t>
            </a:r>
            <a:r>
              <a:rPr lang="en-US" altLang="en-US" sz="1800" baseline="-25000"/>
              <a:t>i+n</a:t>
            </a:r>
            <a:r>
              <a:rPr lang="en-US" altLang="en-US" sz="1800"/>
              <a:t>) exactly.</a:t>
            </a:r>
            <a:endParaRPr lang="en-US" altLang="en-US" sz="1800" i="1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Determine </a:t>
            </a:r>
            <a:r>
              <a:rPr lang="en-US" altLang="en-US" i="1"/>
              <a:t>P</a:t>
            </a:r>
            <a:r>
              <a:rPr lang="en-US" altLang="en-US" i="1" baseline="-25000"/>
              <a:t>12</a:t>
            </a:r>
            <a:r>
              <a:rPr lang="en-US" altLang="en-US"/>
              <a:t> from </a:t>
            </a:r>
            <a:r>
              <a:rPr lang="en-US" altLang="en-US" i="1"/>
              <a:t>P</a:t>
            </a:r>
            <a:r>
              <a:rPr lang="en-US" altLang="en-US" baseline="-25000"/>
              <a:t>1</a:t>
            </a:r>
            <a:r>
              <a:rPr lang="en-US" altLang="en-US"/>
              <a:t> &amp; </a:t>
            </a:r>
            <a:r>
              <a:rPr lang="en-US" altLang="en-US" i="1"/>
              <a:t>P</a:t>
            </a:r>
            <a:r>
              <a:rPr lang="en-US" altLang="en-US" baseline="-25000"/>
              <a:t>2</a:t>
            </a:r>
            <a:endParaRPr lang="en-US" altLang="en-US" i="1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Given the value </a:t>
            </a:r>
            <a:r>
              <a:rPr lang="en-US" altLang="en-US" i="1"/>
              <a:t>P</a:t>
            </a:r>
            <a:r>
              <a:rPr lang="en-US" altLang="en-US" baseline="-25000"/>
              <a:t>1</a:t>
            </a:r>
            <a:r>
              <a:rPr lang="en-US" altLang="en-US"/>
              <a:t> and </a:t>
            </a:r>
            <a:r>
              <a:rPr lang="en-US" altLang="en-US" i="1"/>
              <a:t>P</a:t>
            </a:r>
            <a:r>
              <a:rPr lang="en-US" altLang="en-US" baseline="-25000"/>
              <a:t>2</a:t>
            </a:r>
            <a:r>
              <a:rPr lang="en-US" altLang="en-US"/>
              <a:t> at </a:t>
            </a:r>
            <a:r>
              <a:rPr lang="en-US" altLang="en-US" i="1"/>
              <a:t>x</a:t>
            </a:r>
            <a:r>
              <a:rPr lang="en-US" altLang="en-US"/>
              <a:t>=</a:t>
            </a:r>
            <a:r>
              <a:rPr lang="en-US" altLang="en-US" i="1"/>
              <a:t>x</a:t>
            </a:r>
            <a:r>
              <a:rPr lang="en-US" altLang="en-US" baseline="-25000"/>
              <a:t>1</a:t>
            </a:r>
            <a:r>
              <a:rPr lang="en-US" altLang="en-US"/>
              <a:t> and </a:t>
            </a:r>
            <a:r>
              <a:rPr lang="en-US" altLang="en-US" i="1"/>
              <a:t>x</a:t>
            </a:r>
            <a:r>
              <a:rPr lang="en-US" altLang="en-US" baseline="-25000"/>
              <a:t>2</a:t>
            </a:r>
            <a:r>
              <a:rPr lang="en-US" altLang="en-US"/>
              <a:t>, we find linear interpolation</a:t>
            </a:r>
          </a:p>
          <a:p>
            <a:pPr eaLnBrk="1" hangingPunct="1">
              <a:buFontTx/>
              <a:buNone/>
            </a:pPr>
            <a:r>
              <a:rPr lang="en-US" altLang="en-US"/>
              <a:t>		</a:t>
            </a:r>
            <a:r>
              <a:rPr lang="en-US" altLang="en-US" i="1"/>
              <a:t>P</a:t>
            </a:r>
            <a:r>
              <a:rPr lang="en-US" altLang="en-US" baseline="-25000"/>
              <a:t>12</a:t>
            </a:r>
            <a:r>
              <a:rPr lang="en-US" altLang="en-US"/>
              <a:t>(</a:t>
            </a:r>
            <a:r>
              <a:rPr lang="en-US" altLang="en-US" i="1"/>
              <a:t>x</a:t>
            </a:r>
            <a:r>
              <a:rPr lang="en-US" altLang="en-US"/>
              <a:t>) = </a:t>
            </a:r>
            <a:r>
              <a:rPr lang="el-GR" altLang="en-US">
                <a:cs typeface="Arial" panose="020B0604020202020204" pitchFamily="34" charset="0"/>
              </a:rPr>
              <a:t>λ</a:t>
            </a:r>
            <a:r>
              <a:rPr lang="en-US" altLang="en-US">
                <a:cs typeface="Arial" panose="020B0604020202020204" pitchFamily="34" charset="0"/>
              </a:rPr>
              <a:t>(</a:t>
            </a:r>
            <a:r>
              <a:rPr lang="en-US" altLang="en-US" i="1">
                <a:cs typeface="Arial" panose="020B0604020202020204" pitchFamily="34" charset="0"/>
              </a:rPr>
              <a:t>x</a:t>
            </a:r>
            <a:r>
              <a:rPr lang="en-US" altLang="en-US">
                <a:cs typeface="Arial" panose="020B0604020202020204" pitchFamily="34" charset="0"/>
              </a:rPr>
              <a:t>) </a:t>
            </a:r>
            <a:r>
              <a:rPr lang="en-US" altLang="en-US" i="1">
                <a:cs typeface="Arial" panose="020B0604020202020204" pitchFamily="34" charset="0"/>
              </a:rPr>
              <a:t>P</a:t>
            </a:r>
            <a:r>
              <a:rPr lang="en-US" altLang="en-US" baseline="-25000">
                <a:cs typeface="Arial" panose="020B0604020202020204" pitchFamily="34" charset="0"/>
              </a:rPr>
              <a:t>1</a:t>
            </a:r>
            <a:r>
              <a:rPr lang="en-US" altLang="en-US">
                <a:cs typeface="Arial" panose="020B0604020202020204" pitchFamily="34" charset="0"/>
              </a:rPr>
              <a:t>+[1-</a:t>
            </a:r>
            <a:r>
              <a:rPr lang="el-GR" altLang="en-US">
                <a:cs typeface="Arial" panose="020B0604020202020204" pitchFamily="34" charset="0"/>
              </a:rPr>
              <a:t>λ</a:t>
            </a:r>
            <a:r>
              <a:rPr lang="en-US" altLang="en-US">
                <a:cs typeface="Arial" panose="020B0604020202020204" pitchFamily="34" charset="0"/>
              </a:rPr>
              <a:t>(</a:t>
            </a:r>
            <a:r>
              <a:rPr lang="en-US" altLang="en-US" i="1">
                <a:cs typeface="Arial" panose="020B0604020202020204" pitchFamily="34" charset="0"/>
              </a:rPr>
              <a:t>x</a:t>
            </a:r>
            <a:r>
              <a:rPr lang="en-US" altLang="en-US">
                <a:cs typeface="Arial" panose="020B0604020202020204" pitchFamily="34" charset="0"/>
              </a:rPr>
              <a:t>)] </a:t>
            </a:r>
            <a:r>
              <a:rPr lang="en-US" altLang="en-US" i="1">
                <a:cs typeface="Arial" panose="020B0604020202020204" pitchFamily="34" charset="0"/>
              </a:rPr>
              <a:t>P</a:t>
            </a:r>
            <a:r>
              <a:rPr lang="en-US" altLang="en-US" baseline="-25000">
                <a:cs typeface="Arial" panose="020B0604020202020204" pitchFamily="34" charset="0"/>
              </a:rPr>
              <a:t>2</a:t>
            </a:r>
          </a:p>
          <a:p>
            <a:pPr eaLnBrk="1" hangingPunct="1">
              <a:buFontTx/>
              <a:buNone/>
            </a:pPr>
            <a:r>
              <a:rPr lang="en-US" altLang="en-US" baseline="-25000">
                <a:cs typeface="Arial" panose="020B0604020202020204" pitchFamily="34" charset="0"/>
              </a:rPr>
              <a:t>	</a:t>
            </a:r>
            <a:r>
              <a:rPr lang="en-US" altLang="en-US">
                <a:cs typeface="Arial" panose="020B0604020202020204" pitchFamily="34" charset="0"/>
              </a:rPr>
              <a:t>Since </a:t>
            </a:r>
            <a:r>
              <a:rPr lang="en-US" altLang="en-US" i="1">
                <a:cs typeface="Arial" panose="020B0604020202020204" pitchFamily="34" charset="0"/>
              </a:rPr>
              <a:t>P</a:t>
            </a:r>
            <a:r>
              <a:rPr lang="en-US" altLang="en-US" baseline="-25000">
                <a:cs typeface="Arial" panose="020B0604020202020204" pitchFamily="34" charset="0"/>
              </a:rPr>
              <a:t>12</a:t>
            </a:r>
            <a:r>
              <a:rPr lang="en-US" altLang="en-US">
                <a:cs typeface="Arial" panose="020B0604020202020204" pitchFamily="34" charset="0"/>
              </a:rPr>
              <a:t>(</a:t>
            </a:r>
            <a:r>
              <a:rPr lang="en-US" altLang="en-US" i="1">
                <a:cs typeface="Arial" panose="020B0604020202020204" pitchFamily="34" charset="0"/>
              </a:rPr>
              <a:t>x</a:t>
            </a:r>
            <a:r>
              <a:rPr lang="en-US" altLang="en-US" baseline="-25000">
                <a:cs typeface="Arial" panose="020B0604020202020204" pitchFamily="34" charset="0"/>
              </a:rPr>
              <a:t>1</a:t>
            </a:r>
            <a:r>
              <a:rPr lang="en-US" altLang="en-US">
                <a:cs typeface="Arial" panose="020B0604020202020204" pitchFamily="34" charset="0"/>
              </a:rPr>
              <a:t>) = </a:t>
            </a:r>
            <a:r>
              <a:rPr lang="en-US" altLang="en-US" i="1">
                <a:cs typeface="Arial" panose="020B0604020202020204" pitchFamily="34" charset="0"/>
              </a:rPr>
              <a:t>P</a:t>
            </a:r>
            <a:r>
              <a:rPr lang="en-US" altLang="en-US" baseline="-25000">
                <a:cs typeface="Arial" panose="020B0604020202020204" pitchFamily="34" charset="0"/>
              </a:rPr>
              <a:t>1</a:t>
            </a:r>
            <a:r>
              <a:rPr lang="en-US" altLang="en-US">
                <a:cs typeface="Arial" panose="020B0604020202020204" pitchFamily="34" charset="0"/>
              </a:rPr>
              <a:t> and </a:t>
            </a:r>
            <a:r>
              <a:rPr lang="en-US" altLang="en-US" i="1">
                <a:cs typeface="Arial" panose="020B0604020202020204" pitchFamily="34" charset="0"/>
              </a:rPr>
              <a:t>P</a:t>
            </a:r>
            <a:r>
              <a:rPr lang="en-US" altLang="en-US" baseline="-25000">
                <a:cs typeface="Arial" panose="020B0604020202020204" pitchFamily="34" charset="0"/>
              </a:rPr>
              <a:t>12</a:t>
            </a:r>
            <a:r>
              <a:rPr lang="en-US" altLang="en-US">
                <a:cs typeface="Arial" panose="020B0604020202020204" pitchFamily="34" charset="0"/>
              </a:rPr>
              <a:t>(</a:t>
            </a:r>
            <a:r>
              <a:rPr lang="en-US" altLang="en-US" i="1">
                <a:cs typeface="Arial" panose="020B0604020202020204" pitchFamily="34" charset="0"/>
              </a:rPr>
              <a:t>x</a:t>
            </a:r>
            <a:r>
              <a:rPr lang="en-US" altLang="en-US" baseline="-25000">
                <a:cs typeface="Arial" panose="020B0604020202020204" pitchFamily="34" charset="0"/>
              </a:rPr>
              <a:t>2</a:t>
            </a:r>
            <a:r>
              <a:rPr lang="en-US" altLang="en-US">
                <a:cs typeface="Arial" panose="020B0604020202020204" pitchFamily="34" charset="0"/>
              </a:rPr>
              <a:t>) = </a:t>
            </a:r>
            <a:r>
              <a:rPr lang="en-US" altLang="en-US" i="1">
                <a:cs typeface="Arial" panose="020B0604020202020204" pitchFamily="34" charset="0"/>
              </a:rPr>
              <a:t>P</a:t>
            </a:r>
            <a:r>
              <a:rPr lang="en-US" altLang="en-US" baseline="-25000">
                <a:cs typeface="Arial" panose="020B0604020202020204" pitchFamily="34" charset="0"/>
              </a:rPr>
              <a:t>2</a:t>
            </a:r>
            <a:r>
              <a:rPr lang="en-US" altLang="en-US">
                <a:cs typeface="Arial" panose="020B0604020202020204" pitchFamily="34" charset="0"/>
              </a:rPr>
              <a:t>, we must have</a:t>
            </a:r>
          </a:p>
          <a:p>
            <a:pPr eaLnBrk="1" hangingPunct="1">
              <a:buFontTx/>
              <a:buNone/>
            </a:pPr>
            <a:r>
              <a:rPr lang="en-US" altLang="en-US">
                <a:cs typeface="Arial" panose="020B0604020202020204" pitchFamily="34" charset="0"/>
              </a:rPr>
              <a:t>		</a:t>
            </a:r>
            <a:r>
              <a:rPr lang="el-GR" altLang="en-US">
                <a:cs typeface="Arial" panose="020B0604020202020204" pitchFamily="34" charset="0"/>
              </a:rPr>
              <a:t>λ</a:t>
            </a:r>
            <a:r>
              <a:rPr lang="en-US" altLang="en-US">
                <a:cs typeface="Arial" panose="020B0604020202020204" pitchFamily="34" charset="0"/>
              </a:rPr>
              <a:t>(</a:t>
            </a:r>
            <a:r>
              <a:rPr lang="en-US" altLang="en-US" i="1">
                <a:cs typeface="Arial" panose="020B0604020202020204" pitchFamily="34" charset="0"/>
              </a:rPr>
              <a:t>x</a:t>
            </a:r>
            <a:r>
              <a:rPr lang="en-US" altLang="en-US" baseline="-25000">
                <a:cs typeface="Arial" panose="020B0604020202020204" pitchFamily="34" charset="0"/>
              </a:rPr>
              <a:t>1</a:t>
            </a:r>
            <a:r>
              <a:rPr lang="en-US" altLang="en-US">
                <a:cs typeface="Arial" panose="020B0604020202020204" pitchFamily="34" charset="0"/>
              </a:rPr>
              <a:t>) = 1, </a:t>
            </a:r>
            <a:r>
              <a:rPr lang="el-GR" altLang="en-US">
                <a:cs typeface="Arial" panose="020B0604020202020204" pitchFamily="34" charset="0"/>
              </a:rPr>
              <a:t>λ</a:t>
            </a:r>
            <a:r>
              <a:rPr lang="en-US" altLang="en-US">
                <a:cs typeface="Arial" panose="020B0604020202020204" pitchFamily="34" charset="0"/>
              </a:rPr>
              <a:t>(</a:t>
            </a:r>
            <a:r>
              <a:rPr lang="en-US" altLang="en-US" i="1">
                <a:cs typeface="Arial" panose="020B0604020202020204" pitchFamily="34" charset="0"/>
              </a:rPr>
              <a:t>x</a:t>
            </a:r>
            <a:r>
              <a:rPr lang="en-US" altLang="en-US" baseline="-25000">
                <a:cs typeface="Arial" panose="020B0604020202020204" pitchFamily="34" charset="0"/>
              </a:rPr>
              <a:t>2</a:t>
            </a:r>
            <a:r>
              <a:rPr lang="en-US" altLang="en-US">
                <a:cs typeface="Arial" panose="020B0604020202020204" pitchFamily="34" charset="0"/>
              </a:rPr>
              <a:t>) = 0</a:t>
            </a:r>
          </a:p>
          <a:p>
            <a:pPr eaLnBrk="1" hangingPunct="1">
              <a:buFontTx/>
              <a:buNone/>
            </a:pPr>
            <a:r>
              <a:rPr lang="en-US" altLang="en-US">
                <a:cs typeface="Arial" panose="020B0604020202020204" pitchFamily="34" charset="0"/>
              </a:rPr>
              <a:t>	so</a:t>
            </a:r>
          </a:p>
          <a:p>
            <a:pPr eaLnBrk="1" hangingPunct="1">
              <a:buFontTx/>
              <a:buNone/>
            </a:pPr>
            <a:r>
              <a:rPr lang="en-US" altLang="en-US">
                <a:cs typeface="Arial" panose="020B0604020202020204" pitchFamily="34" charset="0"/>
              </a:rPr>
              <a:t>		</a:t>
            </a:r>
            <a:r>
              <a:rPr lang="el-GR" altLang="en-US">
                <a:cs typeface="Arial" panose="020B0604020202020204" pitchFamily="34" charset="0"/>
              </a:rPr>
              <a:t>λ</a:t>
            </a:r>
            <a:r>
              <a:rPr lang="en-US" altLang="en-US">
                <a:cs typeface="Arial" panose="020B0604020202020204" pitchFamily="34" charset="0"/>
              </a:rPr>
              <a:t>(</a:t>
            </a:r>
            <a:r>
              <a:rPr lang="en-US" altLang="en-US" i="1">
                <a:cs typeface="Arial" panose="020B0604020202020204" pitchFamily="34" charset="0"/>
              </a:rPr>
              <a:t>x</a:t>
            </a:r>
            <a:r>
              <a:rPr lang="en-US" altLang="en-US">
                <a:cs typeface="Arial" panose="020B0604020202020204" pitchFamily="34" charset="0"/>
              </a:rPr>
              <a:t>) = </a:t>
            </a:r>
            <a:r>
              <a:rPr lang="el-GR" altLang="en-US">
                <a:cs typeface="Arial" panose="020B0604020202020204" pitchFamily="34" charset="0"/>
              </a:rPr>
              <a:t>λ</a:t>
            </a:r>
            <a:r>
              <a:rPr lang="en-US" altLang="en-US" baseline="-25000">
                <a:cs typeface="Arial" panose="020B0604020202020204" pitchFamily="34" charset="0"/>
              </a:rPr>
              <a:t>12</a:t>
            </a:r>
            <a:r>
              <a:rPr lang="en-US" altLang="en-US">
                <a:cs typeface="Arial" panose="020B0604020202020204" pitchFamily="34" charset="0"/>
              </a:rPr>
              <a:t>= (</a:t>
            </a:r>
            <a:r>
              <a:rPr lang="en-US" altLang="en-US" i="1">
                <a:cs typeface="Arial" panose="020B0604020202020204" pitchFamily="34" charset="0"/>
              </a:rPr>
              <a:t>x</a:t>
            </a:r>
            <a:r>
              <a:rPr lang="en-US" altLang="en-US">
                <a:cs typeface="Arial" panose="020B0604020202020204" pitchFamily="34" charset="0"/>
              </a:rPr>
              <a:t>-</a:t>
            </a:r>
            <a:r>
              <a:rPr lang="en-US" altLang="en-US" i="1">
                <a:cs typeface="Arial" panose="020B0604020202020204" pitchFamily="34" charset="0"/>
              </a:rPr>
              <a:t>x</a:t>
            </a:r>
            <a:r>
              <a:rPr lang="en-US" altLang="en-US" baseline="-25000">
                <a:cs typeface="Arial" panose="020B0604020202020204" pitchFamily="34" charset="0"/>
              </a:rPr>
              <a:t>2</a:t>
            </a:r>
            <a:r>
              <a:rPr lang="en-US" altLang="en-US">
                <a:cs typeface="Arial" panose="020B0604020202020204" pitchFamily="34" charset="0"/>
              </a:rPr>
              <a:t>)/(</a:t>
            </a:r>
            <a:r>
              <a:rPr lang="en-US" altLang="en-US" i="1">
                <a:cs typeface="Arial" panose="020B0604020202020204" pitchFamily="34" charset="0"/>
              </a:rPr>
              <a:t>x</a:t>
            </a:r>
            <a:r>
              <a:rPr lang="en-US" altLang="en-US" baseline="-25000">
                <a:cs typeface="Arial" panose="020B0604020202020204" pitchFamily="34" charset="0"/>
              </a:rPr>
              <a:t>1</a:t>
            </a:r>
            <a:r>
              <a:rPr lang="en-US" altLang="en-US">
                <a:cs typeface="Arial" panose="020B0604020202020204" pitchFamily="34" charset="0"/>
              </a:rPr>
              <a:t>-</a:t>
            </a:r>
            <a:r>
              <a:rPr lang="en-US" altLang="en-US" i="1">
                <a:cs typeface="Arial" panose="020B0604020202020204" pitchFamily="34" charset="0"/>
              </a:rPr>
              <a:t>x</a:t>
            </a:r>
            <a:r>
              <a:rPr lang="en-US" altLang="en-US" baseline="-25000">
                <a:cs typeface="Arial" panose="020B0604020202020204" pitchFamily="34" charset="0"/>
              </a:rPr>
              <a:t>2</a:t>
            </a:r>
            <a:r>
              <a:rPr lang="en-US" altLang="en-US">
                <a:cs typeface="Arial" panose="020B0604020202020204" pitchFamily="34" charset="0"/>
              </a:rPr>
              <a:t>)</a:t>
            </a:r>
            <a:endParaRPr lang="el-GR" altLang="en-US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Determine </a:t>
            </a:r>
            <a:r>
              <a:rPr lang="en-US" altLang="en-US" i="1"/>
              <a:t>P</a:t>
            </a:r>
            <a:r>
              <a:rPr lang="en-US" altLang="en-US" baseline="-25000"/>
              <a:t>123</a:t>
            </a:r>
            <a:r>
              <a:rPr lang="en-US" altLang="en-US"/>
              <a:t> from </a:t>
            </a:r>
            <a:r>
              <a:rPr lang="en-US" altLang="en-US" i="1"/>
              <a:t>P</a:t>
            </a:r>
            <a:r>
              <a:rPr lang="en-US" altLang="en-US" baseline="-25000"/>
              <a:t>12</a:t>
            </a:r>
            <a:r>
              <a:rPr lang="en-US" altLang="en-US"/>
              <a:t> &amp; </a:t>
            </a:r>
            <a:r>
              <a:rPr lang="en-US" altLang="en-US" i="1"/>
              <a:t>P</a:t>
            </a:r>
            <a:r>
              <a:rPr lang="en-US" altLang="en-US" baseline="-25000"/>
              <a:t>23</a:t>
            </a:r>
            <a:endParaRPr lang="en-US" alt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We write </a:t>
            </a:r>
          </a:p>
          <a:p>
            <a:pPr lvl="1" eaLnBrk="1" hangingPunct="1">
              <a:buFontTx/>
              <a:buNone/>
            </a:pPr>
            <a:r>
              <a:rPr lang="en-US" altLang="en-US" i="1"/>
              <a:t>P</a:t>
            </a:r>
            <a:r>
              <a:rPr lang="en-US" altLang="en-US" baseline="-25000"/>
              <a:t>123</a:t>
            </a:r>
            <a:r>
              <a:rPr lang="en-US" altLang="en-US"/>
              <a:t>(</a:t>
            </a:r>
            <a:r>
              <a:rPr lang="en-US" altLang="en-US" i="1"/>
              <a:t>x</a:t>
            </a:r>
            <a:r>
              <a:rPr lang="en-US" altLang="en-US"/>
              <a:t>) = </a:t>
            </a:r>
            <a:r>
              <a:rPr lang="el-GR" altLang="en-US">
                <a:cs typeface="Arial" panose="020B0604020202020204" pitchFamily="34" charset="0"/>
              </a:rPr>
              <a:t>λ</a:t>
            </a:r>
            <a:r>
              <a:rPr lang="en-US" altLang="en-US">
                <a:cs typeface="Arial" panose="020B0604020202020204" pitchFamily="34" charset="0"/>
              </a:rPr>
              <a:t>(</a:t>
            </a:r>
            <a:r>
              <a:rPr lang="en-US" altLang="en-US" i="1">
                <a:cs typeface="Arial" panose="020B0604020202020204" pitchFamily="34" charset="0"/>
              </a:rPr>
              <a:t>x</a:t>
            </a:r>
            <a:r>
              <a:rPr lang="en-US" altLang="en-US">
                <a:cs typeface="Arial" panose="020B0604020202020204" pitchFamily="34" charset="0"/>
              </a:rPr>
              <a:t>) </a:t>
            </a:r>
            <a:r>
              <a:rPr lang="en-US" altLang="en-US" i="1">
                <a:cs typeface="Arial" panose="020B0604020202020204" pitchFamily="34" charset="0"/>
              </a:rPr>
              <a:t>P</a:t>
            </a:r>
            <a:r>
              <a:rPr lang="en-US" altLang="en-US" baseline="-25000">
                <a:cs typeface="Arial" panose="020B0604020202020204" pitchFamily="34" charset="0"/>
              </a:rPr>
              <a:t>12</a:t>
            </a:r>
            <a:r>
              <a:rPr lang="en-US" altLang="en-US">
                <a:cs typeface="Arial" panose="020B0604020202020204" pitchFamily="34" charset="0"/>
              </a:rPr>
              <a:t>(x) + [1-</a:t>
            </a:r>
            <a:r>
              <a:rPr lang="el-GR" altLang="en-US">
                <a:cs typeface="Arial" panose="020B0604020202020204" pitchFamily="34" charset="0"/>
              </a:rPr>
              <a:t>λ</a:t>
            </a:r>
            <a:r>
              <a:rPr lang="en-US" altLang="en-US">
                <a:cs typeface="Arial" panose="020B0604020202020204" pitchFamily="34" charset="0"/>
              </a:rPr>
              <a:t>(</a:t>
            </a:r>
            <a:r>
              <a:rPr lang="en-US" altLang="en-US" i="1">
                <a:cs typeface="Arial" panose="020B0604020202020204" pitchFamily="34" charset="0"/>
              </a:rPr>
              <a:t>x</a:t>
            </a:r>
            <a:r>
              <a:rPr lang="en-US" altLang="en-US">
                <a:cs typeface="Arial" panose="020B0604020202020204" pitchFamily="34" charset="0"/>
              </a:rPr>
              <a:t>)] </a:t>
            </a:r>
            <a:r>
              <a:rPr lang="en-US" altLang="en-US" i="1">
                <a:cs typeface="Arial" panose="020B0604020202020204" pitchFamily="34" charset="0"/>
              </a:rPr>
              <a:t>P</a:t>
            </a:r>
            <a:r>
              <a:rPr lang="en-US" altLang="en-US" baseline="-25000">
                <a:cs typeface="Arial" panose="020B0604020202020204" pitchFamily="34" charset="0"/>
              </a:rPr>
              <a:t>23</a:t>
            </a:r>
            <a:r>
              <a:rPr lang="en-US" altLang="en-US">
                <a:cs typeface="Arial" panose="020B0604020202020204" pitchFamily="34" charset="0"/>
              </a:rPr>
              <a:t>(x) </a:t>
            </a:r>
          </a:p>
          <a:p>
            <a:pPr lvl="1" eaLnBrk="1" hangingPunct="1">
              <a:buFontTx/>
              <a:buNone/>
            </a:pPr>
            <a:r>
              <a:rPr lang="en-US" altLang="en-US" i="1">
                <a:cs typeface="Arial" panose="020B0604020202020204" pitchFamily="34" charset="0"/>
              </a:rPr>
              <a:t>P</a:t>
            </a:r>
            <a:r>
              <a:rPr lang="en-US" altLang="en-US" baseline="-25000">
                <a:cs typeface="Arial" panose="020B0604020202020204" pitchFamily="34" charset="0"/>
              </a:rPr>
              <a:t>123</a:t>
            </a:r>
            <a:r>
              <a:rPr lang="en-US" altLang="en-US">
                <a:cs typeface="Arial" panose="020B0604020202020204" pitchFamily="34" charset="0"/>
              </a:rPr>
              <a:t>(</a:t>
            </a:r>
            <a:r>
              <a:rPr lang="en-US" altLang="en-US" i="1">
                <a:cs typeface="Arial" panose="020B0604020202020204" pitchFamily="34" charset="0"/>
              </a:rPr>
              <a:t>x</a:t>
            </a:r>
            <a:r>
              <a:rPr lang="en-US" altLang="en-US" baseline="-25000">
                <a:cs typeface="Arial" panose="020B0604020202020204" pitchFamily="34" charset="0"/>
              </a:rPr>
              <a:t>2</a:t>
            </a:r>
            <a:r>
              <a:rPr lang="en-US" altLang="en-US">
                <a:cs typeface="Arial" panose="020B0604020202020204" pitchFamily="34" charset="0"/>
              </a:rPr>
              <a:t>) = </a:t>
            </a:r>
            <a:r>
              <a:rPr lang="en-US" altLang="en-US" i="1">
                <a:cs typeface="Arial" panose="020B0604020202020204" pitchFamily="34" charset="0"/>
              </a:rPr>
              <a:t>P</a:t>
            </a:r>
            <a:r>
              <a:rPr lang="en-US" altLang="en-US" baseline="-25000">
                <a:cs typeface="Arial" panose="020B0604020202020204" pitchFamily="34" charset="0"/>
              </a:rPr>
              <a:t>2</a:t>
            </a:r>
            <a:r>
              <a:rPr lang="en-US" altLang="en-US">
                <a:cs typeface="Arial" panose="020B0604020202020204" pitchFamily="34" charset="0"/>
              </a:rPr>
              <a:t> already for any choice of </a:t>
            </a:r>
            <a:r>
              <a:rPr lang="el-GR" altLang="en-US">
                <a:cs typeface="Arial" panose="020B0604020202020204" pitchFamily="34" charset="0"/>
              </a:rPr>
              <a:t>λ</a:t>
            </a:r>
            <a:r>
              <a:rPr lang="en-US" altLang="en-US">
                <a:cs typeface="Arial" panose="020B0604020202020204" pitchFamily="34" charset="0"/>
              </a:rPr>
              <a:t>(</a:t>
            </a:r>
            <a:r>
              <a:rPr lang="en-US" altLang="en-US" i="1">
                <a:cs typeface="Arial" panose="020B0604020202020204" pitchFamily="34" charset="0"/>
              </a:rPr>
              <a:t>x</a:t>
            </a:r>
            <a:r>
              <a:rPr lang="en-US" altLang="en-US">
                <a:cs typeface="Arial" panose="020B0604020202020204" pitchFamily="34" charset="0"/>
              </a:rPr>
              <a:t>).  We require that </a:t>
            </a:r>
            <a:r>
              <a:rPr lang="en-US" altLang="en-US" i="1">
                <a:cs typeface="Arial" panose="020B0604020202020204" pitchFamily="34" charset="0"/>
              </a:rPr>
              <a:t>P</a:t>
            </a:r>
            <a:r>
              <a:rPr lang="en-US" altLang="en-US" baseline="-25000">
                <a:cs typeface="Arial" panose="020B0604020202020204" pitchFamily="34" charset="0"/>
              </a:rPr>
              <a:t>123</a:t>
            </a:r>
            <a:r>
              <a:rPr lang="en-US" altLang="en-US">
                <a:cs typeface="Arial" panose="020B0604020202020204" pitchFamily="34" charset="0"/>
              </a:rPr>
              <a:t>(</a:t>
            </a:r>
            <a:r>
              <a:rPr lang="en-US" altLang="en-US" i="1">
                <a:cs typeface="Arial" panose="020B0604020202020204" pitchFamily="34" charset="0"/>
              </a:rPr>
              <a:t>x</a:t>
            </a:r>
            <a:r>
              <a:rPr lang="en-US" altLang="en-US" baseline="-25000">
                <a:cs typeface="Arial" panose="020B0604020202020204" pitchFamily="34" charset="0"/>
              </a:rPr>
              <a:t>1</a:t>
            </a:r>
            <a:r>
              <a:rPr lang="en-US" altLang="en-US">
                <a:cs typeface="Arial" panose="020B0604020202020204" pitchFamily="34" charset="0"/>
              </a:rPr>
              <a:t>)=</a:t>
            </a:r>
            <a:r>
              <a:rPr lang="en-US" altLang="en-US" i="1">
                <a:cs typeface="Arial" panose="020B0604020202020204" pitchFamily="34" charset="0"/>
              </a:rPr>
              <a:t>P</a:t>
            </a:r>
            <a:r>
              <a:rPr lang="en-US" altLang="en-US" baseline="-25000">
                <a:cs typeface="Arial" panose="020B0604020202020204" pitchFamily="34" charset="0"/>
              </a:rPr>
              <a:t>12</a:t>
            </a:r>
            <a:r>
              <a:rPr lang="en-US" altLang="en-US">
                <a:cs typeface="Arial" panose="020B0604020202020204" pitchFamily="34" charset="0"/>
              </a:rPr>
              <a:t>(</a:t>
            </a:r>
            <a:r>
              <a:rPr lang="en-US" altLang="en-US" i="1">
                <a:cs typeface="Arial" panose="020B0604020202020204" pitchFamily="34" charset="0"/>
              </a:rPr>
              <a:t>x</a:t>
            </a:r>
            <a:r>
              <a:rPr lang="en-US" altLang="en-US" baseline="-25000">
                <a:cs typeface="Arial" panose="020B0604020202020204" pitchFamily="34" charset="0"/>
              </a:rPr>
              <a:t>1</a:t>
            </a:r>
            <a:r>
              <a:rPr lang="en-US" altLang="en-US">
                <a:cs typeface="Arial" panose="020B0604020202020204" pitchFamily="34" charset="0"/>
              </a:rPr>
              <a:t>) =</a:t>
            </a:r>
            <a:r>
              <a:rPr lang="en-US" altLang="en-US" i="1">
                <a:cs typeface="Arial" panose="020B0604020202020204" pitchFamily="34" charset="0"/>
              </a:rPr>
              <a:t>P</a:t>
            </a:r>
            <a:r>
              <a:rPr lang="en-US" altLang="en-US" baseline="-25000">
                <a:cs typeface="Arial" panose="020B0604020202020204" pitchFamily="34" charset="0"/>
              </a:rPr>
              <a:t>1</a:t>
            </a:r>
            <a:r>
              <a:rPr lang="en-US" altLang="en-US">
                <a:cs typeface="Arial" panose="020B0604020202020204" pitchFamily="34" charset="0"/>
              </a:rPr>
              <a:t> and </a:t>
            </a:r>
            <a:r>
              <a:rPr lang="en-US" altLang="en-US" i="1">
                <a:cs typeface="Arial" panose="020B0604020202020204" pitchFamily="34" charset="0"/>
              </a:rPr>
              <a:t>P</a:t>
            </a:r>
            <a:r>
              <a:rPr lang="en-US" altLang="en-US" baseline="-25000">
                <a:cs typeface="Arial" panose="020B0604020202020204" pitchFamily="34" charset="0"/>
              </a:rPr>
              <a:t>123</a:t>
            </a:r>
            <a:r>
              <a:rPr lang="en-US" altLang="en-US">
                <a:cs typeface="Arial" panose="020B0604020202020204" pitchFamily="34" charset="0"/>
              </a:rPr>
              <a:t>(</a:t>
            </a:r>
            <a:r>
              <a:rPr lang="en-US" altLang="en-US" i="1">
                <a:cs typeface="Arial" panose="020B0604020202020204" pitchFamily="34" charset="0"/>
              </a:rPr>
              <a:t>x</a:t>
            </a:r>
            <a:r>
              <a:rPr lang="en-US" altLang="en-US" baseline="-25000">
                <a:cs typeface="Arial" panose="020B0604020202020204" pitchFamily="34" charset="0"/>
              </a:rPr>
              <a:t>3</a:t>
            </a:r>
            <a:r>
              <a:rPr lang="en-US" altLang="en-US">
                <a:cs typeface="Arial" panose="020B0604020202020204" pitchFamily="34" charset="0"/>
              </a:rPr>
              <a:t>)=</a:t>
            </a:r>
            <a:r>
              <a:rPr lang="en-US" altLang="en-US" i="1">
                <a:cs typeface="Arial" panose="020B0604020202020204" pitchFamily="34" charset="0"/>
              </a:rPr>
              <a:t>P</a:t>
            </a:r>
            <a:r>
              <a:rPr lang="en-US" altLang="en-US" baseline="-25000">
                <a:cs typeface="Arial" panose="020B0604020202020204" pitchFamily="34" charset="0"/>
              </a:rPr>
              <a:t>23</a:t>
            </a:r>
            <a:r>
              <a:rPr lang="en-US" altLang="en-US">
                <a:cs typeface="Arial" panose="020B0604020202020204" pitchFamily="34" charset="0"/>
              </a:rPr>
              <a:t>(</a:t>
            </a:r>
            <a:r>
              <a:rPr lang="en-US" altLang="en-US" i="1">
                <a:cs typeface="Arial" panose="020B0604020202020204" pitchFamily="34" charset="0"/>
              </a:rPr>
              <a:t>x</a:t>
            </a:r>
            <a:r>
              <a:rPr lang="en-US" altLang="en-US" baseline="-25000">
                <a:cs typeface="Arial" panose="020B0604020202020204" pitchFamily="34" charset="0"/>
              </a:rPr>
              <a:t>3</a:t>
            </a:r>
            <a:r>
              <a:rPr lang="en-US" altLang="en-US">
                <a:cs typeface="Arial" panose="020B0604020202020204" pitchFamily="34" charset="0"/>
              </a:rPr>
              <a:t>) =</a:t>
            </a:r>
            <a:r>
              <a:rPr lang="en-US" altLang="en-US" i="1">
                <a:cs typeface="Arial" panose="020B0604020202020204" pitchFamily="34" charset="0"/>
              </a:rPr>
              <a:t>P</a:t>
            </a:r>
            <a:r>
              <a:rPr lang="en-US" altLang="en-US" baseline="-25000">
                <a:cs typeface="Arial" panose="020B0604020202020204" pitchFamily="34" charset="0"/>
              </a:rPr>
              <a:t>3</a:t>
            </a:r>
            <a:r>
              <a:rPr lang="en-US" altLang="en-US">
                <a:cs typeface="Arial" panose="020B0604020202020204" pitchFamily="34" charset="0"/>
              </a:rPr>
              <a:t>, thus  </a:t>
            </a:r>
            <a:r>
              <a:rPr lang="el-GR" altLang="en-US">
                <a:cs typeface="Arial" panose="020B0604020202020204" pitchFamily="34" charset="0"/>
              </a:rPr>
              <a:t>λ</a:t>
            </a:r>
            <a:r>
              <a:rPr lang="en-US" altLang="en-US">
                <a:cs typeface="Arial" panose="020B0604020202020204" pitchFamily="34" charset="0"/>
              </a:rPr>
              <a:t>(</a:t>
            </a:r>
            <a:r>
              <a:rPr lang="en-US" altLang="en-US" i="1">
                <a:cs typeface="Arial" panose="020B0604020202020204" pitchFamily="34" charset="0"/>
              </a:rPr>
              <a:t>x</a:t>
            </a:r>
            <a:r>
              <a:rPr lang="en-US" altLang="en-US" baseline="-25000">
                <a:cs typeface="Arial" panose="020B0604020202020204" pitchFamily="34" charset="0"/>
              </a:rPr>
              <a:t>1</a:t>
            </a:r>
            <a:r>
              <a:rPr lang="en-US" altLang="en-US">
                <a:cs typeface="Arial" panose="020B0604020202020204" pitchFamily="34" charset="0"/>
              </a:rPr>
              <a:t>) = 1, </a:t>
            </a:r>
            <a:r>
              <a:rPr lang="el-GR" altLang="en-US">
                <a:cs typeface="Arial" panose="020B0604020202020204" pitchFamily="34" charset="0"/>
              </a:rPr>
              <a:t>λ</a:t>
            </a:r>
            <a:r>
              <a:rPr lang="en-US" altLang="en-US">
                <a:cs typeface="Arial" panose="020B0604020202020204" pitchFamily="34" charset="0"/>
              </a:rPr>
              <a:t>(</a:t>
            </a:r>
            <a:r>
              <a:rPr lang="en-US" altLang="en-US" i="1">
                <a:cs typeface="Arial" panose="020B0604020202020204" pitchFamily="34" charset="0"/>
              </a:rPr>
              <a:t>x</a:t>
            </a:r>
            <a:r>
              <a:rPr lang="en-US" altLang="en-US" baseline="-25000">
                <a:cs typeface="Arial" panose="020B0604020202020204" pitchFamily="34" charset="0"/>
              </a:rPr>
              <a:t>3</a:t>
            </a:r>
            <a:r>
              <a:rPr lang="en-US" altLang="en-US">
                <a:cs typeface="Arial" panose="020B0604020202020204" pitchFamily="34" charset="0"/>
              </a:rPr>
              <a:t>) = 0</a:t>
            </a:r>
          </a:p>
          <a:p>
            <a:pPr lvl="1" eaLnBrk="1" hangingPunct="1">
              <a:buFontTx/>
              <a:buNone/>
            </a:pPr>
            <a:r>
              <a:rPr lang="en-US" altLang="en-US">
                <a:cs typeface="Arial" panose="020B0604020202020204" pitchFamily="34" charset="0"/>
              </a:rPr>
              <a:t>or</a:t>
            </a:r>
          </a:p>
          <a:p>
            <a:pPr lvl="1" eaLnBrk="1" hangingPunct="1">
              <a:buFontTx/>
              <a:buNone/>
            </a:pPr>
            <a:endParaRPr lang="en-US" altLang="en-US">
              <a:cs typeface="Arial" panose="020B0604020202020204" pitchFamily="34" charset="0"/>
            </a:endParaRPr>
          </a:p>
          <a:p>
            <a:pPr lvl="1" eaLnBrk="1" hangingPunct="1">
              <a:buFontTx/>
              <a:buNone/>
            </a:pPr>
            <a:endParaRPr lang="el-GR" altLang="en-US" baseline="-25000">
              <a:cs typeface="Arial" panose="020B0604020202020204" pitchFamily="34" charset="0"/>
            </a:endParaRPr>
          </a:p>
        </p:txBody>
      </p:sp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2286000" y="4454525"/>
          <a:ext cx="3462338" cy="123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1" name="Equation" r:id="rId3" imgW="1206500" imgH="431800" progId="Equation.DSMT4">
                  <p:embed/>
                </p:oleObj>
              </mc:Choice>
              <mc:Fallback>
                <p:oleObj name="Equation" r:id="rId3" imgW="1206500" imgH="431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4454525"/>
                        <a:ext cx="3462338" cy="1238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Recursion Relation for </a:t>
            </a:r>
            <a:r>
              <a:rPr lang="en-US" altLang="en-US" i="1"/>
              <a:t>P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Given two </a:t>
            </a:r>
            <a:r>
              <a:rPr lang="en-US" altLang="en-US" i="1" dirty="0"/>
              <a:t>m</a:t>
            </a:r>
            <a:r>
              <a:rPr lang="en-US" altLang="en-US" dirty="0"/>
              <a:t>-point interpolated value </a:t>
            </a:r>
            <a:r>
              <a:rPr lang="en-US" altLang="en-US" i="1" dirty="0"/>
              <a:t>P </a:t>
            </a:r>
            <a:r>
              <a:rPr lang="en-US" altLang="en-US" dirty="0"/>
              <a:t>constructed from point </a:t>
            </a:r>
            <a:r>
              <a:rPr lang="en-US" altLang="en-US" i="1" dirty="0"/>
              <a:t>i</a:t>
            </a:r>
            <a:r>
              <a:rPr lang="en-US" altLang="en-US" dirty="0"/>
              <a:t>,</a:t>
            </a:r>
            <a:r>
              <a:rPr lang="en-US" altLang="en-US" i="1" dirty="0"/>
              <a:t>i</a:t>
            </a:r>
            <a:r>
              <a:rPr lang="en-US" altLang="en-US" dirty="0"/>
              <a:t>+1,</a:t>
            </a:r>
            <a:r>
              <a:rPr lang="en-US" altLang="en-US" i="1" dirty="0"/>
              <a:t>i</a:t>
            </a:r>
            <a:r>
              <a:rPr lang="en-US" altLang="en-US" dirty="0"/>
              <a:t>+2,…,</a:t>
            </a:r>
            <a:r>
              <a:rPr lang="en-US" altLang="en-US" i="1" dirty="0"/>
              <a:t>i</a:t>
            </a:r>
            <a:r>
              <a:rPr lang="en-US" altLang="en-US" dirty="0"/>
              <a:t>+</a:t>
            </a:r>
            <a:r>
              <a:rPr lang="en-US" altLang="en-US" i="1" dirty="0"/>
              <a:t>m</a:t>
            </a:r>
            <a:r>
              <a:rPr lang="en-US" altLang="en-US" dirty="0"/>
              <a:t>-1, and </a:t>
            </a:r>
            <a:r>
              <a:rPr lang="en-US" altLang="en-US" i="1" dirty="0"/>
              <a:t>i</a:t>
            </a:r>
            <a:r>
              <a:rPr lang="en-US" altLang="en-US" dirty="0"/>
              <a:t>+1,</a:t>
            </a:r>
            <a:r>
              <a:rPr lang="en-US" altLang="en-US" i="1" dirty="0"/>
              <a:t>i</a:t>
            </a:r>
            <a:r>
              <a:rPr lang="en-US" altLang="en-US" dirty="0"/>
              <a:t>+2,…,</a:t>
            </a:r>
            <a:r>
              <a:rPr lang="en-US" altLang="en-US" i="1" dirty="0" err="1"/>
              <a:t>i</a:t>
            </a:r>
            <a:r>
              <a:rPr lang="en-US" altLang="en-US" dirty="0" err="1"/>
              <a:t>+</a:t>
            </a:r>
            <a:r>
              <a:rPr lang="en-US" altLang="en-US" i="1" dirty="0" err="1"/>
              <a:t>m</a:t>
            </a:r>
            <a:r>
              <a:rPr lang="en-US" altLang="en-US" dirty="0"/>
              <a:t>, the next level </a:t>
            </a:r>
            <a:r>
              <a:rPr lang="en-US" altLang="en-US" i="1" dirty="0"/>
              <a:t>m</a:t>
            </a:r>
            <a:r>
              <a:rPr lang="en-US" altLang="en-US" dirty="0"/>
              <a:t>+1 point interpolation from </a:t>
            </a:r>
            <a:r>
              <a:rPr lang="en-US" altLang="en-US" i="1" dirty="0" err="1"/>
              <a:t>i</a:t>
            </a:r>
            <a:r>
              <a:rPr lang="en-US" altLang="en-US" dirty="0"/>
              <a:t> to </a:t>
            </a:r>
            <a:r>
              <a:rPr lang="en-US" altLang="en-US" i="1" dirty="0" err="1"/>
              <a:t>i</a:t>
            </a:r>
            <a:r>
              <a:rPr lang="en-US" altLang="en-US" dirty="0" err="1"/>
              <a:t>+</a:t>
            </a:r>
            <a:r>
              <a:rPr lang="en-US" altLang="en-US" i="1" dirty="0" err="1"/>
              <a:t>m</a:t>
            </a:r>
            <a:r>
              <a:rPr lang="en-US" altLang="en-US" dirty="0"/>
              <a:t> is a linear combination:</a:t>
            </a:r>
          </a:p>
          <a:p>
            <a:pPr eaLnBrk="1" hangingPunct="1">
              <a:buFontTx/>
              <a:buNone/>
            </a:pPr>
            <a:endParaRPr lang="en-US" altLang="en-US" dirty="0"/>
          </a:p>
        </p:txBody>
      </p:sp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838200" y="4294188"/>
          <a:ext cx="7586663" cy="1573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6" name="Equation" r:id="rId3" imgW="3429000" imgH="711200" progId="Equation.DSMT4">
                  <p:embed/>
                </p:oleObj>
              </mc:Choice>
              <mc:Fallback>
                <p:oleObj name="Equation" r:id="rId3" imgW="3429000" imgH="711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294188"/>
                        <a:ext cx="7586663" cy="1573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"/>
            <a:ext cx="8382000" cy="11430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dirty="0"/>
              <a:t>Evaluate </a:t>
            </a:r>
            <a:r>
              <a:rPr lang="en-US" altLang="en-US" i="1" dirty="0"/>
              <a:t>f</a:t>
            </a:r>
            <a:r>
              <a:rPr lang="en-US" altLang="en-US" dirty="0"/>
              <a:t>(3) given 4-points (0,1), (1,2), (2,3),(4,0), us </a:t>
            </a:r>
            <a:r>
              <a:rPr lang="en-US" altLang="en-US" i="1" dirty="0"/>
              <a:t>P</a:t>
            </a:r>
            <a:r>
              <a:rPr lang="en-US" altLang="en-US" dirty="0"/>
              <a:t> table.</a:t>
            </a:r>
          </a:p>
        </p:txBody>
      </p:sp>
      <p:sp>
        <p:nvSpPr>
          <p:cNvPr id="24579" name="Line 3"/>
          <p:cNvSpPr>
            <a:spLocks noChangeShapeType="1"/>
          </p:cNvSpPr>
          <p:nvPr/>
        </p:nvSpPr>
        <p:spPr bwMode="auto">
          <a:xfrm flipV="1">
            <a:off x="3048000" y="3733800"/>
            <a:ext cx="3276600" cy="24384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0" name="Line 4"/>
          <p:cNvSpPr>
            <a:spLocks noChangeShapeType="1"/>
          </p:cNvSpPr>
          <p:nvPr/>
        </p:nvSpPr>
        <p:spPr bwMode="auto">
          <a:xfrm flipV="1">
            <a:off x="2971800" y="2314575"/>
            <a:ext cx="1143000" cy="733425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Line 5"/>
          <p:cNvSpPr>
            <a:spLocks noChangeShapeType="1"/>
          </p:cNvSpPr>
          <p:nvPr/>
        </p:nvSpPr>
        <p:spPr bwMode="auto">
          <a:xfrm>
            <a:off x="2895600" y="4495800"/>
            <a:ext cx="1219200" cy="8382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2" name="Line 6"/>
          <p:cNvSpPr>
            <a:spLocks noChangeShapeType="1"/>
          </p:cNvSpPr>
          <p:nvPr/>
        </p:nvSpPr>
        <p:spPr bwMode="auto">
          <a:xfrm flipH="1">
            <a:off x="2895600" y="2971800"/>
            <a:ext cx="2209800" cy="15240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3" name="Line 7"/>
          <p:cNvSpPr>
            <a:spLocks noChangeShapeType="1"/>
          </p:cNvSpPr>
          <p:nvPr/>
        </p:nvSpPr>
        <p:spPr bwMode="auto">
          <a:xfrm>
            <a:off x="3048000" y="1600200"/>
            <a:ext cx="3276600" cy="22098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6400800" y="3581400"/>
            <a:ext cx="1447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i="1" dirty="0"/>
              <a:t>P</a:t>
            </a:r>
            <a:r>
              <a:rPr lang="en-US" altLang="en-US" sz="1800" baseline="-25000" dirty="0"/>
              <a:t>1,2,3,4</a:t>
            </a:r>
            <a:r>
              <a:rPr lang="en-US" altLang="en-US" sz="1800" dirty="0"/>
              <a:t>= 11/4</a:t>
            </a:r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>
            <a:off x="2971800" y="3048000"/>
            <a:ext cx="2209800" cy="15240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4599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0484625"/>
              </p:ext>
            </p:extLst>
          </p:nvPr>
        </p:nvGraphicFramePr>
        <p:xfrm>
          <a:off x="5334000" y="1219200"/>
          <a:ext cx="3581400" cy="1138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3" name="Equation" r:id="rId3" imgW="2158920" imgH="685800" progId="Equation.DSMT4">
                  <p:embed/>
                </p:oleObj>
              </mc:Choice>
              <mc:Fallback>
                <p:oleObj name="Equation" r:id="rId3" imgW="2158920" imgH="685800" progId="Equation.DSMT4">
                  <p:embed/>
                  <p:pic>
                    <p:nvPicPr>
                      <p:cNvPr id="24599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1219200"/>
                        <a:ext cx="3581400" cy="1138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600" name="Text Box 24"/>
          <p:cNvSpPr txBox="1">
            <a:spLocks noChangeArrowheads="1"/>
          </p:cNvSpPr>
          <p:nvPr/>
        </p:nvSpPr>
        <p:spPr bwMode="auto">
          <a:xfrm>
            <a:off x="1219200" y="1371600"/>
            <a:ext cx="1828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i="1" dirty="0"/>
              <a:t>x</a:t>
            </a:r>
            <a:r>
              <a:rPr lang="en-US" altLang="en-US" sz="1800" baseline="-25000" dirty="0"/>
              <a:t>1</a:t>
            </a:r>
            <a:r>
              <a:rPr lang="en-US" altLang="en-US" sz="1800" dirty="0"/>
              <a:t>=0,  y</a:t>
            </a:r>
            <a:r>
              <a:rPr lang="en-US" altLang="en-US" sz="1800" baseline="-25000" dirty="0"/>
              <a:t>1</a:t>
            </a:r>
            <a:r>
              <a:rPr lang="en-US" altLang="en-US" sz="1800" dirty="0"/>
              <a:t>=1 =</a:t>
            </a:r>
            <a:r>
              <a:rPr lang="en-US" altLang="en-US" sz="1800" i="1" dirty="0"/>
              <a:t>P</a:t>
            </a:r>
            <a:r>
              <a:rPr lang="en-US" altLang="en-US" sz="1800" baseline="-25000" dirty="0"/>
              <a:t>1</a:t>
            </a:r>
            <a:endParaRPr lang="en-US" altLang="en-US" sz="1800" dirty="0"/>
          </a:p>
        </p:txBody>
      </p:sp>
      <p:sp>
        <p:nvSpPr>
          <p:cNvPr id="24601" name="Text Box 25"/>
          <p:cNvSpPr txBox="1">
            <a:spLocks noChangeArrowheads="1"/>
          </p:cNvSpPr>
          <p:nvPr/>
        </p:nvSpPr>
        <p:spPr bwMode="auto">
          <a:xfrm>
            <a:off x="1143000" y="2819400"/>
            <a:ext cx="1905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i="1" dirty="0"/>
              <a:t>x</a:t>
            </a:r>
            <a:r>
              <a:rPr lang="en-US" altLang="en-US" sz="1800" baseline="-25000" dirty="0"/>
              <a:t>2</a:t>
            </a:r>
            <a:r>
              <a:rPr lang="en-US" altLang="en-US" sz="1800" dirty="0"/>
              <a:t>=1,  y</a:t>
            </a:r>
            <a:r>
              <a:rPr lang="en-US" altLang="en-US" sz="1800" baseline="-25000" dirty="0"/>
              <a:t>2</a:t>
            </a:r>
            <a:r>
              <a:rPr lang="en-US" altLang="en-US" sz="1800" dirty="0"/>
              <a:t>=2 =</a:t>
            </a:r>
            <a:r>
              <a:rPr lang="en-US" altLang="en-US" sz="1800" i="1" dirty="0"/>
              <a:t>P</a:t>
            </a:r>
            <a:r>
              <a:rPr lang="en-US" altLang="en-US" sz="1800" baseline="-25000" dirty="0"/>
              <a:t>2</a:t>
            </a:r>
            <a:endParaRPr lang="en-US" altLang="en-US" sz="1800" dirty="0"/>
          </a:p>
        </p:txBody>
      </p:sp>
      <p:sp>
        <p:nvSpPr>
          <p:cNvPr id="24602" name="Text Box 26"/>
          <p:cNvSpPr txBox="1">
            <a:spLocks noChangeArrowheads="1"/>
          </p:cNvSpPr>
          <p:nvPr/>
        </p:nvSpPr>
        <p:spPr bwMode="auto">
          <a:xfrm>
            <a:off x="1143000" y="4205288"/>
            <a:ext cx="1752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i="1" dirty="0"/>
              <a:t>x</a:t>
            </a:r>
            <a:r>
              <a:rPr lang="en-US" altLang="en-US" sz="1800" baseline="-25000" dirty="0"/>
              <a:t>3</a:t>
            </a:r>
            <a:r>
              <a:rPr lang="en-US" altLang="en-US" sz="1800" dirty="0"/>
              <a:t>=2,  y</a:t>
            </a:r>
            <a:r>
              <a:rPr lang="en-US" altLang="en-US" sz="1800" baseline="-25000" dirty="0"/>
              <a:t>3</a:t>
            </a:r>
            <a:r>
              <a:rPr lang="en-US" altLang="en-US" sz="1800" dirty="0"/>
              <a:t>=3 =</a:t>
            </a:r>
            <a:r>
              <a:rPr lang="en-US" altLang="en-US" sz="1800" i="1" dirty="0"/>
              <a:t>P</a:t>
            </a:r>
            <a:r>
              <a:rPr lang="en-US" altLang="en-US" sz="1800" baseline="-25000" dirty="0"/>
              <a:t>3</a:t>
            </a:r>
            <a:endParaRPr lang="en-US" altLang="en-US" sz="1800" dirty="0"/>
          </a:p>
        </p:txBody>
      </p:sp>
      <p:sp>
        <p:nvSpPr>
          <p:cNvPr id="24603" name="Text Box 27"/>
          <p:cNvSpPr txBox="1">
            <a:spLocks noChangeArrowheads="1"/>
          </p:cNvSpPr>
          <p:nvPr/>
        </p:nvSpPr>
        <p:spPr bwMode="auto">
          <a:xfrm>
            <a:off x="1219200" y="6019800"/>
            <a:ext cx="1828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i="1" dirty="0"/>
              <a:t>x</a:t>
            </a:r>
            <a:r>
              <a:rPr lang="en-US" altLang="en-US" sz="1800" baseline="-25000" dirty="0"/>
              <a:t>4</a:t>
            </a:r>
            <a:r>
              <a:rPr lang="en-US" altLang="en-US" sz="1800" dirty="0"/>
              <a:t>=4,  y</a:t>
            </a:r>
            <a:r>
              <a:rPr lang="en-US" altLang="en-US" sz="1800" baseline="-25000" dirty="0"/>
              <a:t>4</a:t>
            </a:r>
            <a:r>
              <a:rPr lang="en-US" altLang="en-US" sz="1800" dirty="0"/>
              <a:t>=0 =</a:t>
            </a:r>
            <a:r>
              <a:rPr lang="en-US" altLang="en-US" sz="1800" i="1" dirty="0"/>
              <a:t>P</a:t>
            </a:r>
            <a:r>
              <a:rPr lang="en-US" altLang="en-US" sz="1800" baseline="-25000" dirty="0"/>
              <a:t>4</a:t>
            </a:r>
            <a:endParaRPr lang="en-US" altLang="en-US" sz="1800" dirty="0"/>
          </a:p>
        </p:txBody>
      </p:sp>
      <p:sp>
        <p:nvSpPr>
          <p:cNvPr id="44" name="Text Box 15">
            <a:extLst>
              <a:ext uri="{FF2B5EF4-FFF2-40B4-BE49-F238E27FC236}">
                <a16:creationId xmlns:a16="http://schemas.microsoft.com/office/drawing/2014/main" id="{D0FE4A71-384B-44A1-8EEC-ECD05082DB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1981200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/>
              <a:t>P</a:t>
            </a:r>
            <a:r>
              <a:rPr lang="en-US" altLang="en-US" sz="1800" baseline="-25000" dirty="0"/>
              <a:t>1,2 </a:t>
            </a:r>
            <a:r>
              <a:rPr lang="en-US" altLang="en-US" sz="1800" dirty="0"/>
              <a:t>= 4</a:t>
            </a:r>
            <a:endParaRPr lang="en-US" altLang="en-US" sz="1800" baseline="-25000" dirty="0"/>
          </a:p>
        </p:txBody>
      </p:sp>
      <p:sp>
        <p:nvSpPr>
          <p:cNvPr id="45" name="Text Box 15">
            <a:extLst>
              <a:ext uri="{FF2B5EF4-FFF2-40B4-BE49-F238E27FC236}">
                <a16:creationId xmlns:a16="http://schemas.microsoft.com/office/drawing/2014/main" id="{9BBCD05A-15F7-44C3-879D-D3950DEA03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3367087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/>
              <a:t>P</a:t>
            </a:r>
            <a:r>
              <a:rPr lang="en-US" altLang="en-US" sz="1800" baseline="-25000" dirty="0"/>
              <a:t>2,3 </a:t>
            </a:r>
            <a:r>
              <a:rPr lang="en-US" altLang="en-US" sz="1800" dirty="0"/>
              <a:t>= 4</a:t>
            </a:r>
            <a:endParaRPr lang="en-US" altLang="en-US" sz="1800" baseline="-25000" dirty="0"/>
          </a:p>
        </p:txBody>
      </p:sp>
      <p:sp>
        <p:nvSpPr>
          <p:cNvPr id="46" name="Text Box 15">
            <a:extLst>
              <a:ext uri="{FF2B5EF4-FFF2-40B4-BE49-F238E27FC236}">
                <a16:creationId xmlns:a16="http://schemas.microsoft.com/office/drawing/2014/main" id="{721D46E4-C2B4-474B-B0CD-AD63053359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4967287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/>
              <a:t>P</a:t>
            </a:r>
            <a:r>
              <a:rPr lang="en-US" altLang="en-US" sz="1800" baseline="-25000" dirty="0"/>
              <a:t>3,4 </a:t>
            </a:r>
            <a:r>
              <a:rPr lang="en-US" altLang="en-US" sz="1800" dirty="0"/>
              <a:t>= 3/2</a:t>
            </a:r>
            <a:endParaRPr lang="en-US" altLang="en-US" sz="1800" baseline="-25000" dirty="0"/>
          </a:p>
        </p:txBody>
      </p:sp>
      <p:sp>
        <p:nvSpPr>
          <p:cNvPr id="47" name="Text Box 15">
            <a:extLst>
              <a:ext uri="{FF2B5EF4-FFF2-40B4-BE49-F238E27FC236}">
                <a16:creationId xmlns:a16="http://schemas.microsoft.com/office/drawing/2014/main" id="{87D8BF59-B1A8-459E-8DA1-E615D729E2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2681287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/>
              <a:t>P</a:t>
            </a:r>
            <a:r>
              <a:rPr lang="en-US" altLang="en-US" sz="1800" baseline="-25000" dirty="0"/>
              <a:t>1,2,3 </a:t>
            </a:r>
            <a:r>
              <a:rPr lang="en-US" altLang="en-US" sz="1800" dirty="0"/>
              <a:t>= 4</a:t>
            </a:r>
            <a:endParaRPr lang="en-US" altLang="en-US" sz="1800" baseline="-25000" dirty="0"/>
          </a:p>
        </p:txBody>
      </p:sp>
      <p:sp>
        <p:nvSpPr>
          <p:cNvPr id="48" name="Text Box 15">
            <a:extLst>
              <a:ext uri="{FF2B5EF4-FFF2-40B4-BE49-F238E27FC236}">
                <a16:creationId xmlns:a16="http://schemas.microsoft.com/office/drawing/2014/main" id="{B34E32F7-8BB0-401B-AB6D-B436373D28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4205287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/>
              <a:t>P</a:t>
            </a:r>
            <a:r>
              <a:rPr lang="en-US" altLang="en-US" sz="1800" baseline="-25000" dirty="0"/>
              <a:t>2,3,4 </a:t>
            </a:r>
            <a:r>
              <a:rPr lang="en-US" altLang="en-US" sz="1800" dirty="0"/>
              <a:t>= 7/3</a:t>
            </a:r>
            <a:endParaRPr lang="en-US" altLang="en-US" sz="1800" baseline="-25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F19C30E6-D31A-41C5-87AC-4B0F882FF1ED}"/>
                  </a:ext>
                </a:extLst>
              </p:cNvPr>
              <p:cNvSpPr txBox="1"/>
              <p:nvPr/>
            </p:nvSpPr>
            <p:spPr>
              <a:xfrm>
                <a:off x="2590800" y="2057400"/>
                <a:ext cx="914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𝜆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=−2</m:t>
                      </m:r>
                    </m:oMath>
                  </m:oMathPara>
                </a14:m>
                <a:endParaRPr lang="en-SG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F19C30E6-D31A-41C5-87AC-4B0F882FF1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2057400"/>
                <a:ext cx="914400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6DD027FA-E7C2-477D-93B4-4D276461F31C}"/>
                  </a:ext>
                </a:extLst>
              </p:cNvPr>
              <p:cNvSpPr txBox="1"/>
              <p:nvPr/>
            </p:nvSpPr>
            <p:spPr>
              <a:xfrm>
                <a:off x="2590800" y="3505200"/>
                <a:ext cx="914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𝜆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en-SG" dirty="0"/>
              </a:p>
            </p:txBody>
          </p:sp>
        </mc:Choice>
        <mc:Fallback xmlns="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6DD027FA-E7C2-477D-93B4-4D276461F3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3505200"/>
                <a:ext cx="914400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BE9A0CFA-8B29-4D0D-810F-B9DE4454EC32}"/>
                  </a:ext>
                </a:extLst>
              </p:cNvPr>
              <p:cNvSpPr txBox="1"/>
              <p:nvPr/>
            </p:nvSpPr>
            <p:spPr>
              <a:xfrm>
                <a:off x="2514600" y="5029200"/>
                <a:ext cx="914400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𝜆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SG" dirty="0"/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BE9A0CFA-8B29-4D0D-810F-B9DE4454EC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5029200"/>
                <a:ext cx="914400" cy="61093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EB9004F7-002F-4C60-9796-7530BB60A3AA}"/>
                  </a:ext>
                </a:extLst>
              </p:cNvPr>
              <p:cNvSpPr txBox="1"/>
              <p:nvPr/>
            </p:nvSpPr>
            <p:spPr>
              <a:xfrm>
                <a:off x="3505200" y="2590800"/>
                <a:ext cx="990600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𝜆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SG" dirty="0"/>
              </a:p>
            </p:txBody>
          </p:sp>
        </mc:Choice>
        <mc:Fallback xmlns="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EB9004F7-002F-4C60-9796-7530BB60A3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2590800"/>
                <a:ext cx="990600" cy="61093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76B7C892-4DC4-4203-BE5D-75981A2B6880}"/>
                  </a:ext>
                </a:extLst>
              </p:cNvPr>
              <p:cNvSpPr txBox="1"/>
              <p:nvPr/>
            </p:nvSpPr>
            <p:spPr>
              <a:xfrm>
                <a:off x="3581400" y="4114800"/>
                <a:ext cx="914400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𝜆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SG" dirty="0"/>
              </a:p>
            </p:txBody>
          </p:sp>
        </mc:Choice>
        <mc:Fallback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76B7C892-4DC4-4203-BE5D-75981A2B68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4114800"/>
                <a:ext cx="914400" cy="6127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77D511FD-7AE0-4B99-9D66-0AB160E38978}"/>
                  </a:ext>
                </a:extLst>
              </p:cNvPr>
              <p:cNvSpPr txBox="1"/>
              <p:nvPr/>
            </p:nvSpPr>
            <p:spPr>
              <a:xfrm>
                <a:off x="4648200" y="3427664"/>
                <a:ext cx="914400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𝜆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SG" dirty="0"/>
              </a:p>
            </p:txBody>
          </p:sp>
        </mc:Choice>
        <mc:Fallback xmlns="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77D511FD-7AE0-4B99-9D66-0AB160E389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3427664"/>
                <a:ext cx="914400" cy="61093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384741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Use Small Difference </a:t>
            </a:r>
            <a:r>
              <a:rPr lang="en-US" altLang="en-US" i="1"/>
              <a:t>C</a:t>
            </a:r>
            <a:r>
              <a:rPr lang="en-US" altLang="en-US"/>
              <a:t> &amp; </a:t>
            </a:r>
            <a:r>
              <a:rPr lang="en-US" altLang="en-US" i="1"/>
              <a:t>D</a:t>
            </a:r>
          </a:p>
        </p:txBody>
      </p:sp>
      <p:sp>
        <p:nvSpPr>
          <p:cNvPr id="21507" name="Line 6"/>
          <p:cNvSpPr>
            <a:spLocks noChangeShapeType="1"/>
          </p:cNvSpPr>
          <p:nvPr/>
        </p:nvSpPr>
        <p:spPr bwMode="auto">
          <a:xfrm flipV="1">
            <a:off x="1905000" y="3810000"/>
            <a:ext cx="3276600" cy="24384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8" name="Text Box 12"/>
          <p:cNvSpPr txBox="1">
            <a:spLocks noChangeArrowheads="1"/>
          </p:cNvSpPr>
          <p:nvPr/>
        </p:nvSpPr>
        <p:spPr bwMode="auto">
          <a:xfrm>
            <a:off x="1524000" y="15240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i="1"/>
              <a:t>P</a:t>
            </a:r>
            <a:r>
              <a:rPr lang="en-US" altLang="en-US" sz="1800" baseline="-25000"/>
              <a:t>1</a:t>
            </a:r>
            <a:endParaRPr lang="en-US" altLang="en-US" sz="1800"/>
          </a:p>
        </p:txBody>
      </p:sp>
      <p:sp>
        <p:nvSpPr>
          <p:cNvPr id="21509" name="Text Box 13"/>
          <p:cNvSpPr txBox="1">
            <a:spLocks noChangeArrowheads="1"/>
          </p:cNvSpPr>
          <p:nvPr/>
        </p:nvSpPr>
        <p:spPr bwMode="auto">
          <a:xfrm>
            <a:off x="1524000" y="2743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i="1"/>
              <a:t>P</a:t>
            </a:r>
            <a:r>
              <a:rPr lang="en-US" altLang="en-US" sz="1800" baseline="-25000"/>
              <a:t>2</a:t>
            </a:r>
            <a:endParaRPr lang="en-US" altLang="en-US" sz="1800"/>
          </a:p>
        </p:txBody>
      </p:sp>
      <p:sp>
        <p:nvSpPr>
          <p:cNvPr id="21510" name="Text Box 14"/>
          <p:cNvSpPr txBox="1">
            <a:spLocks noChangeArrowheads="1"/>
          </p:cNvSpPr>
          <p:nvPr/>
        </p:nvSpPr>
        <p:spPr bwMode="auto">
          <a:xfrm>
            <a:off x="1524000" y="41910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i="1"/>
              <a:t>P</a:t>
            </a:r>
            <a:r>
              <a:rPr lang="en-US" altLang="en-US" sz="1800" baseline="-25000"/>
              <a:t>3</a:t>
            </a:r>
            <a:endParaRPr lang="en-US" altLang="en-US" sz="1800"/>
          </a:p>
        </p:txBody>
      </p:sp>
      <p:sp>
        <p:nvSpPr>
          <p:cNvPr id="21511" name="Text Box 15"/>
          <p:cNvSpPr txBox="1">
            <a:spLocks noChangeArrowheads="1"/>
          </p:cNvSpPr>
          <p:nvPr/>
        </p:nvSpPr>
        <p:spPr bwMode="auto">
          <a:xfrm>
            <a:off x="1524000" y="58674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i="1"/>
              <a:t>P</a:t>
            </a:r>
            <a:r>
              <a:rPr lang="en-US" altLang="en-US" sz="1800" baseline="-25000"/>
              <a:t>4</a:t>
            </a:r>
            <a:endParaRPr lang="en-US" altLang="en-US" sz="1800"/>
          </a:p>
        </p:txBody>
      </p:sp>
      <p:sp>
        <p:nvSpPr>
          <p:cNvPr id="21512" name="Line 18"/>
          <p:cNvSpPr>
            <a:spLocks noChangeShapeType="1"/>
          </p:cNvSpPr>
          <p:nvPr/>
        </p:nvSpPr>
        <p:spPr bwMode="auto">
          <a:xfrm flipV="1">
            <a:off x="1905000" y="2362200"/>
            <a:ext cx="1066800" cy="6858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3" name="Line 19"/>
          <p:cNvSpPr>
            <a:spLocks noChangeShapeType="1"/>
          </p:cNvSpPr>
          <p:nvPr/>
        </p:nvSpPr>
        <p:spPr bwMode="auto">
          <a:xfrm>
            <a:off x="1828800" y="4572000"/>
            <a:ext cx="1219200" cy="8382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4" name="Text Box 20"/>
          <p:cNvSpPr txBox="1">
            <a:spLocks noChangeArrowheads="1"/>
          </p:cNvSpPr>
          <p:nvPr/>
        </p:nvSpPr>
        <p:spPr bwMode="auto">
          <a:xfrm>
            <a:off x="2819400" y="19192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i="1"/>
              <a:t>P</a:t>
            </a:r>
            <a:r>
              <a:rPr lang="en-US" altLang="en-US" sz="1800" baseline="-25000"/>
              <a:t>12</a:t>
            </a:r>
            <a:endParaRPr lang="en-US" altLang="en-US" sz="1800"/>
          </a:p>
        </p:txBody>
      </p:sp>
      <p:sp>
        <p:nvSpPr>
          <p:cNvPr id="21515" name="Text Box 21"/>
          <p:cNvSpPr txBox="1">
            <a:spLocks noChangeArrowheads="1"/>
          </p:cNvSpPr>
          <p:nvPr/>
        </p:nvSpPr>
        <p:spPr bwMode="auto">
          <a:xfrm>
            <a:off x="2667000" y="3290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i="1"/>
              <a:t>P</a:t>
            </a:r>
            <a:r>
              <a:rPr lang="en-US" altLang="en-US" sz="1800" baseline="-25000"/>
              <a:t>23</a:t>
            </a:r>
            <a:endParaRPr lang="en-US" altLang="en-US" sz="1800"/>
          </a:p>
        </p:txBody>
      </p:sp>
      <p:sp>
        <p:nvSpPr>
          <p:cNvPr id="21516" name="Text Box 22"/>
          <p:cNvSpPr txBox="1">
            <a:spLocks noChangeArrowheads="1"/>
          </p:cNvSpPr>
          <p:nvPr/>
        </p:nvSpPr>
        <p:spPr bwMode="auto">
          <a:xfrm>
            <a:off x="2819400" y="48768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i="1"/>
              <a:t>P</a:t>
            </a:r>
            <a:r>
              <a:rPr lang="en-US" altLang="en-US" sz="1800" baseline="-25000"/>
              <a:t>34</a:t>
            </a:r>
            <a:endParaRPr lang="en-US" altLang="en-US" sz="1800"/>
          </a:p>
        </p:txBody>
      </p:sp>
      <p:sp>
        <p:nvSpPr>
          <p:cNvPr id="21517" name="Line 24"/>
          <p:cNvSpPr>
            <a:spLocks noChangeShapeType="1"/>
          </p:cNvSpPr>
          <p:nvPr/>
        </p:nvSpPr>
        <p:spPr bwMode="auto">
          <a:xfrm flipH="1">
            <a:off x="1828800" y="3048000"/>
            <a:ext cx="2209800" cy="15240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8" name="Line 25"/>
          <p:cNvSpPr>
            <a:spLocks noChangeShapeType="1"/>
          </p:cNvSpPr>
          <p:nvPr/>
        </p:nvSpPr>
        <p:spPr bwMode="auto">
          <a:xfrm>
            <a:off x="1905000" y="1600200"/>
            <a:ext cx="3276600" cy="22098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9" name="Text Box 26"/>
          <p:cNvSpPr txBox="1">
            <a:spLocks noChangeArrowheads="1"/>
          </p:cNvSpPr>
          <p:nvPr/>
        </p:nvSpPr>
        <p:spPr bwMode="auto">
          <a:xfrm>
            <a:off x="3810000" y="26050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i="1"/>
              <a:t>P</a:t>
            </a:r>
            <a:r>
              <a:rPr lang="en-US" altLang="en-US" sz="1800" baseline="-25000"/>
              <a:t>123</a:t>
            </a:r>
            <a:endParaRPr lang="en-US" altLang="en-US" sz="1800"/>
          </a:p>
        </p:txBody>
      </p:sp>
      <p:sp>
        <p:nvSpPr>
          <p:cNvPr id="21520" name="Text Box 27"/>
          <p:cNvSpPr txBox="1">
            <a:spLocks noChangeArrowheads="1"/>
          </p:cNvSpPr>
          <p:nvPr/>
        </p:nvSpPr>
        <p:spPr bwMode="auto">
          <a:xfrm>
            <a:off x="3810000" y="41148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i="1"/>
              <a:t>P</a:t>
            </a:r>
            <a:r>
              <a:rPr lang="en-US" altLang="en-US" sz="1800" baseline="-25000"/>
              <a:t>234</a:t>
            </a:r>
            <a:endParaRPr lang="en-US" altLang="en-US" sz="1800"/>
          </a:p>
        </p:txBody>
      </p:sp>
      <p:sp>
        <p:nvSpPr>
          <p:cNvPr id="21521" name="Text Box 28"/>
          <p:cNvSpPr txBox="1">
            <a:spLocks noChangeArrowheads="1"/>
          </p:cNvSpPr>
          <p:nvPr/>
        </p:nvSpPr>
        <p:spPr bwMode="auto">
          <a:xfrm>
            <a:off x="5181600" y="35956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i="1"/>
              <a:t>P</a:t>
            </a:r>
            <a:r>
              <a:rPr lang="en-US" altLang="en-US" sz="1800" baseline="-25000"/>
              <a:t>1234</a:t>
            </a:r>
            <a:endParaRPr lang="en-US" altLang="en-US" sz="1800"/>
          </a:p>
        </p:txBody>
      </p:sp>
      <p:sp>
        <p:nvSpPr>
          <p:cNvPr id="21522" name="Line 29"/>
          <p:cNvSpPr>
            <a:spLocks noChangeShapeType="1"/>
          </p:cNvSpPr>
          <p:nvPr/>
        </p:nvSpPr>
        <p:spPr bwMode="auto">
          <a:xfrm>
            <a:off x="1905000" y="3048000"/>
            <a:ext cx="2209800" cy="15240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3" name="Text Box 31"/>
          <p:cNvSpPr txBox="1">
            <a:spLocks noChangeArrowheads="1"/>
          </p:cNvSpPr>
          <p:nvPr/>
        </p:nvSpPr>
        <p:spPr bwMode="auto">
          <a:xfrm>
            <a:off x="2286000" y="1524000"/>
            <a:ext cx="1752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i="1"/>
              <a:t>C</a:t>
            </a:r>
            <a:r>
              <a:rPr lang="en-US" altLang="en-US" sz="1800" baseline="-25000"/>
              <a:t>1,1</a:t>
            </a:r>
            <a:r>
              <a:rPr lang="en-US" altLang="en-US" sz="1800"/>
              <a:t> = </a:t>
            </a:r>
            <a:r>
              <a:rPr lang="en-US" altLang="en-US" sz="1800" i="1"/>
              <a:t>P</a:t>
            </a:r>
            <a:r>
              <a:rPr lang="en-US" altLang="en-US" sz="1800" baseline="-25000"/>
              <a:t>12</a:t>
            </a:r>
            <a:r>
              <a:rPr lang="en-US" altLang="en-US" sz="1800"/>
              <a:t>-</a:t>
            </a:r>
            <a:r>
              <a:rPr lang="en-US" altLang="en-US" sz="1800" i="1"/>
              <a:t>P</a:t>
            </a:r>
            <a:r>
              <a:rPr lang="en-US" altLang="en-US" sz="1800" baseline="-25000"/>
              <a:t>1</a:t>
            </a:r>
          </a:p>
        </p:txBody>
      </p:sp>
      <p:sp>
        <p:nvSpPr>
          <p:cNvPr id="21524" name="Text Box 32"/>
          <p:cNvSpPr txBox="1">
            <a:spLocks noChangeArrowheads="1"/>
          </p:cNvSpPr>
          <p:nvPr/>
        </p:nvSpPr>
        <p:spPr bwMode="auto">
          <a:xfrm>
            <a:off x="2057400" y="2300288"/>
            <a:ext cx="685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i="1"/>
              <a:t>D</a:t>
            </a:r>
            <a:r>
              <a:rPr lang="en-US" altLang="en-US" sz="1800" baseline="-25000"/>
              <a:t>1,1</a:t>
            </a:r>
          </a:p>
        </p:txBody>
      </p:sp>
      <p:sp>
        <p:nvSpPr>
          <p:cNvPr id="21525" name="Text Box 33"/>
          <p:cNvSpPr txBox="1">
            <a:spLocks noChangeArrowheads="1"/>
          </p:cNvSpPr>
          <p:nvPr/>
        </p:nvSpPr>
        <p:spPr bwMode="auto">
          <a:xfrm>
            <a:off x="2209800" y="30480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i="1"/>
              <a:t>C</a:t>
            </a:r>
            <a:r>
              <a:rPr lang="en-US" altLang="en-US" sz="1800" baseline="-25000"/>
              <a:t>1,2</a:t>
            </a:r>
          </a:p>
        </p:txBody>
      </p:sp>
      <p:sp>
        <p:nvSpPr>
          <p:cNvPr id="21526" name="Text Box 34"/>
          <p:cNvSpPr txBox="1">
            <a:spLocks noChangeArrowheads="1"/>
          </p:cNvSpPr>
          <p:nvPr/>
        </p:nvSpPr>
        <p:spPr bwMode="auto">
          <a:xfrm>
            <a:off x="2286000" y="45720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i="1"/>
              <a:t>C</a:t>
            </a:r>
            <a:r>
              <a:rPr lang="en-US" altLang="en-US" sz="1800" baseline="-25000"/>
              <a:t>1,3</a:t>
            </a:r>
          </a:p>
        </p:txBody>
      </p:sp>
      <p:sp>
        <p:nvSpPr>
          <p:cNvPr id="21527" name="Text Box 35"/>
          <p:cNvSpPr txBox="1">
            <a:spLocks noChangeArrowheads="1"/>
          </p:cNvSpPr>
          <p:nvPr/>
        </p:nvSpPr>
        <p:spPr bwMode="auto">
          <a:xfrm>
            <a:off x="2057400" y="3671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i="1"/>
              <a:t>D</a:t>
            </a:r>
            <a:r>
              <a:rPr lang="en-US" altLang="en-US" sz="1800" baseline="-25000"/>
              <a:t>1,2</a:t>
            </a:r>
          </a:p>
        </p:txBody>
      </p:sp>
      <p:sp>
        <p:nvSpPr>
          <p:cNvPr id="21528" name="Text Box 36"/>
          <p:cNvSpPr txBox="1">
            <a:spLocks noChangeArrowheads="1"/>
          </p:cNvSpPr>
          <p:nvPr/>
        </p:nvSpPr>
        <p:spPr bwMode="auto">
          <a:xfrm>
            <a:off x="2133600" y="53340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i="1"/>
              <a:t>D</a:t>
            </a:r>
            <a:r>
              <a:rPr lang="en-US" altLang="en-US" sz="1800" baseline="-25000"/>
              <a:t>1,3</a:t>
            </a:r>
          </a:p>
        </p:txBody>
      </p:sp>
      <p:sp>
        <p:nvSpPr>
          <p:cNvPr id="21529" name="Text Box 37"/>
          <p:cNvSpPr txBox="1">
            <a:spLocks noChangeArrowheads="1"/>
          </p:cNvSpPr>
          <p:nvPr/>
        </p:nvSpPr>
        <p:spPr bwMode="auto">
          <a:xfrm>
            <a:off x="3352800" y="2300288"/>
            <a:ext cx="1752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i="1"/>
              <a:t>C</a:t>
            </a:r>
            <a:r>
              <a:rPr lang="en-US" altLang="en-US" sz="1800" baseline="-25000"/>
              <a:t>2,1=</a:t>
            </a:r>
            <a:r>
              <a:rPr lang="en-US" altLang="en-US" sz="1800" i="1"/>
              <a:t>P</a:t>
            </a:r>
            <a:r>
              <a:rPr lang="en-US" altLang="en-US" sz="1800" baseline="-25000"/>
              <a:t>123</a:t>
            </a:r>
            <a:r>
              <a:rPr lang="en-US" altLang="en-US" sz="1800"/>
              <a:t>-</a:t>
            </a:r>
            <a:r>
              <a:rPr lang="en-US" altLang="en-US" sz="1800" i="1"/>
              <a:t>P</a:t>
            </a:r>
            <a:r>
              <a:rPr lang="en-US" altLang="en-US" sz="1800" baseline="-25000"/>
              <a:t>12</a:t>
            </a:r>
          </a:p>
        </p:txBody>
      </p:sp>
      <p:sp>
        <p:nvSpPr>
          <p:cNvPr id="21530" name="Text Box 38"/>
          <p:cNvSpPr txBox="1">
            <a:spLocks noChangeArrowheads="1"/>
          </p:cNvSpPr>
          <p:nvPr/>
        </p:nvSpPr>
        <p:spPr bwMode="auto">
          <a:xfrm>
            <a:off x="3352800" y="37480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i="1"/>
              <a:t>C</a:t>
            </a:r>
            <a:r>
              <a:rPr lang="en-US" altLang="en-US" sz="1800" baseline="-25000"/>
              <a:t>2,2</a:t>
            </a:r>
          </a:p>
        </p:txBody>
      </p:sp>
      <p:sp>
        <p:nvSpPr>
          <p:cNvPr id="21531" name="Text Box 39"/>
          <p:cNvSpPr txBox="1">
            <a:spLocks noChangeArrowheads="1"/>
          </p:cNvSpPr>
          <p:nvPr/>
        </p:nvSpPr>
        <p:spPr bwMode="auto">
          <a:xfrm>
            <a:off x="3200400" y="2895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i="1"/>
              <a:t>D</a:t>
            </a:r>
            <a:r>
              <a:rPr lang="en-US" altLang="en-US" sz="1800" baseline="-25000"/>
              <a:t>2,1</a:t>
            </a:r>
          </a:p>
        </p:txBody>
      </p:sp>
      <p:sp>
        <p:nvSpPr>
          <p:cNvPr id="21532" name="Text Box 41"/>
          <p:cNvSpPr txBox="1">
            <a:spLocks noChangeArrowheads="1"/>
          </p:cNvSpPr>
          <p:nvPr/>
        </p:nvSpPr>
        <p:spPr bwMode="auto">
          <a:xfrm>
            <a:off x="4419600" y="3062288"/>
            <a:ext cx="1828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i="1"/>
              <a:t>C</a:t>
            </a:r>
            <a:r>
              <a:rPr lang="en-US" altLang="en-US" sz="1800" baseline="-25000"/>
              <a:t>3,1</a:t>
            </a:r>
            <a:r>
              <a:rPr lang="en-US" altLang="en-US" sz="1800"/>
              <a:t>=</a:t>
            </a:r>
            <a:r>
              <a:rPr lang="en-US" altLang="en-US" sz="1800" i="1"/>
              <a:t>P</a:t>
            </a:r>
            <a:r>
              <a:rPr lang="en-US" altLang="en-US" sz="1800" baseline="-25000"/>
              <a:t>1234</a:t>
            </a:r>
            <a:r>
              <a:rPr lang="en-US" altLang="en-US" sz="1800"/>
              <a:t>-</a:t>
            </a:r>
            <a:r>
              <a:rPr lang="en-US" altLang="en-US" sz="1800" i="1"/>
              <a:t>P</a:t>
            </a:r>
            <a:r>
              <a:rPr lang="en-US" altLang="en-US" sz="1800" baseline="-25000"/>
              <a:t>123</a:t>
            </a:r>
          </a:p>
        </p:txBody>
      </p:sp>
      <p:sp>
        <p:nvSpPr>
          <p:cNvPr id="21533" name="Text Box 42"/>
          <p:cNvSpPr txBox="1">
            <a:spLocks noChangeArrowheads="1"/>
          </p:cNvSpPr>
          <p:nvPr/>
        </p:nvSpPr>
        <p:spPr bwMode="auto">
          <a:xfrm>
            <a:off x="4648200" y="4114800"/>
            <a:ext cx="1981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i="1"/>
              <a:t>D</a:t>
            </a:r>
            <a:r>
              <a:rPr lang="en-US" altLang="en-US" sz="1800" baseline="-25000"/>
              <a:t>3,1</a:t>
            </a:r>
            <a:r>
              <a:rPr lang="en-US" altLang="en-US" sz="1800"/>
              <a:t>=</a:t>
            </a:r>
            <a:r>
              <a:rPr lang="en-US" altLang="en-US" sz="1800" i="1"/>
              <a:t>P</a:t>
            </a:r>
            <a:r>
              <a:rPr lang="en-US" altLang="en-US" sz="1800" baseline="-25000"/>
              <a:t>1234</a:t>
            </a:r>
            <a:r>
              <a:rPr lang="en-US" altLang="en-US" sz="1800"/>
              <a:t>-</a:t>
            </a:r>
            <a:r>
              <a:rPr lang="en-US" altLang="en-US" sz="1800" i="1"/>
              <a:t>P</a:t>
            </a:r>
            <a:r>
              <a:rPr lang="en-US" altLang="en-US" sz="1800" baseline="-25000"/>
              <a:t>234</a:t>
            </a:r>
          </a:p>
        </p:txBody>
      </p:sp>
      <p:sp>
        <p:nvSpPr>
          <p:cNvPr id="21534" name="Text Box 43"/>
          <p:cNvSpPr txBox="1">
            <a:spLocks noChangeArrowheads="1"/>
          </p:cNvSpPr>
          <p:nvPr/>
        </p:nvSpPr>
        <p:spPr bwMode="auto">
          <a:xfrm>
            <a:off x="3581400" y="4814888"/>
            <a:ext cx="1981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i="1"/>
              <a:t>D</a:t>
            </a:r>
            <a:r>
              <a:rPr lang="en-US" altLang="en-US" sz="1800" baseline="-25000"/>
              <a:t>2,2</a:t>
            </a:r>
            <a:r>
              <a:rPr lang="en-US" altLang="en-US" sz="1800"/>
              <a:t>=</a:t>
            </a:r>
            <a:r>
              <a:rPr lang="en-US" altLang="en-US" sz="1800" i="1"/>
              <a:t>P</a:t>
            </a:r>
            <a:r>
              <a:rPr lang="en-US" altLang="en-US" sz="1800" baseline="-25000"/>
              <a:t>234</a:t>
            </a:r>
            <a:r>
              <a:rPr lang="en-US" altLang="en-US" sz="1800"/>
              <a:t>-</a:t>
            </a:r>
            <a:r>
              <a:rPr lang="en-US" altLang="en-US" sz="1800" i="1"/>
              <a:t>P</a:t>
            </a:r>
            <a:r>
              <a:rPr lang="en-US" altLang="en-US" sz="1800" baseline="-25000"/>
              <a:t>34</a:t>
            </a:r>
          </a:p>
        </p:txBody>
      </p:sp>
      <p:graphicFrame>
        <p:nvGraphicFramePr>
          <p:cNvPr id="21535" name="Object 44"/>
          <p:cNvGraphicFramePr>
            <a:graphicFrameLocks noChangeAspect="1"/>
          </p:cNvGraphicFramePr>
          <p:nvPr/>
        </p:nvGraphicFramePr>
        <p:xfrm>
          <a:off x="4572000" y="5368925"/>
          <a:ext cx="3962400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97" name="Equation" r:id="rId3" imgW="2005729" imgH="444307" progId="Equation.DSMT4">
                  <p:embed/>
                </p:oleObj>
              </mc:Choice>
              <mc:Fallback>
                <p:oleObj name="Equation" r:id="rId3" imgW="2005729" imgH="444307" progId="Equation.DSMT4">
                  <p:embed/>
                  <p:pic>
                    <p:nvPicPr>
                      <p:cNvPr id="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5368925"/>
                        <a:ext cx="3962400" cy="87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36" name="Object 45"/>
          <p:cNvGraphicFramePr>
            <a:graphicFrameLocks noGrp="1" noChangeAspect="1"/>
          </p:cNvGraphicFramePr>
          <p:nvPr>
            <p:ph idx="1"/>
          </p:nvPr>
        </p:nvGraphicFramePr>
        <p:xfrm>
          <a:off x="4953000" y="1600200"/>
          <a:ext cx="3733800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98" name="Equation" r:id="rId5" imgW="1790700" imgH="444500" progId="Equation.DSMT4">
                  <p:embed/>
                </p:oleObj>
              </mc:Choice>
              <mc:Fallback>
                <p:oleObj name="Equation" r:id="rId5" imgW="1790700" imgH="444500" progId="Equation.DSMT4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1600200"/>
                        <a:ext cx="3733800" cy="92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Deriving the Relation among C &amp; D</a:t>
            </a:r>
          </a:p>
        </p:txBody>
      </p:sp>
      <p:sp>
        <p:nvSpPr>
          <p:cNvPr id="22531" name="Text Box 10"/>
          <p:cNvSpPr txBox="1">
            <a:spLocks noChangeArrowheads="1"/>
          </p:cNvSpPr>
          <p:nvPr/>
        </p:nvSpPr>
        <p:spPr bwMode="auto">
          <a:xfrm>
            <a:off x="5410200" y="2743200"/>
            <a:ext cx="2209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i="1"/>
              <a:t>P</a:t>
            </a:r>
            <a:r>
              <a:rPr lang="en-US" altLang="en-US" sz="1800"/>
              <a:t> =</a:t>
            </a:r>
            <a:r>
              <a:rPr lang="el-GR" altLang="en-US" sz="1800">
                <a:cs typeface="Arial" panose="020B0604020202020204" pitchFamily="34" charset="0"/>
              </a:rPr>
              <a:t>λ</a:t>
            </a:r>
            <a:r>
              <a:rPr lang="en-US" altLang="en-US" sz="1800">
                <a:cs typeface="Arial" panose="020B0604020202020204" pitchFamily="34" charset="0"/>
              </a:rPr>
              <a:t> </a:t>
            </a:r>
            <a:r>
              <a:rPr lang="en-US" altLang="en-US" sz="1800" i="1">
                <a:cs typeface="Arial" panose="020B0604020202020204" pitchFamily="34" charset="0"/>
              </a:rPr>
              <a:t>P</a:t>
            </a:r>
            <a:r>
              <a:rPr lang="en-US" altLang="en-US" sz="1800" baseline="-25000">
                <a:cs typeface="Arial" panose="020B0604020202020204" pitchFamily="34" charset="0"/>
              </a:rPr>
              <a:t>A</a:t>
            </a:r>
            <a:r>
              <a:rPr lang="en-US" altLang="en-US" sz="1800">
                <a:cs typeface="Arial" panose="020B0604020202020204" pitchFamily="34" charset="0"/>
              </a:rPr>
              <a:t> + (1-</a:t>
            </a:r>
            <a:r>
              <a:rPr lang="el-GR" altLang="en-US" sz="1800">
                <a:cs typeface="Arial" panose="020B0604020202020204" pitchFamily="34" charset="0"/>
              </a:rPr>
              <a:t>λ</a:t>
            </a:r>
            <a:r>
              <a:rPr lang="en-US" altLang="en-US" sz="1800">
                <a:cs typeface="Arial" panose="020B0604020202020204" pitchFamily="34" charset="0"/>
              </a:rPr>
              <a:t>)</a:t>
            </a:r>
            <a:r>
              <a:rPr lang="en-US" altLang="en-US" sz="1800" i="1">
                <a:cs typeface="Arial" panose="020B0604020202020204" pitchFamily="34" charset="0"/>
              </a:rPr>
              <a:t>P</a:t>
            </a:r>
            <a:r>
              <a:rPr lang="en-US" altLang="en-US" sz="1800" baseline="-25000">
                <a:cs typeface="Arial" panose="020B0604020202020204" pitchFamily="34" charset="0"/>
              </a:rPr>
              <a:t>B</a:t>
            </a:r>
            <a:endParaRPr lang="el-GR" altLang="en-US" sz="1800">
              <a:cs typeface="Arial" panose="020B0604020202020204" pitchFamily="34" charset="0"/>
            </a:endParaRPr>
          </a:p>
        </p:txBody>
      </p:sp>
      <p:sp>
        <p:nvSpPr>
          <p:cNvPr id="22532" name="Text Box 11"/>
          <p:cNvSpPr txBox="1">
            <a:spLocks noChangeArrowheads="1"/>
          </p:cNvSpPr>
          <p:nvPr/>
        </p:nvSpPr>
        <p:spPr bwMode="auto">
          <a:xfrm>
            <a:off x="3962400" y="16144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i="1"/>
              <a:t>P</a:t>
            </a:r>
            <a:r>
              <a:rPr lang="en-US" altLang="en-US" sz="1800" baseline="-25000"/>
              <a:t>A</a:t>
            </a:r>
            <a:endParaRPr lang="en-US" altLang="en-US" sz="1800"/>
          </a:p>
        </p:txBody>
      </p:sp>
      <p:sp>
        <p:nvSpPr>
          <p:cNvPr id="22533" name="Text Box 12"/>
          <p:cNvSpPr txBox="1">
            <a:spLocks noChangeArrowheads="1"/>
          </p:cNvSpPr>
          <p:nvPr/>
        </p:nvSpPr>
        <p:spPr bwMode="auto">
          <a:xfrm>
            <a:off x="3962400" y="3886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i="1"/>
              <a:t>P</a:t>
            </a:r>
            <a:r>
              <a:rPr lang="en-US" altLang="en-US" sz="1800" baseline="-25000"/>
              <a:t>B</a:t>
            </a:r>
            <a:endParaRPr lang="en-US" altLang="en-US" sz="1800"/>
          </a:p>
        </p:txBody>
      </p:sp>
      <p:sp>
        <p:nvSpPr>
          <p:cNvPr id="22534" name="Text Box 13"/>
          <p:cNvSpPr txBox="1">
            <a:spLocks noChangeArrowheads="1"/>
          </p:cNvSpPr>
          <p:nvPr/>
        </p:nvSpPr>
        <p:spPr bwMode="auto">
          <a:xfrm>
            <a:off x="2438400" y="26812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i="1"/>
              <a:t>P</a:t>
            </a:r>
            <a:r>
              <a:rPr lang="en-US" altLang="en-US" sz="1800" baseline="-25000"/>
              <a:t>0</a:t>
            </a:r>
            <a:endParaRPr lang="en-US" altLang="en-US" sz="1800"/>
          </a:p>
        </p:txBody>
      </p:sp>
      <p:sp>
        <p:nvSpPr>
          <p:cNvPr id="22535" name="Text Box 14"/>
          <p:cNvSpPr txBox="1">
            <a:spLocks noChangeArrowheads="1"/>
          </p:cNvSpPr>
          <p:nvPr/>
        </p:nvSpPr>
        <p:spPr bwMode="auto">
          <a:xfrm>
            <a:off x="4648200" y="2057400"/>
            <a:ext cx="1143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i="1"/>
              <a:t>C</a:t>
            </a:r>
            <a:r>
              <a:rPr lang="en-US" altLang="en-US" sz="1800" baseline="-25000"/>
              <a:t>2</a:t>
            </a:r>
            <a:r>
              <a:rPr lang="en-US" altLang="en-US" sz="1800"/>
              <a:t>=</a:t>
            </a:r>
            <a:r>
              <a:rPr lang="en-US" altLang="en-US" sz="1800" i="1"/>
              <a:t>P</a:t>
            </a:r>
            <a:r>
              <a:rPr lang="en-US" altLang="en-US" sz="1800"/>
              <a:t>-</a:t>
            </a:r>
            <a:r>
              <a:rPr lang="en-US" altLang="en-US" sz="1800" i="1"/>
              <a:t>P</a:t>
            </a:r>
            <a:r>
              <a:rPr lang="en-US" altLang="en-US" sz="1800" baseline="-25000"/>
              <a:t>A</a:t>
            </a:r>
            <a:endParaRPr lang="en-US" altLang="en-US" sz="1800"/>
          </a:p>
        </p:txBody>
      </p:sp>
      <p:sp>
        <p:nvSpPr>
          <p:cNvPr id="22536" name="Text Box 15"/>
          <p:cNvSpPr txBox="1">
            <a:spLocks noChangeArrowheads="1"/>
          </p:cNvSpPr>
          <p:nvPr/>
        </p:nvSpPr>
        <p:spPr bwMode="auto">
          <a:xfrm>
            <a:off x="2362200" y="3443288"/>
            <a:ext cx="1447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i="1"/>
              <a:t>C</a:t>
            </a:r>
            <a:r>
              <a:rPr lang="en-US" altLang="en-US" sz="1800" baseline="-25000"/>
              <a:t>1</a:t>
            </a:r>
            <a:r>
              <a:rPr lang="en-US" altLang="en-US" sz="1800"/>
              <a:t>=</a:t>
            </a:r>
            <a:r>
              <a:rPr lang="en-US" altLang="en-US" sz="1800" i="1"/>
              <a:t>P</a:t>
            </a:r>
            <a:r>
              <a:rPr lang="en-US" altLang="en-US" sz="1800" i="1" baseline="-25000"/>
              <a:t>B</a:t>
            </a:r>
            <a:r>
              <a:rPr lang="en-US" altLang="en-US" sz="1800" i="1"/>
              <a:t> </a:t>
            </a:r>
            <a:r>
              <a:rPr lang="en-US" altLang="en-US" sz="1800"/>
              <a:t>–</a:t>
            </a:r>
            <a:r>
              <a:rPr lang="en-US" altLang="en-US" sz="1800" i="1"/>
              <a:t>P</a:t>
            </a:r>
            <a:r>
              <a:rPr lang="en-US" altLang="en-US" sz="1800" baseline="-25000"/>
              <a:t>0</a:t>
            </a:r>
            <a:endParaRPr lang="en-US" altLang="en-US" sz="1800"/>
          </a:p>
        </p:txBody>
      </p:sp>
      <p:sp>
        <p:nvSpPr>
          <p:cNvPr id="22537" name="Text Box 16"/>
          <p:cNvSpPr txBox="1">
            <a:spLocks noChangeArrowheads="1"/>
          </p:cNvSpPr>
          <p:nvPr/>
        </p:nvSpPr>
        <p:spPr bwMode="auto">
          <a:xfrm>
            <a:off x="4648200" y="3443288"/>
            <a:ext cx="1143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i="1"/>
              <a:t>D</a:t>
            </a:r>
            <a:r>
              <a:rPr lang="en-US" altLang="en-US" sz="1800" baseline="-25000"/>
              <a:t>2</a:t>
            </a:r>
            <a:r>
              <a:rPr lang="en-US" altLang="en-US" sz="1800"/>
              <a:t>=</a:t>
            </a:r>
            <a:r>
              <a:rPr lang="en-US" altLang="en-US" sz="1800" i="1"/>
              <a:t>P</a:t>
            </a:r>
            <a:r>
              <a:rPr lang="en-US" altLang="en-US" sz="1800"/>
              <a:t>-</a:t>
            </a:r>
            <a:r>
              <a:rPr lang="en-US" altLang="en-US" sz="1800" i="1"/>
              <a:t>P</a:t>
            </a:r>
            <a:r>
              <a:rPr lang="en-US" altLang="en-US" sz="1800" baseline="-25000"/>
              <a:t>B</a:t>
            </a:r>
            <a:endParaRPr lang="en-US" altLang="en-US" sz="1800"/>
          </a:p>
        </p:txBody>
      </p:sp>
      <p:sp>
        <p:nvSpPr>
          <p:cNvPr id="22538" name="Text Box 17"/>
          <p:cNvSpPr txBox="1">
            <a:spLocks noChangeArrowheads="1"/>
          </p:cNvSpPr>
          <p:nvPr/>
        </p:nvSpPr>
        <p:spPr bwMode="auto">
          <a:xfrm>
            <a:off x="2438400" y="1995488"/>
            <a:ext cx="1447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i="1"/>
              <a:t>D</a:t>
            </a:r>
            <a:r>
              <a:rPr lang="en-US" altLang="en-US" sz="1800" baseline="-25000"/>
              <a:t>1</a:t>
            </a:r>
            <a:r>
              <a:rPr lang="en-US" altLang="en-US" sz="1800"/>
              <a:t>=</a:t>
            </a:r>
            <a:r>
              <a:rPr lang="en-US" altLang="en-US" sz="1800" i="1"/>
              <a:t>P</a:t>
            </a:r>
            <a:r>
              <a:rPr lang="en-US" altLang="en-US" sz="1800" i="1" baseline="-25000"/>
              <a:t>A</a:t>
            </a:r>
            <a:r>
              <a:rPr lang="en-US" altLang="en-US" sz="1800" i="1"/>
              <a:t> </a:t>
            </a:r>
            <a:r>
              <a:rPr lang="en-US" altLang="en-US" sz="1800"/>
              <a:t>–</a:t>
            </a:r>
            <a:r>
              <a:rPr lang="en-US" altLang="en-US" sz="1800" i="1"/>
              <a:t>P</a:t>
            </a:r>
            <a:r>
              <a:rPr lang="en-US" altLang="en-US" sz="1800" baseline="-25000"/>
              <a:t>0</a:t>
            </a:r>
            <a:endParaRPr lang="en-US" altLang="en-US" sz="1800"/>
          </a:p>
        </p:txBody>
      </p:sp>
      <p:graphicFrame>
        <p:nvGraphicFramePr>
          <p:cNvPr id="22539" name="Object 18"/>
          <p:cNvGraphicFramePr>
            <a:graphicFrameLocks noChangeAspect="1"/>
          </p:cNvGraphicFramePr>
          <p:nvPr/>
        </p:nvGraphicFramePr>
        <p:xfrm>
          <a:off x="760413" y="4648200"/>
          <a:ext cx="4878387" cy="163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02" name="Equation" r:id="rId4" imgW="2794000" imgH="939800" progId="Equation.DSMT4">
                  <p:embed/>
                </p:oleObj>
              </mc:Choice>
              <mc:Fallback>
                <p:oleObj name="Equation" r:id="rId4" imgW="2794000" imgH="93980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0413" y="4648200"/>
                        <a:ext cx="4878387" cy="163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0" name="Object 19"/>
          <p:cNvGraphicFramePr>
            <a:graphicFrameLocks noGrp="1" noChangeAspect="1"/>
          </p:cNvGraphicFramePr>
          <p:nvPr>
            <p:ph idx="1"/>
          </p:nvPr>
        </p:nvGraphicFramePr>
        <p:xfrm>
          <a:off x="6248400" y="4733925"/>
          <a:ext cx="16764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03" name="Equation" r:id="rId6" imgW="1079500" imgH="228600" progId="Equation.DSMT4">
                  <p:embed/>
                </p:oleObj>
              </mc:Choice>
              <mc:Fallback>
                <p:oleObj name="Equation" r:id="rId6" imgW="1079500" imgH="22860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4733925"/>
                        <a:ext cx="16764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iamond 1"/>
          <p:cNvSpPr/>
          <p:nvPr/>
        </p:nvSpPr>
        <p:spPr>
          <a:xfrm>
            <a:off x="2971800" y="1981200"/>
            <a:ext cx="2286000" cy="1919288"/>
          </a:xfrm>
          <a:prstGeom prst="diamon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Interpolation &amp; Extrapolation</a:t>
            </a:r>
          </a:p>
        </p:txBody>
      </p:sp>
      <p:sp>
        <p:nvSpPr>
          <p:cNvPr id="4099" name="Freeform 4"/>
          <p:cNvSpPr>
            <a:spLocks/>
          </p:cNvSpPr>
          <p:nvPr/>
        </p:nvSpPr>
        <p:spPr bwMode="auto">
          <a:xfrm>
            <a:off x="1524000" y="2476500"/>
            <a:ext cx="5410200" cy="2247900"/>
          </a:xfrm>
          <a:custGeom>
            <a:avLst/>
            <a:gdLst>
              <a:gd name="T0" fmla="*/ 0 w 3408"/>
              <a:gd name="T1" fmla="*/ 2147483646 h 1416"/>
              <a:gd name="T2" fmla="*/ 2147483646 w 3408"/>
              <a:gd name="T3" fmla="*/ 2147483646 h 1416"/>
              <a:gd name="T4" fmla="*/ 2147483646 w 3408"/>
              <a:gd name="T5" fmla="*/ 2147483646 h 1416"/>
              <a:gd name="T6" fmla="*/ 2147483646 w 3408"/>
              <a:gd name="T7" fmla="*/ 2147483646 h 1416"/>
              <a:gd name="T8" fmla="*/ 2147483646 w 3408"/>
              <a:gd name="T9" fmla="*/ 2147483646 h 141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408" h="1416">
                <a:moveTo>
                  <a:pt x="0" y="1416"/>
                </a:moveTo>
                <a:cubicBezTo>
                  <a:pt x="112" y="924"/>
                  <a:pt x="224" y="432"/>
                  <a:pt x="480" y="216"/>
                </a:cubicBezTo>
                <a:cubicBezTo>
                  <a:pt x="736" y="0"/>
                  <a:pt x="1160" y="96"/>
                  <a:pt x="1536" y="120"/>
                </a:cubicBezTo>
                <a:cubicBezTo>
                  <a:pt x="1912" y="144"/>
                  <a:pt x="2424" y="280"/>
                  <a:pt x="2736" y="360"/>
                </a:cubicBezTo>
                <a:cubicBezTo>
                  <a:pt x="3048" y="440"/>
                  <a:pt x="3228" y="520"/>
                  <a:pt x="3408" y="60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0" name="AutoShape 5"/>
          <p:cNvSpPr>
            <a:spLocks noChangeArrowheads="1"/>
          </p:cNvSpPr>
          <p:nvPr/>
        </p:nvSpPr>
        <p:spPr bwMode="auto">
          <a:xfrm>
            <a:off x="1600200" y="4038600"/>
            <a:ext cx="152400" cy="152400"/>
          </a:xfrm>
          <a:prstGeom prst="diamo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101" name="AutoShape 6"/>
          <p:cNvSpPr>
            <a:spLocks noChangeArrowheads="1"/>
          </p:cNvSpPr>
          <p:nvPr/>
        </p:nvSpPr>
        <p:spPr bwMode="auto">
          <a:xfrm>
            <a:off x="1828800" y="3352800"/>
            <a:ext cx="152400" cy="152400"/>
          </a:xfrm>
          <a:prstGeom prst="diamo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102" name="AutoShape 7"/>
          <p:cNvSpPr>
            <a:spLocks noChangeArrowheads="1"/>
          </p:cNvSpPr>
          <p:nvPr/>
        </p:nvSpPr>
        <p:spPr bwMode="auto">
          <a:xfrm>
            <a:off x="2362200" y="2667000"/>
            <a:ext cx="152400" cy="152400"/>
          </a:xfrm>
          <a:prstGeom prst="diamo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103" name="AutoShape 8"/>
          <p:cNvSpPr>
            <a:spLocks noChangeArrowheads="1"/>
          </p:cNvSpPr>
          <p:nvPr/>
        </p:nvSpPr>
        <p:spPr bwMode="auto">
          <a:xfrm>
            <a:off x="3200400" y="2514600"/>
            <a:ext cx="152400" cy="152400"/>
          </a:xfrm>
          <a:prstGeom prst="diamo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104" name="AutoShape 9"/>
          <p:cNvSpPr>
            <a:spLocks noChangeArrowheads="1"/>
          </p:cNvSpPr>
          <p:nvPr/>
        </p:nvSpPr>
        <p:spPr bwMode="auto">
          <a:xfrm>
            <a:off x="4495800" y="2667000"/>
            <a:ext cx="152400" cy="152400"/>
          </a:xfrm>
          <a:prstGeom prst="diamo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105" name="AutoShape 10"/>
          <p:cNvSpPr>
            <a:spLocks noChangeArrowheads="1"/>
          </p:cNvSpPr>
          <p:nvPr/>
        </p:nvSpPr>
        <p:spPr bwMode="auto">
          <a:xfrm>
            <a:off x="5334000" y="2860675"/>
            <a:ext cx="152400" cy="152400"/>
          </a:xfrm>
          <a:prstGeom prst="diamo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106" name="Text Box 11"/>
          <p:cNvSpPr txBox="1">
            <a:spLocks noChangeArrowheads="1"/>
          </p:cNvSpPr>
          <p:nvPr/>
        </p:nvSpPr>
        <p:spPr bwMode="auto">
          <a:xfrm>
            <a:off x="2994025" y="2743200"/>
            <a:ext cx="8159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(x</a:t>
            </a:r>
            <a:r>
              <a:rPr lang="en-US" altLang="en-US" sz="1800" baseline="-25000"/>
              <a:t>i</a:t>
            </a:r>
            <a:r>
              <a:rPr lang="en-US" altLang="en-US" sz="1800"/>
              <a:t>,y</a:t>
            </a:r>
            <a:r>
              <a:rPr lang="en-US" altLang="en-US" sz="1800" baseline="-25000"/>
              <a:t>i</a:t>
            </a:r>
            <a:r>
              <a:rPr lang="en-US" altLang="en-US" sz="1800"/>
              <a:t>)</a:t>
            </a:r>
          </a:p>
        </p:txBody>
      </p:sp>
      <p:sp>
        <p:nvSpPr>
          <p:cNvPr id="4107" name="Text Box 12"/>
          <p:cNvSpPr txBox="1">
            <a:spLocks noChangeArrowheads="1"/>
          </p:cNvSpPr>
          <p:nvPr/>
        </p:nvSpPr>
        <p:spPr bwMode="auto">
          <a:xfrm>
            <a:off x="2590800" y="4113213"/>
            <a:ext cx="5257800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/>
              <a:t>Fit an analytic function </a:t>
            </a:r>
            <a:r>
              <a:rPr lang="en-US" altLang="en-US" sz="2800" i="1" dirty="0"/>
              <a:t>f</a:t>
            </a:r>
            <a:r>
              <a:rPr lang="en-US" altLang="en-US" sz="2800" dirty="0"/>
              <a:t>(</a:t>
            </a:r>
            <a:r>
              <a:rPr lang="en-US" altLang="en-US" sz="2800" i="1" dirty="0"/>
              <a:t>x</a:t>
            </a:r>
            <a:r>
              <a:rPr lang="en-US" altLang="en-US" sz="2800" dirty="0"/>
              <a:t>) that passes through the given </a:t>
            </a:r>
            <a:r>
              <a:rPr lang="en-US" altLang="en-US" sz="2800" i="1" dirty="0"/>
              <a:t>N</a:t>
            </a:r>
            <a:r>
              <a:rPr lang="en-US" altLang="en-US" sz="2800" dirty="0"/>
              <a:t> points exactly.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"/>
            <a:ext cx="8382000" cy="11430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dirty="0"/>
              <a:t>Evaluate </a:t>
            </a:r>
            <a:r>
              <a:rPr lang="en-US" altLang="en-US" i="1" dirty="0"/>
              <a:t>f</a:t>
            </a:r>
            <a:r>
              <a:rPr lang="en-US" altLang="en-US" dirty="0"/>
              <a:t>(3) given 4-points (0,1), (1,2), (2,3),(4,0).</a:t>
            </a:r>
          </a:p>
        </p:txBody>
      </p:sp>
      <p:sp>
        <p:nvSpPr>
          <p:cNvPr id="24579" name="Line 3"/>
          <p:cNvSpPr>
            <a:spLocks noChangeShapeType="1"/>
          </p:cNvSpPr>
          <p:nvPr/>
        </p:nvSpPr>
        <p:spPr bwMode="auto">
          <a:xfrm flipV="1">
            <a:off x="3048000" y="3733800"/>
            <a:ext cx="3276600" cy="24384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0" name="Line 4"/>
          <p:cNvSpPr>
            <a:spLocks noChangeShapeType="1"/>
          </p:cNvSpPr>
          <p:nvPr/>
        </p:nvSpPr>
        <p:spPr bwMode="auto">
          <a:xfrm flipV="1">
            <a:off x="2971800" y="2314575"/>
            <a:ext cx="1143000" cy="733425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Line 5"/>
          <p:cNvSpPr>
            <a:spLocks noChangeShapeType="1"/>
          </p:cNvSpPr>
          <p:nvPr/>
        </p:nvSpPr>
        <p:spPr bwMode="auto">
          <a:xfrm>
            <a:off x="2895600" y="4495800"/>
            <a:ext cx="1219200" cy="8382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2" name="Line 6"/>
          <p:cNvSpPr>
            <a:spLocks noChangeShapeType="1"/>
          </p:cNvSpPr>
          <p:nvPr/>
        </p:nvSpPr>
        <p:spPr bwMode="auto">
          <a:xfrm flipH="1">
            <a:off x="2895600" y="2971800"/>
            <a:ext cx="2209800" cy="15240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3" name="Line 7"/>
          <p:cNvSpPr>
            <a:spLocks noChangeShapeType="1"/>
          </p:cNvSpPr>
          <p:nvPr/>
        </p:nvSpPr>
        <p:spPr bwMode="auto">
          <a:xfrm>
            <a:off x="3048000" y="1600200"/>
            <a:ext cx="3276600" cy="22098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6248400" y="3595688"/>
            <a:ext cx="1447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i="1"/>
              <a:t>P</a:t>
            </a:r>
            <a:r>
              <a:rPr lang="en-US" altLang="en-US" sz="1800" baseline="-25000"/>
              <a:t>1234</a:t>
            </a:r>
            <a:r>
              <a:rPr lang="en-US" altLang="en-US" sz="1800"/>
              <a:t>= 11/4</a:t>
            </a:r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>
            <a:off x="2971800" y="3048000"/>
            <a:ext cx="2209800" cy="15240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3276600" y="1600200"/>
            <a:ext cx="1752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i="1"/>
              <a:t>C</a:t>
            </a:r>
            <a:r>
              <a:rPr lang="en-US" altLang="en-US" sz="1800" baseline="-25000"/>
              <a:t>1,1</a:t>
            </a:r>
            <a:r>
              <a:rPr lang="en-US" altLang="en-US" sz="1800"/>
              <a:t> = 3</a:t>
            </a:r>
            <a:endParaRPr lang="en-US" altLang="en-US" sz="1800" baseline="-25000"/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3276600" y="24384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i="1"/>
              <a:t>D</a:t>
            </a:r>
            <a:r>
              <a:rPr lang="en-US" altLang="en-US" sz="1800" baseline="-25000"/>
              <a:t>1,1</a:t>
            </a:r>
            <a:r>
              <a:rPr lang="en-US" altLang="en-US" sz="1800"/>
              <a:t>= 2</a:t>
            </a:r>
            <a:endParaRPr lang="en-US" altLang="en-US" sz="1800" baseline="-25000"/>
          </a:p>
        </p:txBody>
      </p:sp>
      <p:sp>
        <p:nvSpPr>
          <p:cNvPr id="24588" name="Text Box 12"/>
          <p:cNvSpPr txBox="1">
            <a:spLocks noChangeArrowheads="1"/>
          </p:cNvSpPr>
          <p:nvPr/>
        </p:nvSpPr>
        <p:spPr bwMode="auto">
          <a:xfrm>
            <a:off x="3276600" y="30480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i="1"/>
              <a:t>C</a:t>
            </a:r>
            <a:r>
              <a:rPr lang="en-US" altLang="en-US" sz="1800" baseline="-25000"/>
              <a:t>1,2</a:t>
            </a:r>
            <a:r>
              <a:rPr lang="en-US" altLang="en-US" sz="1800"/>
              <a:t>= 2</a:t>
            </a:r>
            <a:endParaRPr lang="en-US" altLang="en-US" sz="1800" baseline="-25000"/>
          </a:p>
        </p:txBody>
      </p:sp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3276600" y="45720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i="1"/>
              <a:t>C</a:t>
            </a:r>
            <a:r>
              <a:rPr lang="en-US" altLang="en-US" sz="1800" baseline="-25000"/>
              <a:t>1,3</a:t>
            </a:r>
            <a:r>
              <a:rPr lang="en-US" altLang="en-US" sz="1800"/>
              <a:t>= -3/2</a:t>
            </a:r>
            <a:endParaRPr lang="en-US" altLang="en-US" sz="1800" baseline="-25000"/>
          </a:p>
        </p:txBody>
      </p: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3276600" y="3810000"/>
            <a:ext cx="1066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i="1"/>
              <a:t>D</a:t>
            </a:r>
            <a:r>
              <a:rPr lang="en-US" altLang="en-US" sz="1800" baseline="-25000"/>
              <a:t>1,2</a:t>
            </a:r>
            <a:r>
              <a:rPr lang="en-US" altLang="en-US" sz="1800"/>
              <a:t>= 1</a:t>
            </a:r>
            <a:endParaRPr lang="en-US" altLang="en-US" sz="1800" baseline="-25000"/>
          </a:p>
        </p:txBody>
      </p:sp>
      <p:sp>
        <p:nvSpPr>
          <p:cNvPr id="24591" name="Text Box 15"/>
          <p:cNvSpPr txBox="1">
            <a:spLocks noChangeArrowheads="1"/>
          </p:cNvSpPr>
          <p:nvPr/>
        </p:nvSpPr>
        <p:spPr bwMode="auto">
          <a:xfrm>
            <a:off x="3276600" y="5486400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i="1"/>
              <a:t>D</a:t>
            </a:r>
            <a:r>
              <a:rPr lang="en-US" altLang="en-US" sz="1800" baseline="-25000"/>
              <a:t>1,3 </a:t>
            </a:r>
            <a:r>
              <a:rPr lang="en-US" altLang="en-US" sz="1800"/>
              <a:t>= 3/2</a:t>
            </a:r>
            <a:endParaRPr lang="en-US" altLang="en-US" sz="1800" baseline="-25000"/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4419600" y="2300288"/>
            <a:ext cx="1752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i="1"/>
              <a:t>C</a:t>
            </a:r>
            <a:r>
              <a:rPr lang="en-US" altLang="en-US" sz="1800" baseline="-25000"/>
              <a:t>2,1</a:t>
            </a:r>
            <a:r>
              <a:rPr lang="en-US" altLang="en-US" sz="1800"/>
              <a:t>= 0</a:t>
            </a:r>
            <a:endParaRPr lang="en-US" altLang="en-US" sz="1800" baseline="-25000"/>
          </a:p>
        </p:txBody>
      </p:sp>
      <p:sp>
        <p:nvSpPr>
          <p:cNvPr id="24593" name="Text Box 17"/>
          <p:cNvSpPr txBox="1">
            <a:spLocks noChangeArrowheads="1"/>
          </p:cNvSpPr>
          <p:nvPr/>
        </p:nvSpPr>
        <p:spPr bwMode="auto">
          <a:xfrm>
            <a:off x="4419600" y="3824288"/>
            <a:ext cx="1295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i="1"/>
              <a:t>C</a:t>
            </a:r>
            <a:r>
              <a:rPr lang="en-US" altLang="en-US" sz="1800" baseline="-25000"/>
              <a:t>2,2</a:t>
            </a:r>
            <a:r>
              <a:rPr lang="en-US" altLang="en-US" sz="1800"/>
              <a:t>= -5/3</a:t>
            </a:r>
            <a:endParaRPr lang="en-US" altLang="en-US" sz="1800" baseline="-25000"/>
          </a:p>
        </p:txBody>
      </p:sp>
      <p:sp>
        <p:nvSpPr>
          <p:cNvPr id="24594" name="Text Box 18"/>
          <p:cNvSpPr txBox="1">
            <a:spLocks noChangeArrowheads="1"/>
          </p:cNvSpPr>
          <p:nvPr/>
        </p:nvSpPr>
        <p:spPr bwMode="auto">
          <a:xfrm>
            <a:off x="4419600" y="3138488"/>
            <a:ext cx="914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i="1"/>
              <a:t>D</a:t>
            </a:r>
            <a:r>
              <a:rPr lang="en-US" altLang="en-US" sz="1800" baseline="-25000"/>
              <a:t>2,1</a:t>
            </a:r>
            <a:r>
              <a:rPr lang="en-US" altLang="en-US" sz="1800"/>
              <a:t>= 0</a:t>
            </a:r>
            <a:endParaRPr lang="en-US" altLang="en-US" sz="1800" baseline="-25000"/>
          </a:p>
        </p:txBody>
      </p:sp>
      <p:sp>
        <p:nvSpPr>
          <p:cNvPr id="24595" name="Text Box 19"/>
          <p:cNvSpPr txBox="1">
            <a:spLocks noChangeArrowheads="1"/>
          </p:cNvSpPr>
          <p:nvPr/>
        </p:nvSpPr>
        <p:spPr bwMode="auto">
          <a:xfrm>
            <a:off x="5486400" y="3062288"/>
            <a:ext cx="1828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i="1"/>
              <a:t>C</a:t>
            </a:r>
            <a:r>
              <a:rPr lang="en-US" altLang="en-US" sz="1800" baseline="-25000"/>
              <a:t>3,1</a:t>
            </a:r>
            <a:r>
              <a:rPr lang="en-US" altLang="en-US" sz="1800"/>
              <a:t>= - 5/4</a:t>
            </a:r>
            <a:r>
              <a:rPr lang="en-US" altLang="en-US" sz="1800" i="1"/>
              <a:t> </a:t>
            </a:r>
            <a:endParaRPr lang="en-US" altLang="en-US" sz="1800" baseline="-25000"/>
          </a:p>
        </p:txBody>
      </p:sp>
      <p:sp>
        <p:nvSpPr>
          <p:cNvPr id="24596" name="Text Box 20"/>
          <p:cNvSpPr txBox="1">
            <a:spLocks noChangeArrowheads="1"/>
          </p:cNvSpPr>
          <p:nvPr/>
        </p:nvSpPr>
        <p:spPr bwMode="auto">
          <a:xfrm>
            <a:off x="5486400" y="4114800"/>
            <a:ext cx="1981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i="1"/>
              <a:t>D</a:t>
            </a:r>
            <a:r>
              <a:rPr lang="en-US" altLang="en-US" sz="1800" baseline="-25000"/>
              <a:t>3,1</a:t>
            </a:r>
            <a:r>
              <a:rPr lang="en-US" altLang="en-US" sz="1800"/>
              <a:t>=</a:t>
            </a:r>
            <a:r>
              <a:rPr lang="en-US" altLang="en-US" sz="1800" i="1"/>
              <a:t> </a:t>
            </a:r>
            <a:r>
              <a:rPr lang="en-US" altLang="en-US" sz="1800"/>
              <a:t>5/12</a:t>
            </a:r>
            <a:endParaRPr lang="en-US" altLang="en-US" sz="1800" baseline="-25000"/>
          </a:p>
        </p:txBody>
      </p:sp>
      <p:sp>
        <p:nvSpPr>
          <p:cNvPr id="24597" name="Text Box 21"/>
          <p:cNvSpPr txBox="1">
            <a:spLocks noChangeArrowheads="1"/>
          </p:cNvSpPr>
          <p:nvPr/>
        </p:nvSpPr>
        <p:spPr bwMode="auto">
          <a:xfrm>
            <a:off x="4419600" y="4724400"/>
            <a:ext cx="1981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i="1"/>
              <a:t>D</a:t>
            </a:r>
            <a:r>
              <a:rPr lang="en-US" altLang="en-US" sz="1800" baseline="-25000"/>
              <a:t>2,2</a:t>
            </a:r>
            <a:r>
              <a:rPr lang="en-US" altLang="en-US" sz="1800"/>
              <a:t>=5/6</a:t>
            </a:r>
            <a:endParaRPr lang="en-US" altLang="en-US" sz="1800" baseline="-25000"/>
          </a:p>
        </p:txBody>
      </p:sp>
      <p:graphicFrame>
        <p:nvGraphicFramePr>
          <p:cNvPr id="24598" name="Object 22"/>
          <p:cNvGraphicFramePr>
            <a:graphicFrameLocks noChangeAspect="1"/>
          </p:cNvGraphicFramePr>
          <p:nvPr/>
        </p:nvGraphicFramePr>
        <p:xfrm>
          <a:off x="5546725" y="5572125"/>
          <a:ext cx="3078163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0" name="Equation" r:id="rId3" imgW="1930400" imgH="241300" progId="Equation.DSMT4">
                  <p:embed/>
                </p:oleObj>
              </mc:Choice>
              <mc:Fallback>
                <p:oleObj name="Equation" r:id="rId3" imgW="1930400" imgH="24130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6725" y="5572125"/>
                        <a:ext cx="3078163" cy="385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99" name="Object 23"/>
          <p:cNvGraphicFramePr>
            <a:graphicFrameLocks noChangeAspect="1"/>
          </p:cNvGraphicFramePr>
          <p:nvPr/>
        </p:nvGraphicFramePr>
        <p:xfrm>
          <a:off x="5214938" y="1249363"/>
          <a:ext cx="3517900" cy="1138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1" name="Equation" r:id="rId5" imgW="2120900" imgH="685800" progId="Equation.DSMT4">
                  <p:embed/>
                </p:oleObj>
              </mc:Choice>
              <mc:Fallback>
                <p:oleObj name="Equation" r:id="rId5" imgW="2120900" imgH="685800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4938" y="1249363"/>
                        <a:ext cx="3517900" cy="1138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600" name="Text Box 24"/>
          <p:cNvSpPr txBox="1">
            <a:spLocks noChangeArrowheads="1"/>
          </p:cNvSpPr>
          <p:nvPr/>
        </p:nvSpPr>
        <p:spPr bwMode="auto">
          <a:xfrm>
            <a:off x="152400" y="1462088"/>
            <a:ext cx="1828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i="1"/>
              <a:t>x</a:t>
            </a:r>
            <a:r>
              <a:rPr lang="en-US" altLang="en-US" sz="1800" baseline="-25000"/>
              <a:t>1</a:t>
            </a:r>
            <a:r>
              <a:rPr lang="en-US" altLang="en-US" sz="1800"/>
              <a:t>=0,  y</a:t>
            </a:r>
            <a:r>
              <a:rPr lang="en-US" altLang="en-US" sz="1800" baseline="-25000"/>
              <a:t>1</a:t>
            </a:r>
            <a:r>
              <a:rPr lang="en-US" altLang="en-US" sz="1800"/>
              <a:t>=1 =</a:t>
            </a:r>
            <a:r>
              <a:rPr lang="en-US" altLang="en-US" sz="1800" i="1"/>
              <a:t>P</a:t>
            </a:r>
            <a:r>
              <a:rPr lang="en-US" altLang="en-US" sz="1800" baseline="-25000"/>
              <a:t>1</a:t>
            </a:r>
            <a:endParaRPr lang="en-US" altLang="en-US" sz="1800"/>
          </a:p>
        </p:txBody>
      </p:sp>
      <p:sp>
        <p:nvSpPr>
          <p:cNvPr id="24601" name="Text Box 25"/>
          <p:cNvSpPr txBox="1">
            <a:spLocks noChangeArrowheads="1"/>
          </p:cNvSpPr>
          <p:nvPr/>
        </p:nvSpPr>
        <p:spPr bwMode="auto">
          <a:xfrm>
            <a:off x="152400" y="2909888"/>
            <a:ext cx="1905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i="1"/>
              <a:t>x</a:t>
            </a:r>
            <a:r>
              <a:rPr lang="en-US" altLang="en-US" sz="1800" baseline="-25000"/>
              <a:t>2</a:t>
            </a:r>
            <a:r>
              <a:rPr lang="en-US" altLang="en-US" sz="1800"/>
              <a:t>=1,  y</a:t>
            </a:r>
            <a:r>
              <a:rPr lang="en-US" altLang="en-US" sz="1800" baseline="-25000"/>
              <a:t>2</a:t>
            </a:r>
            <a:r>
              <a:rPr lang="en-US" altLang="en-US" sz="1800"/>
              <a:t>=2 =</a:t>
            </a:r>
            <a:r>
              <a:rPr lang="en-US" altLang="en-US" sz="1800" i="1"/>
              <a:t>P</a:t>
            </a:r>
            <a:r>
              <a:rPr lang="en-US" altLang="en-US" sz="1800" baseline="-25000"/>
              <a:t>2</a:t>
            </a:r>
            <a:endParaRPr lang="en-US" altLang="en-US" sz="1800"/>
          </a:p>
        </p:txBody>
      </p:sp>
      <p:sp>
        <p:nvSpPr>
          <p:cNvPr id="24602" name="Text Box 26"/>
          <p:cNvSpPr txBox="1">
            <a:spLocks noChangeArrowheads="1"/>
          </p:cNvSpPr>
          <p:nvPr/>
        </p:nvSpPr>
        <p:spPr bwMode="auto">
          <a:xfrm>
            <a:off x="152400" y="4281488"/>
            <a:ext cx="1752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i="1"/>
              <a:t>x</a:t>
            </a:r>
            <a:r>
              <a:rPr lang="en-US" altLang="en-US" sz="1800" baseline="-25000"/>
              <a:t>3</a:t>
            </a:r>
            <a:r>
              <a:rPr lang="en-US" altLang="en-US" sz="1800"/>
              <a:t>=2,  y</a:t>
            </a:r>
            <a:r>
              <a:rPr lang="en-US" altLang="en-US" sz="1800" baseline="-25000"/>
              <a:t>3</a:t>
            </a:r>
            <a:r>
              <a:rPr lang="en-US" altLang="en-US" sz="1800"/>
              <a:t>=3 =</a:t>
            </a:r>
            <a:r>
              <a:rPr lang="en-US" altLang="en-US" sz="1800" i="1"/>
              <a:t>P</a:t>
            </a:r>
            <a:r>
              <a:rPr lang="en-US" altLang="en-US" sz="1800" baseline="-25000"/>
              <a:t>3</a:t>
            </a:r>
            <a:endParaRPr lang="en-US" altLang="en-US" sz="1800"/>
          </a:p>
        </p:txBody>
      </p:sp>
      <p:sp>
        <p:nvSpPr>
          <p:cNvPr id="24603" name="Text Box 27"/>
          <p:cNvSpPr txBox="1">
            <a:spLocks noChangeArrowheads="1"/>
          </p:cNvSpPr>
          <p:nvPr/>
        </p:nvSpPr>
        <p:spPr bwMode="auto">
          <a:xfrm>
            <a:off x="152400" y="5881688"/>
            <a:ext cx="1828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i="1"/>
              <a:t>x</a:t>
            </a:r>
            <a:r>
              <a:rPr lang="en-US" altLang="en-US" sz="1800" baseline="-25000"/>
              <a:t>4</a:t>
            </a:r>
            <a:r>
              <a:rPr lang="en-US" altLang="en-US" sz="1800"/>
              <a:t>=4,  y</a:t>
            </a:r>
            <a:r>
              <a:rPr lang="en-US" altLang="en-US" sz="1800" baseline="-25000"/>
              <a:t>4</a:t>
            </a:r>
            <a:r>
              <a:rPr lang="en-US" altLang="en-US" sz="1800"/>
              <a:t>=0 =</a:t>
            </a:r>
            <a:r>
              <a:rPr lang="en-US" altLang="en-US" sz="1800" i="1"/>
              <a:t>P</a:t>
            </a:r>
            <a:r>
              <a:rPr lang="en-US" altLang="en-US" sz="1800" baseline="-25000"/>
              <a:t>4</a:t>
            </a:r>
            <a:endParaRPr lang="en-US" altLang="en-US" sz="1800"/>
          </a:p>
        </p:txBody>
      </p:sp>
      <p:sp>
        <p:nvSpPr>
          <p:cNvPr id="24604" name="Text Box 28"/>
          <p:cNvSpPr txBox="1">
            <a:spLocks noChangeArrowheads="1"/>
          </p:cNvSpPr>
          <p:nvPr/>
        </p:nvSpPr>
        <p:spPr bwMode="auto">
          <a:xfrm>
            <a:off x="2286000" y="12192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i="1"/>
              <a:t>C</a:t>
            </a:r>
            <a:r>
              <a:rPr lang="en-US" altLang="en-US" sz="1800" baseline="-25000"/>
              <a:t>0,1</a:t>
            </a:r>
            <a:r>
              <a:rPr lang="en-US" altLang="en-US" sz="1800"/>
              <a:t>=1</a:t>
            </a:r>
          </a:p>
        </p:txBody>
      </p:sp>
      <p:sp>
        <p:nvSpPr>
          <p:cNvPr id="24605" name="Text Box 29"/>
          <p:cNvSpPr txBox="1">
            <a:spLocks noChangeArrowheads="1"/>
          </p:cNvSpPr>
          <p:nvPr/>
        </p:nvSpPr>
        <p:spPr bwMode="auto">
          <a:xfrm>
            <a:off x="2286000" y="18288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i="1"/>
              <a:t>D</a:t>
            </a:r>
            <a:r>
              <a:rPr lang="en-US" altLang="en-US" sz="1800" baseline="-25000"/>
              <a:t>0,1</a:t>
            </a:r>
            <a:r>
              <a:rPr lang="en-US" altLang="en-US" sz="1800"/>
              <a:t>=1</a:t>
            </a:r>
          </a:p>
        </p:txBody>
      </p:sp>
      <p:sp>
        <p:nvSpPr>
          <p:cNvPr id="24606" name="Text Box 30"/>
          <p:cNvSpPr txBox="1">
            <a:spLocks noChangeArrowheads="1"/>
          </p:cNvSpPr>
          <p:nvPr/>
        </p:nvSpPr>
        <p:spPr bwMode="auto">
          <a:xfrm>
            <a:off x="2286000" y="2452688"/>
            <a:ext cx="914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i="1"/>
              <a:t>C</a:t>
            </a:r>
            <a:r>
              <a:rPr lang="en-US" altLang="en-US" sz="1800" baseline="-25000"/>
              <a:t>0,2</a:t>
            </a:r>
            <a:r>
              <a:rPr lang="en-US" altLang="en-US" sz="1800"/>
              <a:t>=2</a:t>
            </a:r>
          </a:p>
        </p:txBody>
      </p:sp>
      <p:sp>
        <p:nvSpPr>
          <p:cNvPr id="24607" name="Text Box 31"/>
          <p:cNvSpPr txBox="1">
            <a:spLocks noChangeArrowheads="1"/>
          </p:cNvSpPr>
          <p:nvPr/>
        </p:nvSpPr>
        <p:spPr bwMode="auto">
          <a:xfrm>
            <a:off x="2286000" y="33528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i="1"/>
              <a:t>D</a:t>
            </a:r>
            <a:r>
              <a:rPr lang="en-US" altLang="en-US" sz="1800" baseline="-25000"/>
              <a:t>0,2</a:t>
            </a:r>
            <a:r>
              <a:rPr lang="en-US" altLang="en-US" sz="1800"/>
              <a:t>=2</a:t>
            </a:r>
          </a:p>
        </p:txBody>
      </p:sp>
      <p:sp>
        <p:nvSpPr>
          <p:cNvPr id="24608" name="Text Box 32"/>
          <p:cNvSpPr txBox="1">
            <a:spLocks noChangeArrowheads="1"/>
          </p:cNvSpPr>
          <p:nvPr/>
        </p:nvSpPr>
        <p:spPr bwMode="auto">
          <a:xfrm>
            <a:off x="2286000" y="3900488"/>
            <a:ext cx="914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i="1"/>
              <a:t>C</a:t>
            </a:r>
            <a:r>
              <a:rPr lang="en-US" altLang="en-US" sz="1800" baseline="-25000"/>
              <a:t>0,3</a:t>
            </a:r>
            <a:r>
              <a:rPr lang="en-US" altLang="en-US" sz="1800"/>
              <a:t>=3</a:t>
            </a:r>
          </a:p>
        </p:txBody>
      </p:sp>
      <p:sp>
        <p:nvSpPr>
          <p:cNvPr id="24609" name="Text Box 33"/>
          <p:cNvSpPr txBox="1">
            <a:spLocks noChangeArrowheads="1"/>
          </p:cNvSpPr>
          <p:nvPr/>
        </p:nvSpPr>
        <p:spPr bwMode="auto">
          <a:xfrm>
            <a:off x="2286000" y="4738688"/>
            <a:ext cx="914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i="1"/>
              <a:t>D</a:t>
            </a:r>
            <a:r>
              <a:rPr lang="en-US" altLang="en-US" sz="1800" baseline="-25000"/>
              <a:t>0,3</a:t>
            </a:r>
            <a:r>
              <a:rPr lang="en-US" altLang="en-US" sz="1800"/>
              <a:t>=3</a:t>
            </a:r>
          </a:p>
        </p:txBody>
      </p:sp>
      <p:sp>
        <p:nvSpPr>
          <p:cNvPr id="24610" name="Text Box 34"/>
          <p:cNvSpPr txBox="1">
            <a:spLocks noChangeArrowheads="1"/>
          </p:cNvSpPr>
          <p:nvPr/>
        </p:nvSpPr>
        <p:spPr bwMode="auto">
          <a:xfrm>
            <a:off x="2286000" y="6262688"/>
            <a:ext cx="914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i="1"/>
              <a:t>D</a:t>
            </a:r>
            <a:r>
              <a:rPr lang="en-US" altLang="en-US" sz="1800" baseline="-25000"/>
              <a:t>0,4</a:t>
            </a:r>
            <a:r>
              <a:rPr lang="en-US" altLang="en-US" sz="1800"/>
              <a:t>=0</a:t>
            </a:r>
          </a:p>
        </p:txBody>
      </p:sp>
      <p:sp>
        <p:nvSpPr>
          <p:cNvPr id="24611" name="Text Box 35"/>
          <p:cNvSpPr txBox="1">
            <a:spLocks noChangeArrowheads="1"/>
          </p:cNvSpPr>
          <p:nvPr/>
        </p:nvSpPr>
        <p:spPr bwMode="auto">
          <a:xfrm>
            <a:off x="2286000" y="55626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i="1"/>
              <a:t>C</a:t>
            </a:r>
            <a:r>
              <a:rPr lang="en-US" altLang="en-US" sz="1800" baseline="-25000"/>
              <a:t>0,4</a:t>
            </a:r>
            <a:r>
              <a:rPr lang="en-US" altLang="en-US" sz="1800"/>
              <a:t>=0</a:t>
            </a:r>
          </a:p>
        </p:txBody>
      </p:sp>
      <p:sp>
        <p:nvSpPr>
          <p:cNvPr id="24612" name="Line 36"/>
          <p:cNvSpPr>
            <a:spLocks noChangeShapeType="1"/>
          </p:cNvSpPr>
          <p:nvPr/>
        </p:nvSpPr>
        <p:spPr bwMode="auto">
          <a:xfrm flipH="1" flipV="1">
            <a:off x="2362200" y="41910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3" name="Line 37"/>
          <p:cNvSpPr>
            <a:spLocks noChangeShapeType="1"/>
          </p:cNvSpPr>
          <p:nvPr/>
        </p:nvSpPr>
        <p:spPr bwMode="auto">
          <a:xfrm flipH="1" flipV="1">
            <a:off x="2514600" y="58674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4" name="Line 38"/>
          <p:cNvSpPr>
            <a:spLocks noChangeShapeType="1"/>
          </p:cNvSpPr>
          <p:nvPr/>
        </p:nvSpPr>
        <p:spPr bwMode="auto">
          <a:xfrm flipH="1" flipV="1">
            <a:off x="2438400" y="27432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5" name="Line 39"/>
          <p:cNvSpPr>
            <a:spLocks noChangeShapeType="1"/>
          </p:cNvSpPr>
          <p:nvPr/>
        </p:nvSpPr>
        <p:spPr bwMode="auto">
          <a:xfrm flipH="1" flipV="1">
            <a:off x="2514600" y="12954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6" name="Line 40"/>
          <p:cNvSpPr>
            <a:spLocks noChangeShapeType="1"/>
          </p:cNvSpPr>
          <p:nvPr/>
        </p:nvSpPr>
        <p:spPr bwMode="auto">
          <a:xfrm flipH="1">
            <a:off x="2438400" y="44958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7" name="Line 41"/>
          <p:cNvSpPr>
            <a:spLocks noChangeShapeType="1"/>
          </p:cNvSpPr>
          <p:nvPr/>
        </p:nvSpPr>
        <p:spPr bwMode="auto">
          <a:xfrm flipH="1">
            <a:off x="2590800" y="61722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8" name="Line 42"/>
          <p:cNvSpPr>
            <a:spLocks noChangeShapeType="1"/>
          </p:cNvSpPr>
          <p:nvPr/>
        </p:nvSpPr>
        <p:spPr bwMode="auto">
          <a:xfrm flipH="1">
            <a:off x="2514600" y="30480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9" name="Line 43"/>
          <p:cNvSpPr>
            <a:spLocks noChangeShapeType="1"/>
          </p:cNvSpPr>
          <p:nvPr/>
        </p:nvSpPr>
        <p:spPr bwMode="auto">
          <a:xfrm flipH="1">
            <a:off x="2590800" y="16002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polint</a:t>
            </a:r>
            <a:r>
              <a:rPr lang="en-US" altLang="en-US" dirty="0"/>
              <a:t>( ) Program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1447800" y="1570037"/>
            <a:ext cx="71628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 math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polint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xa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n, x, y,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dy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c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ya.copy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d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ya.copy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ns = 0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math.fabs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(x-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xa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[0])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for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in range(1,n):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dift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math.fabs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(x-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xa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 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dift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ns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dift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y[0]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[ns]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ns -= 1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C81A784-0C91-4289-9EB2-8DBC55F815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1447800"/>
            <a:ext cx="6097" cy="526740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1078D53-F716-459B-A7A6-DEB560B00B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2286000"/>
            <a:ext cx="6097" cy="5267401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ADE4F0DC-809F-4526-B868-41C1FD4D70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3200" y="4105199"/>
            <a:ext cx="6097" cy="5267401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1E7DE5C9-38A2-4DB4-931C-0F253E3049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6703" y="4876800"/>
            <a:ext cx="6097" cy="5267401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polint</a:t>
            </a:r>
            <a:r>
              <a:rPr lang="en-US" dirty="0"/>
              <a:t>(), continued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90600" y="1600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for m in range(1,n):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for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in range(0,n-m):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ho =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xa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]-x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hp =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xa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i+m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]-x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w = c[i+1]-d[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den = ho – hp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den = w/den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d[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= hp*den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c[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= ho*den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if(2*(ns+1) &lt; (n-m)):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dy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[0] = c[ns+1]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else: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dy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[0] = d[ns]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ns -= 1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y[0] +=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dy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[0]</a:t>
            </a:r>
          </a:p>
          <a:p>
            <a:pPr marL="0" indent="0"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68E2F58-8457-4355-ACFB-B3F363E17778}"/>
              </a:ext>
            </a:extLst>
          </p:cNvPr>
          <p:cNvCxnSpPr/>
          <p:nvPr/>
        </p:nvCxnSpPr>
        <p:spPr>
          <a:xfrm>
            <a:off x="1143000" y="1447800"/>
            <a:ext cx="0" cy="525780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A88783A7-F539-4FFF-A234-A77F24D43E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0303" y="1895399"/>
            <a:ext cx="6097" cy="526740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8E1459E-D3C7-4C6E-8C52-E5837F662F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1971599"/>
            <a:ext cx="6097" cy="526740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AAF0C3B0-B559-4BE6-BBA0-791791DC69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7103" y="2200199"/>
            <a:ext cx="6097" cy="5267401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Piecewise Linear Interpolation</a:t>
            </a:r>
          </a:p>
        </p:txBody>
      </p:sp>
      <p:sp>
        <p:nvSpPr>
          <p:cNvPr id="28675" name="AutoShape 4"/>
          <p:cNvSpPr>
            <a:spLocks noChangeArrowheads="1"/>
          </p:cNvSpPr>
          <p:nvPr/>
        </p:nvSpPr>
        <p:spPr bwMode="auto">
          <a:xfrm>
            <a:off x="1447800" y="4052888"/>
            <a:ext cx="152400" cy="152400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2147483646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2147483646 w 21600"/>
              <a:gd name="T13" fmla="*/ 2147483646 h 21600"/>
              <a:gd name="T14" fmla="*/ 2147483646 w 21600"/>
              <a:gd name="T15" fmla="*/ 2147483646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AutoShape 5"/>
          <p:cNvSpPr>
            <a:spLocks noChangeArrowheads="1"/>
          </p:cNvSpPr>
          <p:nvPr/>
        </p:nvSpPr>
        <p:spPr bwMode="auto">
          <a:xfrm>
            <a:off x="3124200" y="3290888"/>
            <a:ext cx="152400" cy="152400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2147483646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2147483646 w 21600"/>
              <a:gd name="T13" fmla="*/ 2147483646 h 21600"/>
              <a:gd name="T14" fmla="*/ 2147483646 w 21600"/>
              <a:gd name="T15" fmla="*/ 2147483646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7" name="AutoShape 6"/>
          <p:cNvSpPr>
            <a:spLocks noChangeArrowheads="1"/>
          </p:cNvSpPr>
          <p:nvPr/>
        </p:nvSpPr>
        <p:spPr bwMode="auto">
          <a:xfrm>
            <a:off x="5029200" y="3214688"/>
            <a:ext cx="152400" cy="152400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2147483646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2147483646 w 21600"/>
              <a:gd name="T13" fmla="*/ 2147483646 h 21600"/>
              <a:gd name="T14" fmla="*/ 2147483646 w 21600"/>
              <a:gd name="T15" fmla="*/ 2147483646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AutoShape 7"/>
          <p:cNvSpPr>
            <a:spLocks noChangeArrowheads="1"/>
          </p:cNvSpPr>
          <p:nvPr/>
        </p:nvSpPr>
        <p:spPr bwMode="auto">
          <a:xfrm>
            <a:off x="6172200" y="4205288"/>
            <a:ext cx="152400" cy="152400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2147483646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2147483646 w 21600"/>
              <a:gd name="T13" fmla="*/ 2147483646 h 21600"/>
              <a:gd name="T14" fmla="*/ 2147483646 w 21600"/>
              <a:gd name="T15" fmla="*/ 2147483646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AutoShape 8"/>
          <p:cNvSpPr>
            <a:spLocks noChangeArrowheads="1"/>
          </p:cNvSpPr>
          <p:nvPr/>
        </p:nvSpPr>
        <p:spPr bwMode="auto">
          <a:xfrm>
            <a:off x="7391400" y="4891088"/>
            <a:ext cx="152400" cy="152400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2147483646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2147483646 w 21600"/>
              <a:gd name="T13" fmla="*/ 2147483646 h 21600"/>
              <a:gd name="T14" fmla="*/ 2147483646 w 21600"/>
              <a:gd name="T15" fmla="*/ 2147483646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0" name="Line 9"/>
          <p:cNvSpPr>
            <a:spLocks noChangeShapeType="1"/>
          </p:cNvSpPr>
          <p:nvPr/>
        </p:nvSpPr>
        <p:spPr bwMode="auto">
          <a:xfrm flipV="1">
            <a:off x="1524000" y="3367088"/>
            <a:ext cx="1676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1" name="Line 11"/>
          <p:cNvSpPr>
            <a:spLocks noChangeShapeType="1"/>
          </p:cNvSpPr>
          <p:nvPr/>
        </p:nvSpPr>
        <p:spPr bwMode="auto">
          <a:xfrm flipV="1">
            <a:off x="3200400" y="3290888"/>
            <a:ext cx="1905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2" name="Line 12"/>
          <p:cNvSpPr>
            <a:spLocks noChangeShapeType="1"/>
          </p:cNvSpPr>
          <p:nvPr/>
        </p:nvSpPr>
        <p:spPr bwMode="auto">
          <a:xfrm>
            <a:off x="5105400" y="3290888"/>
            <a:ext cx="11430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3" name="Line 13"/>
          <p:cNvSpPr>
            <a:spLocks noChangeShapeType="1"/>
          </p:cNvSpPr>
          <p:nvPr/>
        </p:nvSpPr>
        <p:spPr bwMode="auto">
          <a:xfrm>
            <a:off x="6248400" y="4281488"/>
            <a:ext cx="1219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4" name="Text Box 14"/>
          <p:cNvSpPr txBox="1">
            <a:spLocks noChangeArrowheads="1"/>
          </p:cNvSpPr>
          <p:nvPr/>
        </p:nvSpPr>
        <p:spPr bwMode="auto">
          <a:xfrm>
            <a:off x="1143000" y="42814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(x</a:t>
            </a:r>
            <a:r>
              <a:rPr lang="en-US" altLang="en-US" sz="1800" baseline="-25000"/>
              <a:t>1</a:t>
            </a:r>
            <a:r>
              <a:rPr lang="en-US" altLang="en-US" sz="1800"/>
              <a:t>,y</a:t>
            </a:r>
            <a:r>
              <a:rPr lang="en-US" altLang="en-US" sz="1800" baseline="-25000"/>
              <a:t>1</a:t>
            </a:r>
            <a:r>
              <a:rPr lang="en-US" altLang="en-US" sz="1800"/>
              <a:t>)</a:t>
            </a:r>
          </a:p>
        </p:txBody>
      </p:sp>
      <p:sp>
        <p:nvSpPr>
          <p:cNvPr id="28685" name="Text Box 15"/>
          <p:cNvSpPr txBox="1">
            <a:spLocks noChangeArrowheads="1"/>
          </p:cNvSpPr>
          <p:nvPr/>
        </p:nvSpPr>
        <p:spPr bwMode="auto">
          <a:xfrm>
            <a:off x="2819400" y="34432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(x</a:t>
            </a:r>
            <a:r>
              <a:rPr lang="en-US" altLang="en-US" sz="1800" baseline="-25000"/>
              <a:t>2</a:t>
            </a:r>
            <a:r>
              <a:rPr lang="en-US" altLang="en-US" sz="1800"/>
              <a:t>,y</a:t>
            </a:r>
            <a:r>
              <a:rPr lang="en-US" altLang="en-US" sz="1800" baseline="-25000"/>
              <a:t>2</a:t>
            </a:r>
            <a:r>
              <a:rPr lang="en-US" altLang="en-US" sz="1800"/>
              <a:t>)</a:t>
            </a:r>
          </a:p>
        </p:txBody>
      </p:sp>
      <p:sp>
        <p:nvSpPr>
          <p:cNvPr id="28686" name="Text Box 16"/>
          <p:cNvSpPr txBox="1">
            <a:spLocks noChangeArrowheads="1"/>
          </p:cNvSpPr>
          <p:nvPr/>
        </p:nvSpPr>
        <p:spPr bwMode="auto">
          <a:xfrm>
            <a:off x="4724400" y="33670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(x</a:t>
            </a:r>
            <a:r>
              <a:rPr lang="en-US" altLang="en-US" sz="1800" baseline="-25000"/>
              <a:t>3</a:t>
            </a:r>
            <a:r>
              <a:rPr lang="en-US" altLang="en-US" sz="1800"/>
              <a:t>,y</a:t>
            </a:r>
            <a:r>
              <a:rPr lang="en-US" altLang="en-US" sz="1800" baseline="-25000"/>
              <a:t>3</a:t>
            </a:r>
            <a:r>
              <a:rPr lang="en-US" altLang="en-US" sz="1800"/>
              <a:t>)</a:t>
            </a:r>
          </a:p>
        </p:txBody>
      </p:sp>
      <p:sp>
        <p:nvSpPr>
          <p:cNvPr id="28687" name="Text Box 17"/>
          <p:cNvSpPr txBox="1">
            <a:spLocks noChangeArrowheads="1"/>
          </p:cNvSpPr>
          <p:nvPr/>
        </p:nvSpPr>
        <p:spPr bwMode="auto">
          <a:xfrm>
            <a:off x="5410200" y="42052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(x</a:t>
            </a:r>
            <a:r>
              <a:rPr lang="en-US" altLang="en-US" sz="1800" baseline="-25000"/>
              <a:t>4</a:t>
            </a:r>
            <a:r>
              <a:rPr lang="en-US" altLang="en-US" sz="1800"/>
              <a:t>,y</a:t>
            </a:r>
            <a:r>
              <a:rPr lang="en-US" altLang="en-US" sz="1800" baseline="-25000"/>
              <a:t>4</a:t>
            </a:r>
            <a:r>
              <a:rPr lang="en-US" altLang="en-US" sz="1800"/>
              <a:t>)</a:t>
            </a:r>
          </a:p>
        </p:txBody>
      </p:sp>
      <p:sp>
        <p:nvSpPr>
          <p:cNvPr id="28688" name="Text Box 18"/>
          <p:cNvSpPr txBox="1">
            <a:spLocks noChangeArrowheads="1"/>
          </p:cNvSpPr>
          <p:nvPr/>
        </p:nvSpPr>
        <p:spPr bwMode="auto">
          <a:xfrm>
            <a:off x="7086600" y="5057775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(x</a:t>
            </a:r>
            <a:r>
              <a:rPr lang="en-US" altLang="en-US" sz="1800" baseline="-25000"/>
              <a:t>5</a:t>
            </a:r>
            <a:r>
              <a:rPr lang="en-US" altLang="en-US" sz="1800"/>
              <a:t>,y</a:t>
            </a:r>
            <a:r>
              <a:rPr lang="en-US" altLang="en-US" sz="1800" baseline="-25000"/>
              <a:t>5</a:t>
            </a:r>
            <a:r>
              <a:rPr lang="en-US" altLang="en-US" sz="1800"/>
              <a:t>)</a:t>
            </a:r>
          </a:p>
        </p:txBody>
      </p:sp>
      <p:sp>
        <p:nvSpPr>
          <p:cNvPr id="28689" name="Text Box 19"/>
          <p:cNvSpPr txBox="1">
            <a:spLocks noChangeArrowheads="1"/>
          </p:cNvSpPr>
          <p:nvPr/>
        </p:nvSpPr>
        <p:spPr bwMode="auto">
          <a:xfrm>
            <a:off x="1828800" y="33670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i="1"/>
              <a:t>P</a:t>
            </a:r>
            <a:r>
              <a:rPr lang="en-US" altLang="en-US" sz="1800" baseline="-25000"/>
              <a:t>12</a:t>
            </a:r>
            <a:r>
              <a:rPr lang="en-US" altLang="en-US" sz="1800"/>
              <a:t>(</a:t>
            </a:r>
            <a:r>
              <a:rPr lang="en-US" altLang="en-US" sz="1800" i="1"/>
              <a:t>x</a:t>
            </a:r>
            <a:r>
              <a:rPr lang="en-US" altLang="en-US" sz="1800"/>
              <a:t>)</a:t>
            </a:r>
          </a:p>
        </p:txBody>
      </p:sp>
      <p:sp>
        <p:nvSpPr>
          <p:cNvPr id="28690" name="Text Box 20"/>
          <p:cNvSpPr txBox="1">
            <a:spLocks noChangeArrowheads="1"/>
          </p:cNvSpPr>
          <p:nvPr/>
        </p:nvSpPr>
        <p:spPr bwMode="auto">
          <a:xfrm>
            <a:off x="3810000" y="29098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i="1"/>
              <a:t>P</a:t>
            </a:r>
            <a:r>
              <a:rPr lang="en-US" altLang="en-US" sz="1800" baseline="-25000"/>
              <a:t>23</a:t>
            </a:r>
            <a:r>
              <a:rPr lang="en-US" altLang="en-US" sz="1800"/>
              <a:t>(</a:t>
            </a:r>
            <a:r>
              <a:rPr lang="en-US" altLang="en-US" sz="1800" i="1"/>
              <a:t>x</a:t>
            </a:r>
            <a:r>
              <a:rPr lang="en-US" altLang="en-US" sz="1800"/>
              <a:t>)</a:t>
            </a:r>
          </a:p>
        </p:txBody>
      </p:sp>
      <p:sp>
        <p:nvSpPr>
          <p:cNvPr id="28691" name="Text Box 21"/>
          <p:cNvSpPr txBox="1">
            <a:spLocks noChangeArrowheads="1"/>
          </p:cNvSpPr>
          <p:nvPr/>
        </p:nvSpPr>
        <p:spPr bwMode="auto">
          <a:xfrm>
            <a:off x="5638800" y="34432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i="1"/>
              <a:t>P</a:t>
            </a:r>
            <a:r>
              <a:rPr lang="en-US" altLang="en-US" sz="1800" baseline="-25000"/>
              <a:t>34</a:t>
            </a:r>
            <a:r>
              <a:rPr lang="en-US" altLang="en-US" sz="1800"/>
              <a:t>(</a:t>
            </a:r>
            <a:r>
              <a:rPr lang="en-US" altLang="en-US" sz="1800" i="1"/>
              <a:t>x</a:t>
            </a:r>
            <a:r>
              <a:rPr lang="en-US" altLang="en-US" sz="1800"/>
              <a:t>)</a:t>
            </a:r>
          </a:p>
        </p:txBody>
      </p:sp>
      <p:sp>
        <p:nvSpPr>
          <p:cNvPr id="28692" name="Text Box 22"/>
          <p:cNvSpPr txBox="1">
            <a:spLocks noChangeArrowheads="1"/>
          </p:cNvSpPr>
          <p:nvPr/>
        </p:nvSpPr>
        <p:spPr bwMode="auto">
          <a:xfrm>
            <a:off x="6781800" y="42814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i="1"/>
              <a:t>P</a:t>
            </a:r>
            <a:r>
              <a:rPr lang="en-US" altLang="en-US" sz="1800" baseline="-25000"/>
              <a:t>45</a:t>
            </a:r>
            <a:r>
              <a:rPr lang="en-US" altLang="en-US" sz="1800"/>
              <a:t>(</a:t>
            </a:r>
            <a:r>
              <a:rPr lang="en-US" altLang="en-US" sz="1800" i="1"/>
              <a:t>x</a:t>
            </a:r>
            <a:r>
              <a:rPr lang="en-US" altLang="en-US" sz="1800"/>
              <a:t>)</a:t>
            </a:r>
          </a:p>
        </p:txBody>
      </p:sp>
      <p:sp>
        <p:nvSpPr>
          <p:cNvPr id="28693" name="Line 24"/>
          <p:cNvSpPr>
            <a:spLocks noChangeShapeType="1"/>
          </p:cNvSpPr>
          <p:nvPr/>
        </p:nvSpPr>
        <p:spPr bwMode="auto">
          <a:xfrm>
            <a:off x="990600" y="5957888"/>
            <a:ext cx="67818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4" name="Line 25"/>
          <p:cNvSpPr>
            <a:spLocks noChangeShapeType="1"/>
          </p:cNvSpPr>
          <p:nvPr/>
        </p:nvSpPr>
        <p:spPr bwMode="auto">
          <a:xfrm flipV="1">
            <a:off x="990600" y="2300288"/>
            <a:ext cx="0" cy="3657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5" name="Text Box 26"/>
          <p:cNvSpPr txBox="1">
            <a:spLocks noChangeArrowheads="1"/>
          </p:cNvSpPr>
          <p:nvPr/>
        </p:nvSpPr>
        <p:spPr bwMode="auto">
          <a:xfrm>
            <a:off x="7391400" y="6110288"/>
            <a:ext cx="304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i="1"/>
              <a:t>x</a:t>
            </a:r>
          </a:p>
        </p:txBody>
      </p:sp>
      <p:sp>
        <p:nvSpPr>
          <p:cNvPr id="28696" name="Text Box 27"/>
          <p:cNvSpPr txBox="1">
            <a:spLocks noChangeArrowheads="1"/>
          </p:cNvSpPr>
          <p:nvPr/>
        </p:nvSpPr>
        <p:spPr bwMode="auto">
          <a:xfrm>
            <a:off x="609600" y="1995488"/>
            <a:ext cx="304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i="1"/>
              <a:t>y</a:t>
            </a:r>
          </a:p>
        </p:txBody>
      </p:sp>
      <p:graphicFrame>
        <p:nvGraphicFramePr>
          <p:cNvPr id="28697" name="Object 28"/>
          <p:cNvGraphicFramePr>
            <a:graphicFrameLocks noChangeAspect="1"/>
          </p:cNvGraphicFramePr>
          <p:nvPr/>
        </p:nvGraphicFramePr>
        <p:xfrm>
          <a:off x="1371600" y="1538288"/>
          <a:ext cx="4953000" cy="747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28" name="Equation" r:id="rId3" imgW="2857500" imgH="431800" progId="Equation.DSMT4">
                  <p:embed/>
                </p:oleObj>
              </mc:Choice>
              <mc:Fallback>
                <p:oleObj name="Equation" r:id="rId3" imgW="2857500" imgH="431800" progId="Equation.DSMT4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538288"/>
                        <a:ext cx="4953000" cy="747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Piecewise Polynomial Interpolation</a:t>
            </a:r>
          </a:p>
        </p:txBody>
      </p:sp>
      <p:sp>
        <p:nvSpPr>
          <p:cNvPr id="29699" name="AutoShape 3"/>
          <p:cNvSpPr>
            <a:spLocks noChangeArrowheads="1"/>
          </p:cNvSpPr>
          <p:nvPr/>
        </p:nvSpPr>
        <p:spPr bwMode="auto">
          <a:xfrm>
            <a:off x="1447800" y="4052888"/>
            <a:ext cx="152400" cy="152400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2147483646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2147483646 w 21600"/>
              <a:gd name="T13" fmla="*/ 2147483646 h 21600"/>
              <a:gd name="T14" fmla="*/ 2147483646 w 21600"/>
              <a:gd name="T15" fmla="*/ 2147483646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0" name="AutoShape 4"/>
          <p:cNvSpPr>
            <a:spLocks noChangeArrowheads="1"/>
          </p:cNvSpPr>
          <p:nvPr/>
        </p:nvSpPr>
        <p:spPr bwMode="auto">
          <a:xfrm>
            <a:off x="3124200" y="3290888"/>
            <a:ext cx="152400" cy="152400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2147483646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2147483646 w 21600"/>
              <a:gd name="T13" fmla="*/ 2147483646 h 21600"/>
              <a:gd name="T14" fmla="*/ 2147483646 w 21600"/>
              <a:gd name="T15" fmla="*/ 2147483646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1" name="AutoShape 5"/>
          <p:cNvSpPr>
            <a:spLocks noChangeArrowheads="1"/>
          </p:cNvSpPr>
          <p:nvPr/>
        </p:nvSpPr>
        <p:spPr bwMode="auto">
          <a:xfrm>
            <a:off x="5029200" y="3214688"/>
            <a:ext cx="152400" cy="152400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2147483646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2147483646 w 21600"/>
              <a:gd name="T13" fmla="*/ 2147483646 h 21600"/>
              <a:gd name="T14" fmla="*/ 2147483646 w 21600"/>
              <a:gd name="T15" fmla="*/ 2147483646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2" name="AutoShape 6"/>
          <p:cNvSpPr>
            <a:spLocks noChangeArrowheads="1"/>
          </p:cNvSpPr>
          <p:nvPr/>
        </p:nvSpPr>
        <p:spPr bwMode="auto">
          <a:xfrm>
            <a:off x="6172200" y="4205288"/>
            <a:ext cx="152400" cy="152400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2147483646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2147483646 w 21600"/>
              <a:gd name="T13" fmla="*/ 2147483646 h 21600"/>
              <a:gd name="T14" fmla="*/ 2147483646 w 21600"/>
              <a:gd name="T15" fmla="*/ 2147483646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AutoShape 7"/>
          <p:cNvSpPr>
            <a:spLocks noChangeArrowheads="1"/>
          </p:cNvSpPr>
          <p:nvPr/>
        </p:nvSpPr>
        <p:spPr bwMode="auto">
          <a:xfrm>
            <a:off x="7391400" y="4891088"/>
            <a:ext cx="152400" cy="152400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2147483646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2147483646 w 21600"/>
              <a:gd name="T13" fmla="*/ 2147483646 h 21600"/>
              <a:gd name="T14" fmla="*/ 2147483646 w 21600"/>
              <a:gd name="T15" fmla="*/ 2147483646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4" name="Text Box 12"/>
          <p:cNvSpPr txBox="1">
            <a:spLocks noChangeArrowheads="1"/>
          </p:cNvSpPr>
          <p:nvPr/>
        </p:nvSpPr>
        <p:spPr bwMode="auto">
          <a:xfrm>
            <a:off x="1143000" y="42814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(x</a:t>
            </a:r>
            <a:r>
              <a:rPr lang="en-US" altLang="en-US" sz="1800" baseline="-25000"/>
              <a:t>1</a:t>
            </a:r>
            <a:r>
              <a:rPr lang="en-US" altLang="en-US" sz="1800"/>
              <a:t>,y</a:t>
            </a:r>
            <a:r>
              <a:rPr lang="en-US" altLang="en-US" sz="1800" baseline="-25000"/>
              <a:t>1</a:t>
            </a:r>
            <a:r>
              <a:rPr lang="en-US" altLang="en-US" sz="1800"/>
              <a:t>)</a:t>
            </a:r>
          </a:p>
        </p:txBody>
      </p:sp>
      <p:sp>
        <p:nvSpPr>
          <p:cNvPr id="29705" name="Text Box 13"/>
          <p:cNvSpPr txBox="1">
            <a:spLocks noChangeArrowheads="1"/>
          </p:cNvSpPr>
          <p:nvPr/>
        </p:nvSpPr>
        <p:spPr bwMode="auto">
          <a:xfrm>
            <a:off x="2819400" y="34432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(x</a:t>
            </a:r>
            <a:r>
              <a:rPr lang="en-US" altLang="en-US" sz="1800" baseline="-25000"/>
              <a:t>2</a:t>
            </a:r>
            <a:r>
              <a:rPr lang="en-US" altLang="en-US" sz="1800"/>
              <a:t>,y</a:t>
            </a:r>
            <a:r>
              <a:rPr lang="en-US" altLang="en-US" sz="1800" baseline="-25000"/>
              <a:t>2</a:t>
            </a:r>
            <a:r>
              <a:rPr lang="en-US" altLang="en-US" sz="1800"/>
              <a:t>)</a:t>
            </a:r>
          </a:p>
        </p:txBody>
      </p:sp>
      <p:sp>
        <p:nvSpPr>
          <p:cNvPr id="29706" name="Text Box 14"/>
          <p:cNvSpPr txBox="1">
            <a:spLocks noChangeArrowheads="1"/>
          </p:cNvSpPr>
          <p:nvPr/>
        </p:nvSpPr>
        <p:spPr bwMode="auto">
          <a:xfrm>
            <a:off x="4724400" y="33670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(x</a:t>
            </a:r>
            <a:r>
              <a:rPr lang="en-US" altLang="en-US" sz="1800" baseline="-25000"/>
              <a:t>3</a:t>
            </a:r>
            <a:r>
              <a:rPr lang="en-US" altLang="en-US" sz="1800"/>
              <a:t>,y</a:t>
            </a:r>
            <a:r>
              <a:rPr lang="en-US" altLang="en-US" sz="1800" baseline="-25000"/>
              <a:t>3</a:t>
            </a:r>
            <a:r>
              <a:rPr lang="en-US" altLang="en-US" sz="1800"/>
              <a:t>)</a:t>
            </a:r>
          </a:p>
        </p:txBody>
      </p:sp>
      <p:sp>
        <p:nvSpPr>
          <p:cNvPr id="29707" name="Text Box 15"/>
          <p:cNvSpPr txBox="1">
            <a:spLocks noChangeArrowheads="1"/>
          </p:cNvSpPr>
          <p:nvPr/>
        </p:nvSpPr>
        <p:spPr bwMode="auto">
          <a:xfrm>
            <a:off x="5410200" y="42052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(x</a:t>
            </a:r>
            <a:r>
              <a:rPr lang="en-US" altLang="en-US" sz="1800" baseline="-25000"/>
              <a:t>4</a:t>
            </a:r>
            <a:r>
              <a:rPr lang="en-US" altLang="en-US" sz="1800"/>
              <a:t>,y</a:t>
            </a:r>
            <a:r>
              <a:rPr lang="en-US" altLang="en-US" sz="1800" baseline="-25000"/>
              <a:t>4</a:t>
            </a:r>
            <a:r>
              <a:rPr lang="en-US" altLang="en-US" sz="1800"/>
              <a:t>)</a:t>
            </a:r>
          </a:p>
        </p:txBody>
      </p:sp>
      <p:sp>
        <p:nvSpPr>
          <p:cNvPr id="29708" name="Text Box 16"/>
          <p:cNvSpPr txBox="1">
            <a:spLocks noChangeArrowheads="1"/>
          </p:cNvSpPr>
          <p:nvPr/>
        </p:nvSpPr>
        <p:spPr bwMode="auto">
          <a:xfrm>
            <a:off x="7086600" y="5057775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(x</a:t>
            </a:r>
            <a:r>
              <a:rPr lang="en-US" altLang="en-US" sz="1800" baseline="-25000"/>
              <a:t>5</a:t>
            </a:r>
            <a:r>
              <a:rPr lang="en-US" altLang="en-US" sz="1800"/>
              <a:t>,y</a:t>
            </a:r>
            <a:r>
              <a:rPr lang="en-US" altLang="en-US" sz="1800" baseline="-25000"/>
              <a:t>5</a:t>
            </a:r>
            <a:r>
              <a:rPr lang="en-US" altLang="en-US" sz="1800"/>
              <a:t>)</a:t>
            </a:r>
          </a:p>
        </p:txBody>
      </p:sp>
      <p:sp>
        <p:nvSpPr>
          <p:cNvPr id="29709" name="Text Box 17"/>
          <p:cNvSpPr txBox="1">
            <a:spLocks noChangeArrowheads="1"/>
          </p:cNvSpPr>
          <p:nvPr/>
        </p:nvSpPr>
        <p:spPr bwMode="auto">
          <a:xfrm>
            <a:off x="1600200" y="3048000"/>
            <a:ext cx="1066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i="1"/>
              <a:t>P</a:t>
            </a:r>
            <a:r>
              <a:rPr lang="en-US" altLang="en-US" sz="1800" baseline="-25000"/>
              <a:t>1234</a:t>
            </a:r>
            <a:r>
              <a:rPr lang="en-US" altLang="en-US" sz="1800"/>
              <a:t>(</a:t>
            </a:r>
            <a:r>
              <a:rPr lang="en-US" altLang="en-US" sz="1800" i="1"/>
              <a:t>x</a:t>
            </a:r>
            <a:r>
              <a:rPr lang="en-US" altLang="en-US" sz="1800"/>
              <a:t>)</a:t>
            </a:r>
          </a:p>
        </p:txBody>
      </p:sp>
      <p:sp>
        <p:nvSpPr>
          <p:cNvPr id="29710" name="Text Box 18"/>
          <p:cNvSpPr txBox="1">
            <a:spLocks noChangeArrowheads="1"/>
          </p:cNvSpPr>
          <p:nvPr/>
        </p:nvSpPr>
        <p:spPr bwMode="auto">
          <a:xfrm>
            <a:off x="3810000" y="2909888"/>
            <a:ext cx="990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i="1"/>
              <a:t>P</a:t>
            </a:r>
            <a:r>
              <a:rPr lang="en-US" altLang="en-US" sz="1800" baseline="-25000"/>
              <a:t>1234</a:t>
            </a:r>
            <a:r>
              <a:rPr lang="en-US" altLang="en-US" sz="1800"/>
              <a:t>(</a:t>
            </a:r>
            <a:r>
              <a:rPr lang="en-US" altLang="en-US" sz="1800" i="1"/>
              <a:t>x</a:t>
            </a:r>
            <a:r>
              <a:rPr lang="en-US" altLang="en-US" sz="1800"/>
              <a:t>)</a:t>
            </a:r>
          </a:p>
        </p:txBody>
      </p:sp>
      <p:sp>
        <p:nvSpPr>
          <p:cNvPr id="29711" name="Text Box 19"/>
          <p:cNvSpPr txBox="1">
            <a:spLocks noChangeArrowheads="1"/>
          </p:cNvSpPr>
          <p:nvPr/>
        </p:nvSpPr>
        <p:spPr bwMode="auto">
          <a:xfrm>
            <a:off x="5638800" y="3443288"/>
            <a:ext cx="990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i="1"/>
              <a:t>P</a:t>
            </a:r>
            <a:r>
              <a:rPr lang="en-US" altLang="en-US" sz="1800" baseline="-25000"/>
              <a:t>2345</a:t>
            </a:r>
            <a:r>
              <a:rPr lang="en-US" altLang="en-US" sz="1800"/>
              <a:t>(</a:t>
            </a:r>
            <a:r>
              <a:rPr lang="en-US" altLang="en-US" sz="1800" i="1"/>
              <a:t>x</a:t>
            </a:r>
            <a:r>
              <a:rPr lang="en-US" altLang="en-US" sz="1800"/>
              <a:t>)</a:t>
            </a:r>
          </a:p>
        </p:txBody>
      </p:sp>
      <p:sp>
        <p:nvSpPr>
          <p:cNvPr id="29712" name="Text Box 20"/>
          <p:cNvSpPr txBox="1">
            <a:spLocks noChangeArrowheads="1"/>
          </p:cNvSpPr>
          <p:nvPr/>
        </p:nvSpPr>
        <p:spPr bwMode="auto">
          <a:xfrm>
            <a:off x="6781800" y="4281488"/>
            <a:ext cx="1143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i="1"/>
              <a:t>P</a:t>
            </a:r>
            <a:r>
              <a:rPr lang="en-US" altLang="en-US" sz="1800" baseline="-25000"/>
              <a:t>2345</a:t>
            </a:r>
            <a:r>
              <a:rPr lang="en-US" altLang="en-US" sz="1800"/>
              <a:t>(</a:t>
            </a:r>
            <a:r>
              <a:rPr lang="en-US" altLang="en-US" sz="1800" i="1"/>
              <a:t>x</a:t>
            </a:r>
            <a:r>
              <a:rPr lang="en-US" altLang="en-US" sz="1800"/>
              <a:t>)</a:t>
            </a:r>
          </a:p>
        </p:txBody>
      </p:sp>
      <p:sp>
        <p:nvSpPr>
          <p:cNvPr id="29713" name="Line 21"/>
          <p:cNvSpPr>
            <a:spLocks noChangeShapeType="1"/>
          </p:cNvSpPr>
          <p:nvPr/>
        </p:nvSpPr>
        <p:spPr bwMode="auto">
          <a:xfrm>
            <a:off x="990600" y="5957888"/>
            <a:ext cx="67818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4" name="Line 22"/>
          <p:cNvSpPr>
            <a:spLocks noChangeShapeType="1"/>
          </p:cNvSpPr>
          <p:nvPr/>
        </p:nvSpPr>
        <p:spPr bwMode="auto">
          <a:xfrm flipV="1">
            <a:off x="990600" y="2300288"/>
            <a:ext cx="0" cy="3657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5" name="Text Box 23"/>
          <p:cNvSpPr txBox="1">
            <a:spLocks noChangeArrowheads="1"/>
          </p:cNvSpPr>
          <p:nvPr/>
        </p:nvSpPr>
        <p:spPr bwMode="auto">
          <a:xfrm>
            <a:off x="7391400" y="6110288"/>
            <a:ext cx="304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i="1"/>
              <a:t>x</a:t>
            </a:r>
          </a:p>
        </p:txBody>
      </p:sp>
      <p:sp>
        <p:nvSpPr>
          <p:cNvPr id="29716" name="Text Box 24"/>
          <p:cNvSpPr txBox="1">
            <a:spLocks noChangeArrowheads="1"/>
          </p:cNvSpPr>
          <p:nvPr/>
        </p:nvSpPr>
        <p:spPr bwMode="auto">
          <a:xfrm>
            <a:off x="609600" y="1995488"/>
            <a:ext cx="304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i="1"/>
              <a:t>y</a:t>
            </a:r>
          </a:p>
        </p:txBody>
      </p:sp>
      <p:sp>
        <p:nvSpPr>
          <p:cNvPr id="29717" name="Freeform 26"/>
          <p:cNvSpPr>
            <a:spLocks/>
          </p:cNvSpPr>
          <p:nvPr/>
        </p:nvSpPr>
        <p:spPr bwMode="auto">
          <a:xfrm>
            <a:off x="1524000" y="3276600"/>
            <a:ext cx="3581400" cy="838200"/>
          </a:xfrm>
          <a:custGeom>
            <a:avLst/>
            <a:gdLst>
              <a:gd name="T0" fmla="*/ 0 w 2256"/>
              <a:gd name="T1" fmla="*/ 2147483646 h 528"/>
              <a:gd name="T2" fmla="*/ 2147483646 w 2256"/>
              <a:gd name="T3" fmla="*/ 2147483646 h 528"/>
              <a:gd name="T4" fmla="*/ 2147483646 w 2256"/>
              <a:gd name="T5" fmla="*/ 2147483646 h 528"/>
              <a:gd name="T6" fmla="*/ 2147483646 w 2256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56" h="528">
                <a:moveTo>
                  <a:pt x="0" y="528"/>
                </a:moveTo>
                <a:cubicBezTo>
                  <a:pt x="152" y="352"/>
                  <a:pt x="304" y="176"/>
                  <a:pt x="480" y="96"/>
                </a:cubicBezTo>
                <a:cubicBezTo>
                  <a:pt x="656" y="16"/>
                  <a:pt x="760" y="64"/>
                  <a:pt x="1056" y="48"/>
                </a:cubicBezTo>
                <a:cubicBezTo>
                  <a:pt x="1352" y="32"/>
                  <a:pt x="2056" y="8"/>
                  <a:pt x="225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8" name="Text Box 29"/>
          <p:cNvSpPr txBox="1">
            <a:spLocks noChangeArrowheads="1"/>
          </p:cNvSpPr>
          <p:nvPr/>
        </p:nvSpPr>
        <p:spPr bwMode="auto">
          <a:xfrm>
            <a:off x="5181600" y="2133600"/>
            <a:ext cx="3352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Discontinuous derivatives across segment</a:t>
            </a:r>
          </a:p>
        </p:txBody>
      </p:sp>
      <p:sp>
        <p:nvSpPr>
          <p:cNvPr id="29719" name="Line 30"/>
          <p:cNvSpPr>
            <a:spLocks noChangeShapeType="1"/>
          </p:cNvSpPr>
          <p:nvPr/>
        </p:nvSpPr>
        <p:spPr bwMode="auto">
          <a:xfrm flipH="1">
            <a:off x="5181600" y="2819400"/>
            <a:ext cx="7620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0" name="Freeform 31"/>
          <p:cNvSpPr>
            <a:spLocks/>
          </p:cNvSpPr>
          <p:nvPr/>
        </p:nvSpPr>
        <p:spPr bwMode="auto">
          <a:xfrm>
            <a:off x="5105400" y="3276600"/>
            <a:ext cx="2362200" cy="1676400"/>
          </a:xfrm>
          <a:custGeom>
            <a:avLst/>
            <a:gdLst>
              <a:gd name="T0" fmla="*/ 0 w 1488"/>
              <a:gd name="T1" fmla="*/ 0 h 1056"/>
              <a:gd name="T2" fmla="*/ 2147483646 w 1488"/>
              <a:gd name="T3" fmla="*/ 2147483646 h 1056"/>
              <a:gd name="T4" fmla="*/ 2147483646 w 1488"/>
              <a:gd name="T5" fmla="*/ 2147483646 h 1056"/>
              <a:gd name="T6" fmla="*/ 2147483646 w 1488"/>
              <a:gd name="T7" fmla="*/ 2147483646 h 1056"/>
              <a:gd name="T8" fmla="*/ 2147483646 w 1488"/>
              <a:gd name="T9" fmla="*/ 2147483646 h 10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488" h="1056">
                <a:moveTo>
                  <a:pt x="0" y="0"/>
                </a:moveTo>
                <a:cubicBezTo>
                  <a:pt x="84" y="140"/>
                  <a:pt x="168" y="280"/>
                  <a:pt x="288" y="384"/>
                </a:cubicBezTo>
                <a:cubicBezTo>
                  <a:pt x="408" y="488"/>
                  <a:pt x="576" y="552"/>
                  <a:pt x="720" y="624"/>
                </a:cubicBezTo>
                <a:cubicBezTo>
                  <a:pt x="864" y="696"/>
                  <a:pt x="1024" y="744"/>
                  <a:pt x="1152" y="816"/>
                </a:cubicBezTo>
                <a:cubicBezTo>
                  <a:pt x="1280" y="888"/>
                  <a:pt x="1384" y="972"/>
                  <a:pt x="1488" y="105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/>
              <a:t>Cubic Spline, </a:t>
            </a:r>
            <a:r>
              <a:rPr lang="en-US" altLang="en-US" sz="4000" i="1" dirty="0"/>
              <a:t>P</a:t>
            </a:r>
            <a:r>
              <a:rPr lang="en-US" altLang="en-US" sz="4000" baseline="-25000" dirty="0"/>
              <a:t>i</a:t>
            </a:r>
            <a:r>
              <a:rPr lang="en-US" altLang="en-US" sz="4000" dirty="0"/>
              <a:t>(x) is cubic</a:t>
            </a:r>
          </a:p>
        </p:txBody>
      </p:sp>
      <p:sp>
        <p:nvSpPr>
          <p:cNvPr id="29699" name="AutoShape 3"/>
          <p:cNvSpPr>
            <a:spLocks noChangeArrowheads="1"/>
          </p:cNvSpPr>
          <p:nvPr/>
        </p:nvSpPr>
        <p:spPr bwMode="auto">
          <a:xfrm>
            <a:off x="1447800" y="4052888"/>
            <a:ext cx="152400" cy="152400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2147483646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2147483646 w 21600"/>
              <a:gd name="T13" fmla="*/ 2147483646 h 21600"/>
              <a:gd name="T14" fmla="*/ 2147483646 w 21600"/>
              <a:gd name="T15" fmla="*/ 2147483646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0" name="AutoShape 4"/>
          <p:cNvSpPr>
            <a:spLocks noChangeArrowheads="1"/>
          </p:cNvSpPr>
          <p:nvPr/>
        </p:nvSpPr>
        <p:spPr bwMode="auto">
          <a:xfrm>
            <a:off x="3124200" y="3290888"/>
            <a:ext cx="152400" cy="152400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2147483646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2147483646 w 21600"/>
              <a:gd name="T13" fmla="*/ 2147483646 h 21600"/>
              <a:gd name="T14" fmla="*/ 2147483646 w 21600"/>
              <a:gd name="T15" fmla="*/ 2147483646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1" name="AutoShape 5"/>
          <p:cNvSpPr>
            <a:spLocks noChangeArrowheads="1"/>
          </p:cNvSpPr>
          <p:nvPr/>
        </p:nvSpPr>
        <p:spPr bwMode="auto">
          <a:xfrm>
            <a:off x="5029200" y="3214688"/>
            <a:ext cx="152400" cy="152400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2147483646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2147483646 w 21600"/>
              <a:gd name="T13" fmla="*/ 2147483646 h 21600"/>
              <a:gd name="T14" fmla="*/ 2147483646 w 21600"/>
              <a:gd name="T15" fmla="*/ 2147483646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2" name="AutoShape 6"/>
          <p:cNvSpPr>
            <a:spLocks noChangeArrowheads="1"/>
          </p:cNvSpPr>
          <p:nvPr/>
        </p:nvSpPr>
        <p:spPr bwMode="auto">
          <a:xfrm>
            <a:off x="6172200" y="4205288"/>
            <a:ext cx="152400" cy="152400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2147483646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2147483646 w 21600"/>
              <a:gd name="T13" fmla="*/ 2147483646 h 21600"/>
              <a:gd name="T14" fmla="*/ 2147483646 w 21600"/>
              <a:gd name="T15" fmla="*/ 2147483646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AutoShape 7"/>
          <p:cNvSpPr>
            <a:spLocks noChangeArrowheads="1"/>
          </p:cNvSpPr>
          <p:nvPr/>
        </p:nvSpPr>
        <p:spPr bwMode="auto">
          <a:xfrm>
            <a:off x="7391400" y="4891088"/>
            <a:ext cx="152400" cy="152400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2147483646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2147483646 w 21600"/>
              <a:gd name="T13" fmla="*/ 2147483646 h 21600"/>
              <a:gd name="T14" fmla="*/ 2147483646 w 21600"/>
              <a:gd name="T15" fmla="*/ 2147483646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4" name="Text Box 12"/>
          <p:cNvSpPr txBox="1">
            <a:spLocks noChangeArrowheads="1"/>
          </p:cNvSpPr>
          <p:nvPr/>
        </p:nvSpPr>
        <p:spPr bwMode="auto">
          <a:xfrm>
            <a:off x="1143000" y="42814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(x</a:t>
            </a:r>
            <a:r>
              <a:rPr lang="en-US" altLang="en-US" sz="1800" baseline="-25000"/>
              <a:t>1</a:t>
            </a:r>
            <a:r>
              <a:rPr lang="en-US" altLang="en-US" sz="1800"/>
              <a:t>,y</a:t>
            </a:r>
            <a:r>
              <a:rPr lang="en-US" altLang="en-US" sz="1800" baseline="-25000"/>
              <a:t>1</a:t>
            </a:r>
            <a:r>
              <a:rPr lang="en-US" altLang="en-US" sz="1800"/>
              <a:t>)</a:t>
            </a:r>
          </a:p>
        </p:txBody>
      </p:sp>
      <p:sp>
        <p:nvSpPr>
          <p:cNvPr id="29705" name="Text Box 13"/>
          <p:cNvSpPr txBox="1">
            <a:spLocks noChangeArrowheads="1"/>
          </p:cNvSpPr>
          <p:nvPr/>
        </p:nvSpPr>
        <p:spPr bwMode="auto">
          <a:xfrm>
            <a:off x="2819400" y="34432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(x</a:t>
            </a:r>
            <a:r>
              <a:rPr lang="en-US" altLang="en-US" sz="1800" baseline="-25000"/>
              <a:t>2</a:t>
            </a:r>
            <a:r>
              <a:rPr lang="en-US" altLang="en-US" sz="1800"/>
              <a:t>,y</a:t>
            </a:r>
            <a:r>
              <a:rPr lang="en-US" altLang="en-US" sz="1800" baseline="-25000"/>
              <a:t>2</a:t>
            </a:r>
            <a:r>
              <a:rPr lang="en-US" altLang="en-US" sz="1800"/>
              <a:t>)</a:t>
            </a:r>
          </a:p>
        </p:txBody>
      </p:sp>
      <p:sp>
        <p:nvSpPr>
          <p:cNvPr id="29706" name="Text Box 14"/>
          <p:cNvSpPr txBox="1">
            <a:spLocks noChangeArrowheads="1"/>
          </p:cNvSpPr>
          <p:nvPr/>
        </p:nvSpPr>
        <p:spPr bwMode="auto">
          <a:xfrm>
            <a:off x="4724400" y="33670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(x</a:t>
            </a:r>
            <a:r>
              <a:rPr lang="en-US" altLang="en-US" sz="1800" baseline="-25000"/>
              <a:t>3</a:t>
            </a:r>
            <a:r>
              <a:rPr lang="en-US" altLang="en-US" sz="1800"/>
              <a:t>,y</a:t>
            </a:r>
            <a:r>
              <a:rPr lang="en-US" altLang="en-US" sz="1800" baseline="-25000"/>
              <a:t>3</a:t>
            </a:r>
            <a:r>
              <a:rPr lang="en-US" altLang="en-US" sz="1800"/>
              <a:t>)</a:t>
            </a:r>
          </a:p>
        </p:txBody>
      </p:sp>
      <p:sp>
        <p:nvSpPr>
          <p:cNvPr id="29707" name="Text Box 15"/>
          <p:cNvSpPr txBox="1">
            <a:spLocks noChangeArrowheads="1"/>
          </p:cNvSpPr>
          <p:nvPr/>
        </p:nvSpPr>
        <p:spPr bwMode="auto">
          <a:xfrm>
            <a:off x="5715000" y="449001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(x</a:t>
            </a:r>
            <a:r>
              <a:rPr lang="en-US" altLang="en-US" sz="1800" baseline="-25000"/>
              <a:t>4</a:t>
            </a:r>
            <a:r>
              <a:rPr lang="en-US" altLang="en-US" sz="1800"/>
              <a:t>,y</a:t>
            </a:r>
            <a:r>
              <a:rPr lang="en-US" altLang="en-US" sz="1800" baseline="-25000"/>
              <a:t>4</a:t>
            </a:r>
            <a:r>
              <a:rPr lang="en-US" altLang="en-US" sz="1800"/>
              <a:t>)</a:t>
            </a:r>
          </a:p>
        </p:txBody>
      </p:sp>
      <p:sp>
        <p:nvSpPr>
          <p:cNvPr id="29708" name="Text Box 16"/>
          <p:cNvSpPr txBox="1">
            <a:spLocks noChangeArrowheads="1"/>
          </p:cNvSpPr>
          <p:nvPr/>
        </p:nvSpPr>
        <p:spPr bwMode="auto">
          <a:xfrm>
            <a:off x="7086600" y="5057775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(x</a:t>
            </a:r>
            <a:r>
              <a:rPr lang="en-US" altLang="en-US" sz="1800" baseline="-25000"/>
              <a:t>5</a:t>
            </a:r>
            <a:r>
              <a:rPr lang="en-US" altLang="en-US" sz="1800"/>
              <a:t>,y</a:t>
            </a:r>
            <a:r>
              <a:rPr lang="en-US" altLang="en-US" sz="1800" baseline="-25000"/>
              <a:t>5</a:t>
            </a:r>
            <a:r>
              <a:rPr lang="en-US" altLang="en-US" sz="1800"/>
              <a:t>)</a:t>
            </a:r>
          </a:p>
        </p:txBody>
      </p:sp>
      <p:sp>
        <p:nvSpPr>
          <p:cNvPr id="29709" name="Text Box 17"/>
          <p:cNvSpPr txBox="1">
            <a:spLocks noChangeArrowheads="1"/>
          </p:cNvSpPr>
          <p:nvPr/>
        </p:nvSpPr>
        <p:spPr bwMode="auto">
          <a:xfrm>
            <a:off x="1765300" y="3054350"/>
            <a:ext cx="1066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i="1" dirty="0"/>
              <a:t>P</a:t>
            </a:r>
            <a:r>
              <a:rPr lang="en-US" altLang="en-US" sz="1800" baseline="-25000" dirty="0"/>
              <a:t>1</a:t>
            </a:r>
            <a:r>
              <a:rPr lang="en-US" altLang="en-US" sz="1800" dirty="0"/>
              <a:t>(</a:t>
            </a:r>
            <a:r>
              <a:rPr lang="en-US" altLang="en-US" sz="1800" i="1" dirty="0"/>
              <a:t>x</a:t>
            </a:r>
            <a:r>
              <a:rPr lang="en-US" altLang="en-US" sz="1800" dirty="0"/>
              <a:t>)</a:t>
            </a:r>
          </a:p>
        </p:txBody>
      </p:sp>
      <p:sp>
        <p:nvSpPr>
          <p:cNvPr id="29710" name="Text Box 18"/>
          <p:cNvSpPr txBox="1">
            <a:spLocks noChangeArrowheads="1"/>
          </p:cNvSpPr>
          <p:nvPr/>
        </p:nvSpPr>
        <p:spPr bwMode="auto">
          <a:xfrm>
            <a:off x="3980544" y="2636044"/>
            <a:ext cx="990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i="1" dirty="0"/>
              <a:t>P</a:t>
            </a:r>
            <a:r>
              <a:rPr lang="en-US" altLang="en-US" sz="1800" baseline="-25000" dirty="0"/>
              <a:t>2</a:t>
            </a:r>
            <a:r>
              <a:rPr lang="en-US" altLang="en-US" sz="1800" dirty="0"/>
              <a:t>(</a:t>
            </a:r>
            <a:r>
              <a:rPr lang="en-US" altLang="en-US" sz="1800" i="1" dirty="0"/>
              <a:t>x</a:t>
            </a:r>
            <a:r>
              <a:rPr lang="en-US" altLang="en-US" sz="1800" dirty="0"/>
              <a:t>)</a:t>
            </a:r>
          </a:p>
        </p:txBody>
      </p:sp>
      <p:sp>
        <p:nvSpPr>
          <p:cNvPr id="29711" name="Text Box 19"/>
          <p:cNvSpPr txBox="1">
            <a:spLocks noChangeArrowheads="1"/>
          </p:cNvSpPr>
          <p:nvPr/>
        </p:nvSpPr>
        <p:spPr bwMode="auto">
          <a:xfrm>
            <a:off x="5729513" y="3319917"/>
            <a:ext cx="990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i="1" dirty="0"/>
              <a:t>P</a:t>
            </a:r>
            <a:r>
              <a:rPr lang="en-US" altLang="en-US" sz="1800" baseline="-25000" dirty="0"/>
              <a:t>3</a:t>
            </a:r>
            <a:r>
              <a:rPr lang="en-US" altLang="en-US" sz="1800" dirty="0"/>
              <a:t>(</a:t>
            </a:r>
            <a:r>
              <a:rPr lang="en-US" altLang="en-US" sz="1800" i="1" dirty="0"/>
              <a:t>x</a:t>
            </a:r>
            <a:r>
              <a:rPr lang="en-US" altLang="en-US" sz="1800" dirty="0"/>
              <a:t>)</a:t>
            </a:r>
          </a:p>
        </p:txBody>
      </p:sp>
      <p:sp>
        <p:nvSpPr>
          <p:cNvPr id="29712" name="Text Box 20"/>
          <p:cNvSpPr txBox="1">
            <a:spLocks noChangeArrowheads="1"/>
          </p:cNvSpPr>
          <p:nvPr/>
        </p:nvSpPr>
        <p:spPr bwMode="auto">
          <a:xfrm>
            <a:off x="6792686" y="4197691"/>
            <a:ext cx="1143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i="1" dirty="0"/>
              <a:t>P</a:t>
            </a:r>
            <a:r>
              <a:rPr lang="en-US" altLang="en-US" sz="1800" baseline="-25000" dirty="0"/>
              <a:t>4</a:t>
            </a:r>
            <a:r>
              <a:rPr lang="en-US" altLang="en-US" sz="1800" dirty="0"/>
              <a:t>(</a:t>
            </a:r>
            <a:r>
              <a:rPr lang="en-US" altLang="en-US" sz="1800" i="1" dirty="0"/>
              <a:t>x</a:t>
            </a:r>
            <a:r>
              <a:rPr lang="en-US" altLang="en-US" sz="1800" dirty="0"/>
              <a:t>)</a:t>
            </a:r>
          </a:p>
        </p:txBody>
      </p:sp>
      <p:sp>
        <p:nvSpPr>
          <p:cNvPr id="29713" name="Line 21"/>
          <p:cNvSpPr>
            <a:spLocks noChangeShapeType="1"/>
          </p:cNvSpPr>
          <p:nvPr/>
        </p:nvSpPr>
        <p:spPr bwMode="auto">
          <a:xfrm>
            <a:off x="990600" y="5957888"/>
            <a:ext cx="67818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4" name="Line 22"/>
          <p:cNvSpPr>
            <a:spLocks noChangeShapeType="1"/>
          </p:cNvSpPr>
          <p:nvPr/>
        </p:nvSpPr>
        <p:spPr bwMode="auto">
          <a:xfrm flipV="1">
            <a:off x="990600" y="2300288"/>
            <a:ext cx="0" cy="3657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5" name="Text Box 23"/>
          <p:cNvSpPr txBox="1">
            <a:spLocks noChangeArrowheads="1"/>
          </p:cNvSpPr>
          <p:nvPr/>
        </p:nvSpPr>
        <p:spPr bwMode="auto">
          <a:xfrm>
            <a:off x="7391400" y="6110288"/>
            <a:ext cx="304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i="1"/>
              <a:t>x</a:t>
            </a:r>
          </a:p>
        </p:txBody>
      </p:sp>
      <p:sp>
        <p:nvSpPr>
          <p:cNvPr id="29716" name="Text Box 24"/>
          <p:cNvSpPr txBox="1">
            <a:spLocks noChangeArrowheads="1"/>
          </p:cNvSpPr>
          <p:nvPr/>
        </p:nvSpPr>
        <p:spPr bwMode="auto">
          <a:xfrm>
            <a:off x="609600" y="1995488"/>
            <a:ext cx="304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i="1"/>
              <a:t>y</a:t>
            </a:r>
          </a:p>
        </p:txBody>
      </p:sp>
      <p:sp>
        <p:nvSpPr>
          <p:cNvPr id="29719" name="Line 30"/>
          <p:cNvSpPr>
            <a:spLocks noChangeShapeType="1"/>
          </p:cNvSpPr>
          <p:nvPr/>
        </p:nvSpPr>
        <p:spPr bwMode="auto">
          <a:xfrm flipH="1">
            <a:off x="5181600" y="2819400"/>
            <a:ext cx="7620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00F86D1A-7E62-42AA-9A0F-F21042C6893A}"/>
              </a:ext>
            </a:extLst>
          </p:cNvPr>
          <p:cNvSpPr/>
          <p:nvPr/>
        </p:nvSpPr>
        <p:spPr>
          <a:xfrm>
            <a:off x="1538514" y="3216294"/>
            <a:ext cx="5936343" cy="1754849"/>
          </a:xfrm>
          <a:custGeom>
            <a:avLst/>
            <a:gdLst>
              <a:gd name="connsiteX0" fmla="*/ 0 w 5936343"/>
              <a:gd name="connsiteY0" fmla="*/ 913020 h 1754849"/>
              <a:gd name="connsiteX1" fmla="*/ 1676400 w 5936343"/>
              <a:gd name="connsiteY1" fmla="*/ 158277 h 1754849"/>
              <a:gd name="connsiteX2" fmla="*/ 3570515 w 5936343"/>
              <a:gd name="connsiteY2" fmla="*/ 78449 h 1754849"/>
              <a:gd name="connsiteX3" fmla="*/ 4709886 w 5936343"/>
              <a:gd name="connsiteY3" fmla="*/ 1072677 h 1754849"/>
              <a:gd name="connsiteX4" fmla="*/ 5936343 w 5936343"/>
              <a:gd name="connsiteY4" fmla="*/ 1754849 h 1754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36343" h="1754849">
                <a:moveTo>
                  <a:pt x="0" y="913020"/>
                </a:moveTo>
                <a:cubicBezTo>
                  <a:pt x="540657" y="605196"/>
                  <a:pt x="1081314" y="297372"/>
                  <a:pt x="1676400" y="158277"/>
                </a:cubicBezTo>
                <a:cubicBezTo>
                  <a:pt x="2271486" y="19182"/>
                  <a:pt x="3064934" y="-73951"/>
                  <a:pt x="3570515" y="78449"/>
                </a:cubicBezTo>
                <a:cubicBezTo>
                  <a:pt x="4076096" y="230849"/>
                  <a:pt x="4315581" y="793277"/>
                  <a:pt x="4709886" y="1072677"/>
                </a:cubicBezTo>
                <a:cubicBezTo>
                  <a:pt x="5104191" y="1352077"/>
                  <a:pt x="5520267" y="1553463"/>
                  <a:pt x="5936343" y="1754849"/>
                </a:cubicBez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123388E-3CB2-480C-93EC-582165E3BEFC}"/>
              </a:ext>
            </a:extLst>
          </p:cNvPr>
          <p:cNvSpPr txBox="1"/>
          <p:nvPr/>
        </p:nvSpPr>
        <p:spPr>
          <a:xfrm>
            <a:off x="5250543" y="1795222"/>
            <a:ext cx="21335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Same 1</a:t>
            </a:r>
            <a:r>
              <a:rPr lang="en-US" baseline="30000" dirty="0"/>
              <a:t>st</a:t>
            </a:r>
            <a:r>
              <a:rPr lang="en-US" dirty="0"/>
              <a:t> and 2</a:t>
            </a:r>
            <a:r>
              <a:rPr lang="en-US" baseline="30000" dirty="0"/>
              <a:t>nd</a:t>
            </a:r>
            <a:r>
              <a:rPr lang="en-US" dirty="0"/>
              <a:t> derivatives at the connection point.</a:t>
            </a:r>
            <a:endParaRPr lang="en-S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BB53C2B-377D-4CD0-8F60-4CFB5A3B43A5}"/>
                  </a:ext>
                </a:extLst>
              </p:cNvPr>
              <p:cNvSpPr txBox="1"/>
              <p:nvPr/>
            </p:nvSpPr>
            <p:spPr>
              <a:xfrm>
                <a:off x="990600" y="6294816"/>
                <a:ext cx="463453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=1,2,3,4</m:t>
                      </m:r>
                    </m:oMath>
                  </m:oMathPara>
                </a14:m>
                <a:endParaRPr lang="en-SG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BB53C2B-377D-4CD0-8F60-4CFB5A3B43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6294816"/>
                <a:ext cx="4634538" cy="276999"/>
              </a:xfrm>
              <a:prstGeom prst="rect">
                <a:avLst/>
              </a:prstGeom>
              <a:blipFill>
                <a:blip r:embed="rId2"/>
                <a:stretch>
                  <a:fillRect l="-921" t="-2222" r="-921" b="-20000"/>
                </a:stretch>
              </a:blipFill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174560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Cubic Spline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05800" cy="4953000"/>
          </a:xfrm>
        </p:spPr>
        <p:txBody>
          <a:bodyPr/>
          <a:lstStyle/>
          <a:p>
            <a:pPr eaLnBrk="1" hangingPunct="1"/>
            <a:r>
              <a:rPr lang="en-US" altLang="en-US" dirty="0"/>
              <a:t>Given </a:t>
            </a:r>
            <a:r>
              <a:rPr lang="en-US" altLang="en-US" i="1" dirty="0"/>
              <a:t>N</a:t>
            </a:r>
            <a:r>
              <a:rPr lang="en-US" altLang="en-US" dirty="0"/>
              <a:t> points (</a:t>
            </a:r>
            <a:r>
              <a:rPr lang="en-US" altLang="en-US" i="1" dirty="0" err="1"/>
              <a:t>x</a:t>
            </a:r>
            <a:r>
              <a:rPr lang="en-US" altLang="en-US" baseline="-25000" dirty="0" err="1"/>
              <a:t>i</a:t>
            </a:r>
            <a:r>
              <a:rPr lang="en-US" altLang="en-US" dirty="0" err="1"/>
              <a:t>,</a:t>
            </a:r>
            <a:r>
              <a:rPr lang="en-US" altLang="en-US" i="1" dirty="0" err="1"/>
              <a:t>y</a:t>
            </a:r>
            <a:r>
              <a:rPr lang="en-US" altLang="en-US" baseline="-25000" dirty="0" err="1"/>
              <a:t>i</a:t>
            </a:r>
            <a:r>
              <a:rPr lang="en-US" altLang="en-US" dirty="0"/>
              <a:t>), </a:t>
            </a:r>
            <a:r>
              <a:rPr lang="en-US" altLang="en-US" i="1" dirty="0" err="1"/>
              <a:t>i</a:t>
            </a:r>
            <a:r>
              <a:rPr lang="en-US" altLang="en-US" dirty="0"/>
              <a:t>=1,2,…,</a:t>
            </a:r>
            <a:r>
              <a:rPr lang="en-US" altLang="en-US" i="1" dirty="0"/>
              <a:t>N</a:t>
            </a:r>
            <a:r>
              <a:rPr lang="en-US" altLang="en-US" dirty="0"/>
              <a:t>, for each interval between points </a:t>
            </a:r>
            <a:r>
              <a:rPr lang="en-US" altLang="en-US" i="1" dirty="0" err="1"/>
              <a:t>i</a:t>
            </a:r>
            <a:r>
              <a:rPr lang="en-US" altLang="en-US" dirty="0"/>
              <a:t> to </a:t>
            </a:r>
            <a:r>
              <a:rPr lang="en-US" altLang="en-US" i="1" dirty="0"/>
              <a:t>i</a:t>
            </a:r>
            <a:r>
              <a:rPr lang="en-US" altLang="en-US" dirty="0"/>
              <a:t>+1, fit to cubic polynomials such that </a:t>
            </a:r>
            <a:r>
              <a:rPr lang="en-US" altLang="en-US" i="1" dirty="0"/>
              <a:t>P</a:t>
            </a:r>
            <a:r>
              <a:rPr lang="en-US" altLang="en-US" baseline="-25000" dirty="0"/>
              <a:t>i</a:t>
            </a:r>
            <a:r>
              <a:rPr lang="en-US" altLang="en-US" dirty="0"/>
              <a:t>(</a:t>
            </a:r>
            <a:r>
              <a:rPr lang="en-US" altLang="en-US" i="1" dirty="0"/>
              <a:t>x</a:t>
            </a:r>
            <a:r>
              <a:rPr lang="en-US" altLang="en-US" baseline="-25000" dirty="0"/>
              <a:t>i</a:t>
            </a:r>
            <a:r>
              <a:rPr lang="en-US" altLang="en-US" dirty="0"/>
              <a:t>)=</a:t>
            </a:r>
            <a:r>
              <a:rPr lang="en-US" altLang="en-US" i="1" dirty="0" err="1"/>
              <a:t>y</a:t>
            </a:r>
            <a:r>
              <a:rPr lang="en-US" altLang="en-US" baseline="-25000" dirty="0" err="1"/>
              <a:t>i</a:t>
            </a:r>
            <a:r>
              <a:rPr lang="en-US" altLang="en-US" dirty="0"/>
              <a:t> and </a:t>
            </a:r>
            <a:r>
              <a:rPr lang="en-US" altLang="en-US" i="1" dirty="0"/>
              <a:t>P</a:t>
            </a:r>
            <a:r>
              <a:rPr lang="en-US" altLang="en-US" baseline="-25000" dirty="0"/>
              <a:t>i</a:t>
            </a:r>
            <a:r>
              <a:rPr lang="en-US" altLang="en-US" dirty="0"/>
              <a:t>(</a:t>
            </a:r>
            <a:r>
              <a:rPr lang="en-US" altLang="en-US" i="1" dirty="0"/>
              <a:t>x</a:t>
            </a:r>
            <a:r>
              <a:rPr lang="en-US" altLang="en-US" baseline="-25000" dirty="0"/>
              <a:t>i+1</a:t>
            </a:r>
            <a:r>
              <a:rPr lang="en-US" altLang="en-US" dirty="0"/>
              <a:t>)=</a:t>
            </a:r>
            <a:r>
              <a:rPr lang="en-US" altLang="en-US" i="1" dirty="0"/>
              <a:t>y</a:t>
            </a:r>
            <a:r>
              <a:rPr lang="en-US" altLang="en-US" baseline="-25000" dirty="0"/>
              <a:t>i+1</a:t>
            </a:r>
            <a:r>
              <a:rPr lang="en-US" altLang="en-US" dirty="0"/>
              <a:t>.</a:t>
            </a:r>
          </a:p>
          <a:p>
            <a:pPr eaLnBrk="1" hangingPunct="1"/>
            <a:r>
              <a:rPr lang="en-US" altLang="en-US" dirty="0"/>
              <a:t>Make 1</a:t>
            </a:r>
            <a:r>
              <a:rPr lang="en-US" altLang="en-US" baseline="30000" dirty="0"/>
              <a:t>st</a:t>
            </a:r>
            <a:r>
              <a:rPr lang="en-US" altLang="en-US" dirty="0"/>
              <a:t> and 2</a:t>
            </a:r>
            <a:r>
              <a:rPr lang="en-US" altLang="en-US" baseline="30000" dirty="0"/>
              <a:t>nd</a:t>
            </a:r>
            <a:r>
              <a:rPr lang="en-US" altLang="en-US" dirty="0"/>
              <a:t> derivatives continuous across intervals, i.e., </a:t>
            </a:r>
            <a:r>
              <a:rPr lang="en-US" altLang="en-US" i="1" dirty="0"/>
              <a:t>P</a:t>
            </a:r>
            <a:r>
              <a:rPr lang="en-US" altLang="en-US" baseline="-25000" dirty="0"/>
              <a:t>i</a:t>
            </a:r>
            <a:r>
              <a:rPr lang="en-US" altLang="en-US" baseline="30000" dirty="0"/>
              <a:t>(n)</a:t>
            </a:r>
            <a:r>
              <a:rPr lang="en-US" altLang="en-US" dirty="0"/>
              <a:t>(</a:t>
            </a:r>
            <a:r>
              <a:rPr lang="en-US" altLang="en-US" i="1" dirty="0"/>
              <a:t>x</a:t>
            </a:r>
            <a:r>
              <a:rPr lang="en-US" altLang="en-US" baseline="-25000" dirty="0"/>
              <a:t>i+1</a:t>
            </a:r>
            <a:r>
              <a:rPr lang="en-US" altLang="en-US" dirty="0"/>
              <a:t>) = </a:t>
            </a:r>
            <a:r>
              <a:rPr lang="en-US" altLang="en-US" i="1" dirty="0"/>
              <a:t>P</a:t>
            </a:r>
            <a:r>
              <a:rPr lang="en-US" altLang="en-US" baseline="30000" dirty="0"/>
              <a:t>(n)</a:t>
            </a:r>
            <a:r>
              <a:rPr lang="en-US" altLang="en-US" baseline="-25000" dirty="0"/>
              <a:t>i+1</a:t>
            </a:r>
            <a:r>
              <a:rPr lang="en-US" altLang="en-US" dirty="0"/>
              <a:t>(</a:t>
            </a:r>
            <a:r>
              <a:rPr lang="en-US" altLang="en-US" i="1" dirty="0"/>
              <a:t>x</a:t>
            </a:r>
            <a:r>
              <a:rPr lang="en-US" altLang="en-US" baseline="-25000" dirty="0"/>
              <a:t>i+1</a:t>
            </a:r>
            <a:r>
              <a:rPr lang="en-US" altLang="en-US" dirty="0"/>
              <a:t>), </a:t>
            </a:r>
            <a:r>
              <a:rPr lang="en-US" altLang="en-US" i="1" dirty="0"/>
              <a:t>n</a:t>
            </a:r>
            <a:r>
              <a:rPr lang="en-US" altLang="en-US" dirty="0"/>
              <a:t> = 1 and 2.</a:t>
            </a:r>
          </a:p>
          <a:p>
            <a:pPr eaLnBrk="1" hangingPunct="1"/>
            <a:r>
              <a:rPr lang="en-US" altLang="en-US" dirty="0"/>
              <a:t>Fix boundary condition to </a:t>
            </a:r>
            <a:r>
              <a:rPr lang="en-US" altLang="en-US" i="1" dirty="0"/>
              <a:t>P</a:t>
            </a:r>
            <a:r>
              <a:rPr lang="en-US" altLang="en-US" dirty="0"/>
              <a:t>’’(</a:t>
            </a:r>
            <a:r>
              <a:rPr lang="en-US" altLang="en-US" i="1" dirty="0"/>
              <a:t>x</a:t>
            </a:r>
            <a:r>
              <a:rPr lang="en-US" altLang="en-US" baseline="-25000" dirty="0"/>
              <a:t>1 or N</a:t>
            </a:r>
            <a:r>
              <a:rPr lang="en-US" altLang="en-US" dirty="0"/>
              <a:t>)=0, to completely specify.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Reading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NR, Chapter 3</a:t>
            </a:r>
          </a:p>
          <a:p>
            <a:pPr eaLnBrk="1" hangingPunct="1">
              <a:buFontTx/>
              <a:buNone/>
            </a:pPr>
            <a:endParaRPr lang="en-US" altLang="en-US"/>
          </a:p>
          <a:p>
            <a:pPr eaLnBrk="1" hangingPunct="1"/>
            <a:r>
              <a:rPr lang="en-US" altLang="en-US"/>
              <a:t>See also J. Stoer and R. Bulirsch, “</a:t>
            </a:r>
            <a:r>
              <a:rPr lang="en-US" altLang="en-US" i="1"/>
              <a:t>Introduction to Numerical Analysis</a:t>
            </a:r>
            <a:r>
              <a:rPr lang="en-US" altLang="en-US"/>
              <a:t>,” Chapter 2.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4"/>
          <p:cNvSpPr>
            <a:spLocks noChangeArrowheads="1"/>
          </p:cNvSpPr>
          <p:nvPr/>
        </p:nvSpPr>
        <p:spPr bwMode="auto">
          <a:xfrm>
            <a:off x="533400" y="543710"/>
            <a:ext cx="8153400" cy="5878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 dirty="0"/>
              <a:t>Problems for week 4/</a:t>
            </a:r>
            <a:r>
              <a:rPr lang="en-US" altLang="en-US" sz="3200" b="1" dirty="0" err="1"/>
              <a:t>ch</a:t>
            </a:r>
            <a:r>
              <a:rPr lang="en-US" altLang="en-US" sz="3200" b="1" dirty="0"/>
              <a:t> 3 (Interpolation)</a:t>
            </a:r>
          </a:p>
          <a:p>
            <a:pPr algn="ctr" eaLnBrk="1" hangingPunct="1"/>
            <a:r>
              <a:rPr lang="en-US" altLang="en-US" sz="3200" dirty="0"/>
              <a:t>due 19 Sep 2023</a:t>
            </a:r>
          </a:p>
          <a:p>
            <a:pPr eaLnBrk="1" hangingPunct="1">
              <a:buFontTx/>
              <a:buAutoNum type="arabicPeriod"/>
            </a:pPr>
            <a:r>
              <a:rPr lang="en-US" altLang="en-US" sz="2400" dirty="0"/>
              <a:t>Use Neville’s algorithm (by hand) to find the interpolation value at </a:t>
            </a:r>
            <a:r>
              <a:rPr lang="en-US" altLang="en-US" sz="2400" i="1" dirty="0"/>
              <a:t>x</a:t>
            </a:r>
            <a:r>
              <a:rPr lang="en-US" altLang="en-US" sz="2400" dirty="0"/>
              <a:t> = 0, for a cubic polynomial interpolation with 4 points  (</a:t>
            </a:r>
            <a:r>
              <a:rPr lang="en-US" altLang="en-US" sz="2400" i="1" dirty="0" err="1"/>
              <a:t>x</a:t>
            </a:r>
            <a:r>
              <a:rPr lang="en-US" altLang="en-US" sz="2400" dirty="0" err="1"/>
              <a:t>,</a:t>
            </a:r>
            <a:r>
              <a:rPr lang="en-US" altLang="en-US" sz="2400" i="1" dirty="0" err="1"/>
              <a:t>y</a:t>
            </a:r>
            <a:r>
              <a:rPr lang="en-US" altLang="en-US" sz="2400" dirty="0"/>
              <a:t>) = (-1,1.25), (1,2), (2,3), (4,0).  Give the P table as well as C/D table. Also write out the Lagrange’s formula and then evaluate </a:t>
            </a:r>
            <a:r>
              <a:rPr lang="en-US" altLang="en-US" sz="2400" i="1" dirty="0"/>
              <a:t>f</a:t>
            </a:r>
            <a:r>
              <a:rPr lang="en-US" altLang="en-US" sz="2400" dirty="0"/>
              <a:t>(0). </a:t>
            </a:r>
          </a:p>
          <a:p>
            <a:pPr eaLnBrk="1" hangingPunct="1"/>
            <a:endParaRPr lang="en-US" altLang="en-US" sz="2400" dirty="0"/>
          </a:p>
          <a:p>
            <a:pPr eaLnBrk="1" hangingPunct="1"/>
            <a:r>
              <a:rPr lang="en-US" altLang="en-US" sz="2400" dirty="0"/>
              <a:t>2. Given the same 4 points as above, determine the </a:t>
            </a:r>
            <a:r>
              <a:rPr lang="en-US" altLang="en-US" sz="2400" b="1" dirty="0"/>
              <a:t>cubic</a:t>
            </a:r>
            <a:r>
              <a:rPr lang="en-US" altLang="en-US" sz="2400" dirty="0"/>
              <a:t> </a:t>
            </a:r>
            <a:r>
              <a:rPr lang="en-US" altLang="en-US" sz="2400" b="1" dirty="0"/>
              <a:t>splines</a:t>
            </a:r>
            <a:r>
              <a:rPr lang="en-US" altLang="en-US" sz="2400" dirty="0"/>
              <a:t> with natural boundary condition (second derivatives equal to 0 at the boundaries). Use a direct fit to the three cubic polynomials with proper conditions. Solve the linear system by the code ludcmp.py. </a:t>
            </a:r>
            <a:r>
              <a:rPr lang="en-SG" altLang="en-US" sz="2400" dirty="0"/>
              <a:t>Give the cubic polynomials numerically in each of the three intervals.</a:t>
            </a:r>
            <a:endParaRPr lang="en-US" alt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Polynomial Interpolation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Use polynomial of degree </a:t>
            </a:r>
            <a:r>
              <a:rPr lang="en-US" altLang="en-US" i="1" dirty="0"/>
              <a:t>N</a:t>
            </a:r>
            <a:r>
              <a:rPr lang="en-US" altLang="en-US" dirty="0"/>
              <a:t>-1 to fit exactly  </a:t>
            </a:r>
            <a:r>
              <a:rPr lang="en-US" altLang="en-US" i="1" dirty="0"/>
              <a:t>N</a:t>
            </a:r>
            <a:r>
              <a:rPr lang="en-US" altLang="en-US" dirty="0"/>
              <a:t> data points (</a:t>
            </a:r>
            <a:r>
              <a:rPr lang="en-US" altLang="en-US" i="1" dirty="0" err="1"/>
              <a:t>x</a:t>
            </a:r>
            <a:r>
              <a:rPr lang="en-US" altLang="en-US" baseline="-25000" dirty="0" err="1"/>
              <a:t>i</a:t>
            </a:r>
            <a:r>
              <a:rPr lang="en-US" altLang="en-US" dirty="0" err="1"/>
              <a:t>,</a:t>
            </a:r>
            <a:r>
              <a:rPr lang="en-US" altLang="en-US" i="1" dirty="0" err="1"/>
              <a:t>y</a:t>
            </a:r>
            <a:r>
              <a:rPr lang="en-US" altLang="en-US" baseline="-25000" dirty="0" err="1"/>
              <a:t>i</a:t>
            </a:r>
            <a:r>
              <a:rPr lang="en-US" altLang="en-US" dirty="0"/>
              <a:t>), </a:t>
            </a:r>
            <a:r>
              <a:rPr lang="en-US" altLang="en-US" i="1" dirty="0" err="1"/>
              <a:t>i</a:t>
            </a:r>
            <a:r>
              <a:rPr lang="en-US" altLang="en-US" i="1" dirty="0"/>
              <a:t> </a:t>
            </a:r>
            <a:r>
              <a:rPr lang="en-US" altLang="en-US" dirty="0"/>
              <a:t>=1, 2, …, </a:t>
            </a:r>
            <a:r>
              <a:rPr lang="en-US" altLang="en-US" i="1" dirty="0"/>
              <a:t>N</a:t>
            </a:r>
            <a:r>
              <a:rPr lang="en-US" altLang="en-US" dirty="0"/>
              <a:t>.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The coefficients </a:t>
            </a:r>
            <a:r>
              <a:rPr lang="en-US" altLang="en-US" i="1" dirty="0"/>
              <a:t>c</a:t>
            </a:r>
            <a:r>
              <a:rPr lang="en-US" altLang="en-US" baseline="-25000" dirty="0"/>
              <a:t>i</a:t>
            </a:r>
            <a:r>
              <a:rPr lang="en-US" altLang="en-US" dirty="0"/>
              <a:t> are determined by a system of linear equations</a:t>
            </a:r>
          </a:p>
          <a:p>
            <a:pPr eaLnBrk="1" hangingPunct="1">
              <a:buFontTx/>
              <a:buNone/>
            </a:pPr>
            <a:endParaRPr lang="en-US" altLang="en-US" dirty="0"/>
          </a:p>
        </p:txBody>
      </p:sp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766763" y="2819400"/>
          <a:ext cx="6777037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5" name="Equation" r:id="rId4" imgW="2197100" imgH="241300" progId="Equation.DSMT4">
                  <p:embed/>
                </p:oleObj>
              </mc:Choice>
              <mc:Fallback>
                <p:oleObj name="Equation" r:id="rId4" imgW="2197100" imgH="2413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6763" y="2819400"/>
                        <a:ext cx="6777037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Vandermonde Matrix Equation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4953000"/>
            <a:ext cx="8229600" cy="1371600"/>
          </a:xfrm>
        </p:spPr>
        <p:txBody>
          <a:bodyPr/>
          <a:lstStyle/>
          <a:p>
            <a:pPr eaLnBrk="1" hangingPunct="1"/>
            <a:r>
              <a:rPr lang="en-US" altLang="en-US" dirty="0"/>
              <a:t>But it is not advisable to solve this system numerically because of possible ill-conditioning.</a:t>
            </a:r>
          </a:p>
          <a:p>
            <a:pPr eaLnBrk="1" hangingPunct="1">
              <a:buFontTx/>
              <a:buNone/>
            </a:pPr>
            <a:endParaRPr lang="en-US" altLang="en-US" dirty="0"/>
          </a:p>
        </p:txBody>
      </p:sp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917575" y="1827213"/>
          <a:ext cx="6931025" cy="2744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5" name="Equation" r:id="rId4" imgW="2374900" imgH="939800" progId="Equation.DSMT4">
                  <p:embed/>
                </p:oleObj>
              </mc:Choice>
              <mc:Fallback>
                <p:oleObj name="Equation" r:id="rId4" imgW="2374900" imgH="939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7575" y="1827213"/>
                        <a:ext cx="6931025" cy="2744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Condition Number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95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eaLnBrk="1" hangingPunct="1"/>
                <a:r>
                  <a:rPr lang="en-US" altLang="en-US" dirty="0"/>
                  <a:t>cond(</a:t>
                </a:r>
                <a:r>
                  <a:rPr lang="en-US" altLang="en-US" i="1" dirty="0"/>
                  <a:t>A</a:t>
                </a:r>
                <a:r>
                  <a:rPr lang="en-US" altLang="en-US" dirty="0"/>
                  <a:t>) = ||</a:t>
                </a:r>
                <a:r>
                  <a:rPr lang="en-US" altLang="en-US" i="1" dirty="0"/>
                  <a:t>A</a:t>
                </a:r>
                <a:r>
                  <a:rPr lang="en-US" altLang="en-US" dirty="0"/>
                  <a:t>|| </a:t>
                </a:r>
                <a:r>
                  <a:rPr lang="en-US" altLang="en-US" dirty="0">
                    <a:cs typeface="Arial" panose="020B0604020202020204" pitchFamily="34" charset="0"/>
                  </a:rPr>
                  <a:t>· </a:t>
                </a:r>
                <a:r>
                  <a:rPr lang="en-US" altLang="en-US" dirty="0"/>
                  <a:t>||</a:t>
                </a:r>
                <a:r>
                  <a:rPr lang="en-US" altLang="en-US" i="1" dirty="0"/>
                  <a:t>A</a:t>
                </a:r>
                <a:r>
                  <a:rPr lang="en-US" altLang="en-US" baseline="30000" dirty="0"/>
                  <a:t>-1</a:t>
                </a:r>
                <a:r>
                  <a:rPr lang="en-US" altLang="en-US" dirty="0"/>
                  <a:t>||</a:t>
                </a:r>
              </a:p>
              <a:p>
                <a:pPr eaLnBrk="1" hangingPunct="1">
                  <a:buFontTx/>
                  <a:buNone/>
                </a:pPr>
                <a:endParaRPr lang="en-US" altLang="en-US" dirty="0"/>
              </a:p>
              <a:p>
                <a:pPr eaLnBrk="1" hangingPunct="1"/>
                <a:r>
                  <a:rPr lang="en-US" altLang="en-US" dirty="0"/>
                  <a:t>For singular matrix, </a:t>
                </a:r>
                <a:r>
                  <a:rPr lang="en-US" altLang="en-US" dirty="0" err="1"/>
                  <a:t>cond</a:t>
                </a:r>
                <a:r>
                  <a:rPr lang="en-US" altLang="en-US" dirty="0"/>
                  <a:t>(</a:t>
                </a:r>
                <a:r>
                  <a:rPr lang="en-US" altLang="en-US" i="1" dirty="0"/>
                  <a:t>A</a:t>
                </a:r>
                <a:r>
                  <a:rPr lang="en-US" altLang="en-US" dirty="0"/>
                  <a:t>) = </a:t>
                </a:r>
                <a:r>
                  <a:rPr lang="en-US" altLang="en-US" dirty="0">
                    <a:cs typeface="Arial" panose="020B0604020202020204" pitchFamily="34" charset="0"/>
                  </a:rPr>
                  <a:t>∞</a:t>
                </a:r>
              </a:p>
              <a:p>
                <a:pPr eaLnBrk="1" hangingPunct="1"/>
                <a:r>
                  <a:rPr lang="en-US" altLang="en-US" dirty="0">
                    <a:cs typeface="Arial" panose="020B0604020202020204" pitchFamily="34" charset="0"/>
                  </a:rPr>
                  <a:t>A linear system is ill-conditioned if </a:t>
                </a:r>
                <a:r>
                  <a:rPr lang="en-US" altLang="en-US" dirty="0" err="1">
                    <a:cs typeface="Arial" panose="020B0604020202020204" pitchFamily="34" charset="0"/>
                  </a:rPr>
                  <a:t>cond</a:t>
                </a:r>
                <a:r>
                  <a:rPr lang="en-US" altLang="en-US" dirty="0">
                    <a:cs typeface="Arial" panose="020B0604020202020204" pitchFamily="34" charset="0"/>
                  </a:rPr>
                  <a:t>(</a:t>
                </a:r>
                <a:r>
                  <a:rPr lang="en-US" altLang="en-US" i="1" dirty="0">
                    <a:cs typeface="Arial" panose="020B0604020202020204" pitchFamily="34" charset="0"/>
                  </a:rPr>
                  <a:t>A</a:t>
                </a:r>
                <a:r>
                  <a:rPr lang="en-US" altLang="en-US" dirty="0">
                    <a:cs typeface="Arial" panose="020B0604020202020204" pitchFamily="34" charset="0"/>
                  </a:rPr>
                  <a:t>) is very large.</a:t>
                </a:r>
              </a:p>
              <a:p>
                <a:pPr eaLnBrk="1" hangingPunct="1">
                  <a:buFontTx/>
                  <a:buNone/>
                </a:pPr>
                <a:endParaRPr lang="en-US" altLang="en-US" dirty="0">
                  <a:cs typeface="Arial" panose="020B0604020202020204" pitchFamily="34" charset="0"/>
                </a:endParaRPr>
              </a:p>
              <a:p>
                <a:pPr eaLnBrk="1" hangingPunct="1"/>
                <a:r>
                  <a:rPr lang="en-US" altLang="en-US" dirty="0">
                    <a:cs typeface="Arial" panose="020B0604020202020204" pitchFamily="34" charset="0"/>
                    <a:sym typeface="Symbol" panose="05050102010706020507" pitchFamily="18" charset="2"/>
                  </a:rPr>
                  <a:t>Stability of linear system </a:t>
                </a:r>
                <a:r>
                  <a:rPr lang="en-US" altLang="en-US" i="1" dirty="0">
                    <a:cs typeface="Arial" panose="020B0604020202020204" pitchFamily="34" charset="0"/>
                    <a:sym typeface="Symbol" panose="05050102010706020507" pitchFamily="18" charset="2"/>
                  </a:rPr>
                  <a:t>Ax=b</a:t>
                </a:r>
                <a:r>
                  <a:rPr lang="en-US" altLang="en-US" dirty="0">
                    <a:cs typeface="Arial" panose="020B0604020202020204" pitchFamily="34" charset="0"/>
                    <a:sym typeface="Symbol" panose="05050102010706020507" pitchFamily="18" charset="2"/>
                  </a:rPr>
                  <a:t>: </a:t>
                </a:r>
              </a:p>
              <a:p>
                <a:pPr marL="0" indent="0" eaLnBrk="1" hangingPunct="1">
                  <a:buNone/>
                </a:pPr>
                <a:r>
                  <a:rPr lang="en-US" altLang="en-US" dirty="0">
                    <a:cs typeface="Arial" panose="020B0604020202020204" pitchFamily="34" charset="0"/>
                    <a:sym typeface="Symbol" panose="05050102010706020507" pitchFamily="18" charset="2"/>
                  </a:rPr>
                  <a:t>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d>
                          <m:dPr>
                            <m:begChr m:val="‖"/>
                            <m:endChr m:val="‖"/>
                            <m:ctrlPr>
                              <a:rPr lang="en-US" altLang="en-US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  <a:sym typeface="Symbol" panose="05050102010706020507" pitchFamily="18" charset="2"/>
                              </a:rPr>
                              <m:t>𝛿</m:t>
                            </m:r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</m:e>
                        </m:d>
                      </m:num>
                      <m:den>
                        <m:d>
                          <m:dPr>
                            <m:begChr m:val="‖"/>
                            <m:endChr m:val="‖"/>
                            <m:ctrlPr>
                              <a:rPr lang="en-US" altLang="en-US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</m:e>
                        </m:d>
                      </m:den>
                    </m:f>
                    <m:r>
                      <a:rPr lang="en-US" altLang="en-US" b="0" i="1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Symbol" panose="05050102010706020507" pitchFamily="18" charset="2"/>
                      </a:rPr>
                      <m:t>≤</m:t>
                    </m:r>
                    <m:r>
                      <m:rPr>
                        <m:sty m:val="p"/>
                      </m:rPr>
                      <a:rPr lang="en-US" altLang="en-US" b="0" i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Symbol" panose="05050102010706020507" pitchFamily="18" charset="2"/>
                      </a:rPr>
                      <m:t>cond</m:t>
                    </m:r>
                    <m:d>
                      <m:dPr>
                        <m:ctrlPr>
                          <a:rPr lang="en-US" alt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en-US" alt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  <a:sym typeface="Symbol" panose="05050102010706020507" pitchFamily="18" charset="2"/>
                          </a:rPr>
                          <m:t>𝐴</m:t>
                        </m:r>
                      </m:e>
                    </m:d>
                    <m:d>
                      <m:dPr>
                        <m:ctrlPr>
                          <a:rPr lang="en-US" alt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altLang="en-US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  <a:sym typeface="Symbol" panose="05050102010706020507" pitchFamily="18" charset="2"/>
                              </a:rPr>
                            </m:ctrlPr>
                          </m:fPr>
                          <m:num>
                            <m:d>
                              <m:dPr>
                                <m:begChr m:val="‖"/>
                                <m:endChr m:val="‖"/>
                                <m:ctrlPr>
                                  <a:rPr lang="en-US" altLang="en-US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  <a:sym typeface="Symbol" panose="05050102010706020507" pitchFamily="18" charset="2"/>
                                  </a:rPr>
                                </m:ctrlPr>
                              </m:dPr>
                              <m:e>
                                <m:r>
                                  <a:rPr lang="en-US" altLang="en-US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  <a:sym typeface="Symbol" panose="05050102010706020507" pitchFamily="18" charset="2"/>
                                  </a:rPr>
                                  <m:t>𝛿</m:t>
                                </m:r>
                                <m:r>
                                  <a:rPr lang="en-US" altLang="en-US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  <a:sym typeface="Symbol" panose="05050102010706020507" pitchFamily="18" charset="2"/>
                                  </a:rPr>
                                  <m:t>𝐴</m:t>
                                </m:r>
                              </m:e>
                            </m:d>
                          </m:num>
                          <m:den>
                            <m:d>
                              <m:dPr>
                                <m:begChr m:val="‖"/>
                                <m:endChr m:val="‖"/>
                                <m:ctrlPr>
                                  <a:rPr lang="en-US" altLang="en-US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  <a:sym typeface="Symbol" panose="05050102010706020507" pitchFamily="18" charset="2"/>
                                  </a:rPr>
                                </m:ctrlPr>
                              </m:dPr>
                              <m:e>
                                <m:r>
                                  <a:rPr lang="en-US" altLang="en-US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  <a:sym typeface="Symbol" panose="05050102010706020507" pitchFamily="18" charset="2"/>
                                  </a:rPr>
                                  <m:t>𝐴</m:t>
                                </m:r>
                              </m:e>
                            </m:d>
                          </m:den>
                        </m:f>
                        <m:r>
                          <a:rPr lang="en-US" alt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  <a:sym typeface="Symbol" panose="05050102010706020507" pitchFamily="18" charset="2"/>
                          </a:rPr>
                          <m:t>+</m:t>
                        </m:r>
                        <m:f>
                          <m:fPr>
                            <m:ctrlPr>
                              <a:rPr lang="en-US" altLang="en-US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  <a:sym typeface="Symbol" panose="05050102010706020507" pitchFamily="18" charset="2"/>
                              </a:rPr>
                            </m:ctrlPr>
                          </m:fPr>
                          <m:num>
                            <m:d>
                              <m:dPr>
                                <m:begChr m:val="‖"/>
                                <m:endChr m:val="‖"/>
                                <m:ctrlPr>
                                  <a:rPr lang="en-US" altLang="en-US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  <a:sym typeface="Symbol" panose="05050102010706020507" pitchFamily="18" charset="2"/>
                                  </a:rPr>
                                </m:ctrlPr>
                              </m:dPr>
                              <m:e>
                                <m:r>
                                  <a:rPr lang="en-US" altLang="en-US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  <a:sym typeface="Symbol" panose="05050102010706020507" pitchFamily="18" charset="2"/>
                                  </a:rPr>
                                  <m:t>𝛿</m:t>
                                </m:r>
                                <m:r>
                                  <a:rPr lang="en-US" altLang="en-US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  <a:sym typeface="Symbol" panose="05050102010706020507" pitchFamily="18" charset="2"/>
                                  </a:rPr>
                                  <m:t>𝑏</m:t>
                                </m:r>
                              </m:e>
                            </m:d>
                          </m:num>
                          <m:den>
                            <m:d>
                              <m:dPr>
                                <m:begChr m:val="‖"/>
                                <m:endChr m:val="‖"/>
                                <m:ctrlPr>
                                  <a:rPr lang="en-US" altLang="en-US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  <a:sym typeface="Symbol" panose="05050102010706020507" pitchFamily="18" charset="2"/>
                                  </a:rPr>
                                </m:ctrlPr>
                              </m:dPr>
                              <m:e>
                                <m:r>
                                  <a:rPr lang="en-US" altLang="en-US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  <a:sym typeface="Symbol" panose="05050102010706020507" pitchFamily="18" charset="2"/>
                                  </a:rPr>
                                  <m:t>𝑏</m:t>
                                </m:r>
                              </m:e>
                            </m:d>
                          </m:den>
                        </m:f>
                      </m:e>
                    </m:d>
                  </m:oMath>
                </a14:m>
                <a:endParaRPr lang="en-US" altLang="en-US" dirty="0">
                  <a:cs typeface="Arial" panose="020B0604020202020204" pitchFamily="34" charset="0"/>
                  <a:sym typeface="Symbol" panose="05050102010706020507" pitchFamily="18" charset="2"/>
                </a:endParaRPr>
              </a:p>
            </p:txBody>
          </p:sp>
        </mc:Choice>
        <mc:Fallback xmlns="">
          <p:sp>
            <p:nvSpPr>
              <p:cNvPr id="819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3"/>
                <a:stretch>
                  <a:fillRect l="-1704" t="-1752" r="-2000" b="-7817"/>
                </a:stretch>
              </a:blipFill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91064B8-1791-49E2-9771-9EEAA20F797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33400" y="990600"/>
                <a:ext cx="8229600" cy="4525963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𝛿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𝛿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𝛿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SG" dirty="0"/>
                  <a:t> (</a:t>
                </a:r>
                <a:r>
                  <a:rPr lang="en-SG" dirty="0" err="1"/>
                  <a:t>Leiniz</a:t>
                </a:r>
                <a:r>
                  <a:rPr lang="en-SG" dirty="0"/>
                  <a:t> rule)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𝛿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𝛿</m:t>
                            </m:r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p>
                            </m:s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d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+|</m:t>
                    </m:r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𝛿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r>
                  <a:rPr lang="en-SG" dirty="0"/>
                  <a:t> (triangle </a:t>
                </a:r>
                <a:r>
                  <a:rPr lang="en-SG" dirty="0" err="1"/>
                  <a:t>ineq</a:t>
                </a:r>
                <a:r>
                  <a:rPr lang="en-SG" dirty="0"/>
                  <a:t>)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=1,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𝛿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𝛿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SG" dirty="0"/>
                  <a:t> means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d>
                      </m:e>
                    </m:d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≥</m:t>
                    </m:r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d>
                      </m:e>
                    </m:d>
                  </m:oMath>
                </a14:m>
                <a:endParaRPr lang="en-SG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𝛿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d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d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≤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𝛿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d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/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+|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𝛿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|/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SG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≤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𝛿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</m:d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𝛿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d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/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</m:d>
                            </m:e>
                          </m:d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</m:d>
                            </m:e>
                          </m:d>
                        </m:den>
                      </m:f>
                    </m:oMath>
                  </m:oMathPara>
                </a14:m>
                <a:endParaRPr lang="en-SG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≤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</m:d>
                        </m:e>
                      </m:d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</m:sSup>
                            </m:e>
                          </m:d>
                        </m:e>
                      </m:d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𝛿</m:t>
                                      </m:r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𝐴</m:t>
                                      </m:r>
                                    </m:e>
                                  </m:d>
                                </m:e>
                              </m:d>
                            </m:num>
                            <m:den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𝐴</m:t>
                                      </m:r>
                                    </m:e>
                                  </m:d>
                                </m:e>
                              </m:d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𝛿</m:t>
                                      </m:r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</m:e>
                                  </m:d>
                                </m:e>
                              </m:d>
                            </m:num>
                            <m:den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</m:e>
                                  </m:d>
                                </m:e>
                              </m:d>
                            </m:den>
                          </m:f>
                        </m:e>
                      </m:d>
                    </m:oMath>
                  </m:oMathPara>
                </a14:m>
                <a:endParaRPr lang="en-SG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91064B8-1791-49E2-9771-9EEAA20F797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0" y="990600"/>
                <a:ext cx="8229600" cy="4525963"/>
              </a:xfrm>
              <a:blipFill>
                <a:blip r:embed="rId2"/>
                <a:stretch>
                  <a:fillRect t="-1752" b="-29650"/>
                </a:stretch>
              </a:blipFill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167FEE69-700C-4CE9-B0E5-1F4661127793}"/>
              </a:ext>
            </a:extLst>
          </p:cNvPr>
          <p:cNvSpPr txBox="1"/>
          <p:nvPr/>
        </p:nvSpPr>
        <p:spPr>
          <a:xfrm>
            <a:off x="685800" y="2286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Prove:</a:t>
            </a:r>
            <a:endParaRPr lang="en-SG" sz="3600" dirty="0"/>
          </a:p>
        </p:txBody>
      </p:sp>
    </p:spTree>
    <p:extLst>
      <p:ext uri="{BB962C8B-B14F-4D97-AF65-F5344CB8AC3E}">
        <p14:creationId xmlns:p14="http://schemas.microsoft.com/office/powerpoint/2010/main" val="1279113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Definition of norm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cs typeface="Arial" panose="020B0604020202020204" pitchFamily="34" charset="0"/>
              </a:rPr>
              <a:t>Norm || . ||: a real function that satisfies         (1)  </a:t>
            </a:r>
            <a:r>
              <a:rPr lang="en-US" altLang="en-US" i="1" dirty="0">
                <a:cs typeface="Arial" panose="020B0604020202020204" pitchFamily="34" charset="0"/>
              </a:rPr>
              <a:t>f</a:t>
            </a:r>
            <a:r>
              <a:rPr lang="en-US" altLang="en-US" dirty="0">
                <a:cs typeface="Arial" panose="020B0604020202020204" pitchFamily="34" charset="0"/>
              </a:rPr>
              <a:t>(A) &gt; 0,  if A</a:t>
            </a:r>
            <a:r>
              <a:rPr lang="en-US" altLang="en-US" i="1" dirty="0">
                <a:cs typeface="Arial" panose="020B0604020202020204" pitchFamily="34" charset="0"/>
              </a:rPr>
              <a:t> ≠ </a:t>
            </a:r>
            <a:r>
              <a:rPr lang="en-US" altLang="en-US" dirty="0">
                <a:cs typeface="Arial" panose="020B0604020202020204" pitchFamily="34" charset="0"/>
              </a:rPr>
              <a:t>0</a:t>
            </a:r>
            <a:r>
              <a:rPr lang="en-US" altLang="en-US" i="1" dirty="0">
                <a:cs typeface="Arial" panose="020B0604020202020204" pitchFamily="34" charset="0"/>
              </a:rPr>
              <a:t>,</a:t>
            </a:r>
          </a:p>
          <a:p>
            <a:pPr marL="0" indent="0" eaLnBrk="1" hangingPunct="1">
              <a:buNone/>
            </a:pPr>
            <a:r>
              <a:rPr lang="en-US" altLang="en-US" i="1" dirty="0">
                <a:cs typeface="Arial" panose="020B0604020202020204" pitchFamily="34" charset="0"/>
              </a:rPr>
              <a:t>   </a:t>
            </a:r>
            <a:r>
              <a:rPr lang="en-US" altLang="en-US" dirty="0">
                <a:cs typeface="Arial" panose="020B0604020202020204" pitchFamily="34" charset="0"/>
              </a:rPr>
              <a:t>(2)  </a:t>
            </a:r>
            <a:r>
              <a:rPr lang="en-US" altLang="en-US" i="1" dirty="0">
                <a:cs typeface="Arial" panose="020B0604020202020204" pitchFamily="34" charset="0"/>
              </a:rPr>
              <a:t>f</a:t>
            </a:r>
            <a:r>
              <a:rPr lang="en-US" altLang="en-US" dirty="0">
                <a:cs typeface="Arial" panose="020B0604020202020204" pitchFamily="34" charset="0"/>
              </a:rPr>
              <a:t>(A+B) ≤</a:t>
            </a:r>
            <a:r>
              <a:rPr lang="en-US" altLang="en-US" i="1" dirty="0">
                <a:cs typeface="Arial" panose="020B0604020202020204" pitchFamily="34" charset="0"/>
              </a:rPr>
              <a:t> f</a:t>
            </a:r>
            <a:r>
              <a:rPr lang="en-US" altLang="en-US" dirty="0">
                <a:cs typeface="Arial" panose="020B0604020202020204" pitchFamily="34" charset="0"/>
              </a:rPr>
              <a:t>(A) + </a:t>
            </a:r>
            <a:r>
              <a:rPr lang="en-US" altLang="en-US" i="1" dirty="0">
                <a:cs typeface="Arial" panose="020B0604020202020204" pitchFamily="34" charset="0"/>
              </a:rPr>
              <a:t>f</a:t>
            </a:r>
            <a:r>
              <a:rPr lang="en-US" altLang="en-US" dirty="0">
                <a:cs typeface="Arial" panose="020B0604020202020204" pitchFamily="34" charset="0"/>
              </a:rPr>
              <a:t>(B),</a:t>
            </a:r>
          </a:p>
          <a:p>
            <a:pPr marL="0" indent="0" eaLnBrk="1" hangingPunct="1">
              <a:buNone/>
            </a:pPr>
            <a:r>
              <a:rPr lang="en-US" altLang="en-US" dirty="0">
                <a:cs typeface="Arial" panose="020B0604020202020204" pitchFamily="34" charset="0"/>
              </a:rPr>
              <a:t>   (3)  </a:t>
            </a:r>
            <a:r>
              <a:rPr lang="en-US" altLang="en-US" i="1" dirty="0">
                <a:cs typeface="Arial" panose="020B0604020202020204" pitchFamily="34" charset="0"/>
              </a:rPr>
              <a:t>f</a:t>
            </a:r>
            <a:r>
              <a:rPr lang="en-US" altLang="en-US" dirty="0">
                <a:cs typeface="Arial" panose="020B0604020202020204" pitchFamily="34" charset="0"/>
              </a:rPr>
              <a:t>(</a:t>
            </a:r>
            <a:r>
              <a:rPr lang="en-US" altLang="en-US" dirty="0">
                <a:cs typeface="Arial" panose="020B0604020202020204" pitchFamily="34" charset="0"/>
                <a:sym typeface="Symbol" panose="05050102010706020507" pitchFamily="18" charset="2"/>
              </a:rPr>
              <a:t>A) = || </a:t>
            </a:r>
            <a:r>
              <a:rPr lang="en-US" altLang="en-US" i="1" dirty="0">
                <a:cs typeface="Arial" panose="020B0604020202020204" pitchFamily="34" charset="0"/>
                <a:sym typeface="Symbol" panose="05050102010706020507" pitchFamily="18" charset="2"/>
              </a:rPr>
              <a:t>f</a:t>
            </a:r>
            <a:r>
              <a:rPr lang="en-US" altLang="en-US" dirty="0">
                <a:cs typeface="Arial" panose="020B0604020202020204" pitchFamily="34" charset="0"/>
                <a:sym typeface="Symbol" panose="05050102010706020507" pitchFamily="18" charset="2"/>
              </a:rPr>
              <a:t>(A).</a:t>
            </a:r>
          </a:p>
          <a:p>
            <a:pPr eaLnBrk="1" hangingPunct="1"/>
            <a:endParaRPr lang="en-US" altLang="en-US" dirty="0">
              <a:cs typeface="Arial" panose="020B0604020202020204" pitchFamily="34" charset="0"/>
              <a:sym typeface="Symbol" panose="05050102010706020507" pitchFamily="18" charset="2"/>
            </a:endParaRPr>
          </a:p>
          <a:p>
            <a:pPr eaLnBrk="1" hangingPunct="1"/>
            <a:r>
              <a:rPr lang="en-US" altLang="en-US" dirty="0">
                <a:cs typeface="Arial" panose="020B0604020202020204" pitchFamily="34" charset="0"/>
                <a:sym typeface="Symbol" panose="05050102010706020507" pitchFamily="18" charset="2"/>
              </a:rPr>
              <a:t>With norm, we can talk about error, limit, convergence, continuity, </a:t>
            </a:r>
            <a:r>
              <a:rPr lang="en-US" altLang="en-US" dirty="0" err="1">
                <a:cs typeface="Arial" panose="020B0604020202020204" pitchFamily="34" charset="0"/>
                <a:sym typeface="Symbol" panose="05050102010706020507" pitchFamily="18" charset="2"/>
              </a:rPr>
              <a:t>etc</a:t>
            </a:r>
            <a:r>
              <a:rPr lang="en-US" altLang="en-US" dirty="0">
                <a:cs typeface="Arial" panose="020B0604020202020204" pitchFamily="34" charset="0"/>
                <a:sym typeface="Symbol" panose="05050102010706020507" pitchFamily="18" charset="2"/>
              </a:rPr>
              <a:t>, in vector space or matrices.</a:t>
            </a:r>
          </a:p>
        </p:txBody>
      </p:sp>
    </p:spTree>
    <p:extLst>
      <p:ext uri="{BB962C8B-B14F-4D97-AF65-F5344CB8AC3E}">
        <p14:creationId xmlns:p14="http://schemas.microsoft.com/office/powerpoint/2010/main" val="34557938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Norms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Vector </a:t>
            </a:r>
            <a:r>
              <a:rPr lang="en-US" altLang="en-US" i="1" dirty="0"/>
              <a:t>p</a:t>
            </a:r>
            <a:r>
              <a:rPr lang="en-US" altLang="en-US" dirty="0"/>
              <a:t>-norm (p ≥ 1)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Induced matrix norm</a:t>
            </a:r>
          </a:p>
        </p:txBody>
      </p:sp>
      <p:graphicFrame>
        <p:nvGraphicFramePr>
          <p:cNvPr id="10244" name="Object 4"/>
          <p:cNvGraphicFramePr>
            <a:graphicFrameLocks noChangeAspect="1"/>
          </p:cNvGraphicFramePr>
          <p:nvPr/>
        </p:nvGraphicFramePr>
        <p:xfrm>
          <a:off x="790575" y="2112963"/>
          <a:ext cx="6877050" cy="1077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7" name="Equation" r:id="rId4" imgW="2108200" imgH="330200" progId="Equation.DSMT4">
                  <p:embed/>
                </p:oleObj>
              </mc:Choice>
              <mc:Fallback>
                <p:oleObj name="Equation" r:id="rId4" imgW="2108200" imgH="330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0575" y="2112963"/>
                        <a:ext cx="6877050" cy="1077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5" name="Object 5"/>
          <p:cNvGraphicFramePr>
            <a:graphicFrameLocks noChangeAspect="1"/>
          </p:cNvGraphicFramePr>
          <p:nvPr/>
        </p:nvGraphicFramePr>
        <p:xfrm>
          <a:off x="914400" y="3962400"/>
          <a:ext cx="32004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8" name="Equation" r:id="rId6" imgW="977900" imgH="419100" progId="Equation.DSMT4">
                  <p:embed/>
                </p:oleObj>
              </mc:Choice>
              <mc:Fallback>
                <p:oleObj name="Equation" r:id="rId6" imgW="977900" imgH="4191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962400"/>
                        <a:ext cx="3200400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2057400" y="5867400"/>
            <a:ext cx="20574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/>
              <a:t>sup: supremum (or least upper bound)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8513AD2-8BC9-4A10-A64A-7EEB56F1DC3D}"/>
                  </a:ext>
                </a:extLst>
              </p:cNvPr>
              <p:cNvSpPr txBox="1"/>
              <p:nvPr/>
            </p:nvSpPr>
            <p:spPr>
              <a:xfrm>
                <a:off x="5448300" y="4872335"/>
                <a:ext cx="1905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‖"/>
                          <m:endChr m:val="‖"/>
                          <m:ctrlPr>
                            <a:rPr lang="en-SG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≤</m:t>
                      </m:r>
                      <m:d>
                        <m:dPr>
                          <m:begChr m:val="‖"/>
                          <m:endChr m:val="‖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d>
                        <m:dPr>
                          <m:begChr m:val="‖"/>
                          <m:endChr m:val="‖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SG" dirty="0"/>
              </a:p>
              <a:p>
                <a:endParaRPr lang="en-SG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‖"/>
                          <m:endChr m:val="‖"/>
                          <m:ctrlPr>
                            <a:rPr lang="en-SG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≤</m:t>
                      </m:r>
                      <m:d>
                        <m:dPr>
                          <m:begChr m:val="‖"/>
                          <m:endChr m:val="‖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d>
                        <m:dPr>
                          <m:begChr m:val="‖"/>
                          <m:endChr m:val="‖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</m:oMath>
                  </m:oMathPara>
                </a14:m>
                <a:endParaRPr lang="en-SG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8513AD2-8BC9-4A10-A64A-7EEB56F1DC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8300" y="4872335"/>
                <a:ext cx="1905000" cy="92333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Commonly Used Norms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Vector norm</a:t>
            </a:r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sz="2800"/>
          </a:p>
          <a:p>
            <a:pPr eaLnBrk="1" hangingPunct="1"/>
            <a:r>
              <a:rPr lang="en-US" altLang="en-US" sz="2800"/>
              <a:t>Matrix norm</a:t>
            </a:r>
          </a:p>
        </p:txBody>
      </p:sp>
      <p:graphicFrame>
        <p:nvGraphicFramePr>
          <p:cNvPr id="12292" name="Object 4"/>
          <p:cNvGraphicFramePr>
            <a:graphicFrameLocks noChangeAspect="1"/>
          </p:cNvGraphicFramePr>
          <p:nvPr/>
        </p:nvGraphicFramePr>
        <p:xfrm>
          <a:off x="990600" y="2057400"/>
          <a:ext cx="4191000" cy="163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5" name="Equation" r:id="rId3" imgW="2082800" imgH="812800" progId="Equation.DSMT4">
                  <p:embed/>
                </p:oleObj>
              </mc:Choice>
              <mc:Fallback>
                <p:oleObj name="Equation" r:id="rId3" imgW="2082800" imgH="812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057400"/>
                        <a:ext cx="4191000" cy="163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3" name="Object 5"/>
          <p:cNvGraphicFramePr>
            <a:graphicFrameLocks noGrp="1" noChangeAspect="1"/>
          </p:cNvGraphicFramePr>
          <p:nvPr>
            <p:ph sz="half" idx="2"/>
          </p:nvPr>
        </p:nvGraphicFramePr>
        <p:xfrm>
          <a:off x="990600" y="4643438"/>
          <a:ext cx="4343400" cy="175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6" name="Equation" r:id="rId5" imgW="2197100" imgH="889000" progId="Equation.DSMT4">
                  <p:embed/>
                </p:oleObj>
              </mc:Choice>
              <mc:Fallback>
                <p:oleObj name="Equation" r:id="rId5" imgW="2197100" imgH="8890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643438"/>
                        <a:ext cx="4343400" cy="1757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4" name="Text Box 7"/>
          <p:cNvSpPr txBox="1">
            <a:spLocks noChangeArrowheads="1"/>
          </p:cNvSpPr>
          <p:nvPr/>
        </p:nvSpPr>
        <p:spPr bwMode="auto">
          <a:xfrm>
            <a:off x="5638800" y="4708525"/>
            <a:ext cx="3581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Where </a:t>
            </a:r>
            <a:r>
              <a:rPr lang="el-GR" altLang="en-US" sz="2000" i="1">
                <a:cs typeface="Arial" panose="020B0604020202020204" pitchFamily="34" charset="0"/>
              </a:rPr>
              <a:t>μ</a:t>
            </a:r>
            <a:r>
              <a:rPr lang="en-US" altLang="en-US" sz="2000">
                <a:cs typeface="Arial" panose="020B0604020202020204" pitchFamily="34" charset="0"/>
              </a:rPr>
              <a:t> is the maximum eigenvalue of matrix </a:t>
            </a:r>
            <a:r>
              <a:rPr lang="en-US" altLang="en-US" sz="2000" i="1">
                <a:cs typeface="Arial" panose="020B0604020202020204" pitchFamily="34" charset="0"/>
              </a:rPr>
              <a:t>A</a:t>
            </a:r>
            <a:r>
              <a:rPr lang="en-US" altLang="en-US" sz="2000" baseline="30000">
                <a:cs typeface="Arial" panose="020B0604020202020204" pitchFamily="34" charset="0"/>
              </a:rPr>
              <a:t>T</a:t>
            </a:r>
            <a:r>
              <a:rPr lang="en-US" altLang="en-US" sz="2000" i="1">
                <a:cs typeface="Arial" panose="020B0604020202020204" pitchFamily="34" charset="0"/>
              </a:rPr>
              <a:t>A</a:t>
            </a:r>
            <a:r>
              <a:rPr lang="en-US" altLang="en-US" sz="2000">
                <a:cs typeface="Arial" panose="020B0604020202020204" pitchFamily="34" charset="0"/>
              </a:rPr>
              <a:t>.</a:t>
            </a:r>
            <a:endParaRPr lang="el-GR" altLang="en-US" sz="2000" i="1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1359</TotalTime>
  <Words>1972</Words>
  <Application>Microsoft Office PowerPoint</Application>
  <PresentationFormat>On-screen Show (4:3)</PresentationFormat>
  <Paragraphs>264</Paragraphs>
  <Slides>28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Cambria Math</vt:lpstr>
      <vt:lpstr>Courier New</vt:lpstr>
      <vt:lpstr>Symbol</vt:lpstr>
      <vt:lpstr>Default Design</vt:lpstr>
      <vt:lpstr>Equation</vt:lpstr>
      <vt:lpstr>Chapter 3, Interpolation and Extrapolation</vt:lpstr>
      <vt:lpstr>Interpolation &amp; Extrapolation</vt:lpstr>
      <vt:lpstr>Polynomial Interpolation</vt:lpstr>
      <vt:lpstr>Vandermonde Matrix Equation</vt:lpstr>
      <vt:lpstr>Condition Number</vt:lpstr>
      <vt:lpstr>PowerPoint Presentation</vt:lpstr>
      <vt:lpstr>Definition of norm</vt:lpstr>
      <vt:lpstr>Norms</vt:lpstr>
      <vt:lpstr>Commonly Used Norms</vt:lpstr>
      <vt:lpstr>Lagrange’s Formula</vt:lpstr>
      <vt:lpstr>l1(x) for xi = 0, 1, 3</vt:lpstr>
      <vt:lpstr>Joseph-Louis Lagrange (1736-1813)</vt:lpstr>
      <vt:lpstr>Neville’s Algorithm</vt:lpstr>
      <vt:lpstr>Determine P12 from P1 &amp; P2</vt:lpstr>
      <vt:lpstr>Determine P123 from P12 &amp; P23</vt:lpstr>
      <vt:lpstr>Recursion Relation for P</vt:lpstr>
      <vt:lpstr>PowerPoint Presentation</vt:lpstr>
      <vt:lpstr>Use Small Difference C &amp; D</vt:lpstr>
      <vt:lpstr>Deriving the Relation among C &amp; D</vt:lpstr>
      <vt:lpstr>PowerPoint Presentation</vt:lpstr>
      <vt:lpstr>polint( ) Program</vt:lpstr>
      <vt:lpstr>polint(), continued</vt:lpstr>
      <vt:lpstr>Piecewise Linear Interpolation</vt:lpstr>
      <vt:lpstr>Piecewise Polynomial Interpolation</vt:lpstr>
      <vt:lpstr>Cubic Spline, Pi(x) is cubic</vt:lpstr>
      <vt:lpstr>Cubic Spline</vt:lpstr>
      <vt:lpstr>Reading</vt:lpstr>
      <vt:lpstr>PowerPoint Presentation</vt:lpstr>
    </vt:vector>
  </TitlesOfParts>
  <Company>NUS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3, Interpolation and Extrapolation</dc:title>
  <dc:creator>Wang Jian-Sheng</dc:creator>
  <cp:lastModifiedBy>Wang Jian-Sheng</cp:lastModifiedBy>
  <cp:revision>75</cp:revision>
  <dcterms:created xsi:type="dcterms:W3CDTF">2004-07-22T06:03:45Z</dcterms:created>
  <dcterms:modified xsi:type="dcterms:W3CDTF">2023-09-11T03:48:59Z</dcterms:modified>
</cp:coreProperties>
</file>