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0"/>
  </p:notesMasterIdLst>
  <p:sldIdLst>
    <p:sldId id="256" r:id="rId2"/>
    <p:sldId id="258" r:id="rId3"/>
    <p:sldId id="267" r:id="rId4"/>
    <p:sldId id="259" r:id="rId5"/>
    <p:sldId id="260" r:id="rId6"/>
    <p:sldId id="261" r:id="rId7"/>
    <p:sldId id="262" r:id="rId8"/>
    <p:sldId id="298" r:id="rId9"/>
    <p:sldId id="264" r:id="rId10"/>
    <p:sldId id="265" r:id="rId11"/>
    <p:sldId id="294" r:id="rId12"/>
    <p:sldId id="295" r:id="rId13"/>
    <p:sldId id="266"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97" r:id="rId27"/>
    <p:sldId id="280" r:id="rId28"/>
    <p:sldId id="293" r:id="rId29"/>
    <p:sldId id="301" r:id="rId30"/>
    <p:sldId id="296" r:id="rId31"/>
    <p:sldId id="288" r:id="rId32"/>
    <p:sldId id="283" r:id="rId33"/>
    <p:sldId id="291" r:id="rId34"/>
    <p:sldId id="299" r:id="rId35"/>
    <p:sldId id="300" r:id="rId36"/>
    <p:sldId id="282" r:id="rId37"/>
    <p:sldId id="290" r:id="rId38"/>
    <p:sldId id="281" r:id="rId39"/>
  </p:sldIdLst>
  <p:sldSz cx="9144000" cy="6858000" type="screen4x3"/>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94686" autoAdjust="0"/>
  </p:normalViewPr>
  <p:slideViewPr>
    <p:cSldViewPr snapToGrid="0">
      <p:cViewPr varScale="1">
        <p:scale>
          <a:sx n="106" d="100"/>
          <a:sy n="106" d="100"/>
        </p:scale>
        <p:origin x="103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6D9F7D-2EE7-4285-B9B7-7771B04A3ABB}" type="datetimeFigureOut">
              <a:rPr lang="en-US" smtClean="0"/>
              <a:pPr/>
              <a:t>9/7/2015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841E1-C28C-4A20-9A56-4ACA8D0BBE47}" type="slidenum">
              <a:rPr lang="en-US" smtClean="0"/>
              <a:pPr/>
              <a:t>‹#›</a:t>
            </a:fld>
            <a:endParaRPr lang="en-US"/>
          </a:p>
        </p:txBody>
      </p:sp>
    </p:spTree>
    <p:extLst>
      <p:ext uri="{BB962C8B-B14F-4D97-AF65-F5344CB8AC3E}">
        <p14:creationId xmlns:p14="http://schemas.microsoft.com/office/powerpoint/2010/main" val="294647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AB8C878-F4E7-44B2-82AC-0EA6D483AB9A}" type="datetime1">
              <a:rPr lang="en-US" smtClean="0"/>
              <a:pPr/>
              <a:t>9/7/2015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F5D8E-4EB8-4BE7-BAC0-A4BCAE070E94}" type="slidenum">
              <a:rPr lang="en-US" smtClean="0"/>
              <a:pPr/>
              <a:t>‹#›</a:t>
            </a:fld>
            <a:endParaRPr lang="en-US"/>
          </a:p>
        </p:txBody>
      </p:sp>
    </p:spTree>
    <p:extLst>
      <p:ext uri="{BB962C8B-B14F-4D97-AF65-F5344CB8AC3E}">
        <p14:creationId xmlns:p14="http://schemas.microsoft.com/office/powerpoint/2010/main" val="1277178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5977DA-21E5-4285-908A-12C036BF9F9C}" type="datetime1">
              <a:rPr lang="en-US" smtClean="0"/>
              <a:pPr/>
              <a:t>9/7/2015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F5D8E-4EB8-4BE7-BAC0-A4BCAE070E94}" type="slidenum">
              <a:rPr lang="en-US" smtClean="0"/>
              <a:pPr/>
              <a:t>‹#›</a:t>
            </a:fld>
            <a:endParaRPr lang="en-US"/>
          </a:p>
        </p:txBody>
      </p:sp>
    </p:spTree>
    <p:extLst>
      <p:ext uri="{BB962C8B-B14F-4D97-AF65-F5344CB8AC3E}">
        <p14:creationId xmlns:p14="http://schemas.microsoft.com/office/powerpoint/2010/main" val="358943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5598F0-B76A-4B65-B0EF-62110D645FA0}" type="datetime1">
              <a:rPr lang="en-US" smtClean="0"/>
              <a:pPr/>
              <a:t>9/7/2015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F5D8E-4EB8-4BE7-BAC0-A4BCAE070E94}" type="slidenum">
              <a:rPr lang="en-US" smtClean="0"/>
              <a:pPr/>
              <a:t>‹#›</a:t>
            </a:fld>
            <a:endParaRPr lang="en-US"/>
          </a:p>
        </p:txBody>
      </p:sp>
    </p:spTree>
    <p:extLst>
      <p:ext uri="{BB962C8B-B14F-4D97-AF65-F5344CB8AC3E}">
        <p14:creationId xmlns:p14="http://schemas.microsoft.com/office/powerpoint/2010/main" val="399970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A959FA9-BBB0-47B4-BFFC-62C7624C0183}" type="datetime1">
              <a:rPr lang="en-US" smtClean="0"/>
              <a:pPr/>
              <a:t>9/7/2015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F5D8E-4EB8-4BE7-BAC0-A4BCAE070E94}" type="slidenum">
              <a:rPr lang="en-US" smtClean="0"/>
              <a:pPr/>
              <a:t>‹#›</a:t>
            </a:fld>
            <a:endParaRPr lang="en-US" dirty="0"/>
          </a:p>
        </p:txBody>
      </p:sp>
    </p:spTree>
    <p:extLst>
      <p:ext uri="{BB962C8B-B14F-4D97-AF65-F5344CB8AC3E}">
        <p14:creationId xmlns:p14="http://schemas.microsoft.com/office/powerpoint/2010/main" val="6260855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717751-3119-44A4-AC83-7EB20A1FC994}" type="datetime1">
              <a:rPr lang="en-US" smtClean="0"/>
              <a:pPr/>
              <a:t>9/7/2015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F5D8E-4EB8-4BE7-BAC0-A4BCAE070E94}" type="slidenum">
              <a:rPr lang="en-US" smtClean="0"/>
              <a:pPr/>
              <a:t>‹#›</a:t>
            </a:fld>
            <a:endParaRPr lang="en-US"/>
          </a:p>
        </p:txBody>
      </p:sp>
    </p:spTree>
    <p:extLst>
      <p:ext uri="{BB962C8B-B14F-4D97-AF65-F5344CB8AC3E}">
        <p14:creationId xmlns:p14="http://schemas.microsoft.com/office/powerpoint/2010/main" val="1791049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5B8B4-CB74-43C9-9550-A214037CB3E8}" type="datetime1">
              <a:rPr lang="en-US" smtClean="0"/>
              <a:pPr/>
              <a:t>9/7/2015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F5D8E-4EB8-4BE7-BAC0-A4BCAE070E94}" type="slidenum">
              <a:rPr lang="en-US" smtClean="0"/>
              <a:pPr/>
              <a:t>‹#›</a:t>
            </a:fld>
            <a:endParaRPr lang="en-US"/>
          </a:p>
        </p:txBody>
      </p:sp>
    </p:spTree>
    <p:extLst>
      <p:ext uri="{BB962C8B-B14F-4D97-AF65-F5344CB8AC3E}">
        <p14:creationId xmlns:p14="http://schemas.microsoft.com/office/powerpoint/2010/main" val="213896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C76BD3-656F-4E0A-B7A5-883CD7FA00E8}" type="datetime1">
              <a:rPr lang="en-US" smtClean="0"/>
              <a:pPr/>
              <a:t>9/7/2015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CF5D8E-4EB8-4BE7-BAC0-A4BCAE070E94}" type="slidenum">
              <a:rPr lang="en-US" smtClean="0"/>
              <a:pPr/>
              <a:t>‹#›</a:t>
            </a:fld>
            <a:endParaRPr lang="en-US"/>
          </a:p>
        </p:txBody>
      </p:sp>
    </p:spTree>
    <p:extLst>
      <p:ext uri="{BB962C8B-B14F-4D97-AF65-F5344CB8AC3E}">
        <p14:creationId xmlns:p14="http://schemas.microsoft.com/office/powerpoint/2010/main" val="916982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3F8A757-5085-4A1C-AAE2-5FD104C3A9C8}" type="datetime1">
              <a:rPr lang="en-US" smtClean="0"/>
              <a:pPr/>
              <a:t>9/7/2015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CF5D8E-4EB8-4BE7-BAC0-A4BCAE070E94}" type="slidenum">
              <a:rPr lang="en-US" smtClean="0"/>
              <a:pPr/>
              <a:t>‹#›</a:t>
            </a:fld>
            <a:endParaRPr lang="en-US"/>
          </a:p>
        </p:txBody>
      </p:sp>
    </p:spTree>
    <p:extLst>
      <p:ext uri="{BB962C8B-B14F-4D97-AF65-F5344CB8AC3E}">
        <p14:creationId xmlns:p14="http://schemas.microsoft.com/office/powerpoint/2010/main" val="2996664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BFE428-D136-43B9-AD31-517100585FBE}" type="datetime1">
              <a:rPr lang="en-US" smtClean="0"/>
              <a:pPr/>
              <a:t>9/7/2015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CF5D8E-4EB8-4BE7-BAC0-A4BCAE070E94}" type="slidenum">
              <a:rPr lang="en-US" smtClean="0"/>
              <a:pPr/>
              <a:t>‹#›</a:t>
            </a:fld>
            <a:endParaRPr lang="en-US"/>
          </a:p>
        </p:txBody>
      </p:sp>
    </p:spTree>
    <p:extLst>
      <p:ext uri="{BB962C8B-B14F-4D97-AF65-F5344CB8AC3E}">
        <p14:creationId xmlns:p14="http://schemas.microsoft.com/office/powerpoint/2010/main" val="1788416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0E7E8D-4D71-4A9F-8E52-0024B3D0A007}" type="datetime1">
              <a:rPr lang="en-US" smtClean="0"/>
              <a:pPr/>
              <a:t>9/7/2015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F5D8E-4EB8-4BE7-BAC0-A4BCAE070E94}" type="slidenum">
              <a:rPr lang="en-US" smtClean="0"/>
              <a:pPr/>
              <a:t>‹#›</a:t>
            </a:fld>
            <a:endParaRPr lang="en-US"/>
          </a:p>
        </p:txBody>
      </p:sp>
    </p:spTree>
    <p:extLst>
      <p:ext uri="{BB962C8B-B14F-4D97-AF65-F5344CB8AC3E}">
        <p14:creationId xmlns:p14="http://schemas.microsoft.com/office/powerpoint/2010/main" val="1634143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125870-DB06-4396-87EB-6BC8C8AED676}" type="datetime1">
              <a:rPr lang="en-US" smtClean="0"/>
              <a:pPr/>
              <a:t>9/7/2015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F5D8E-4EB8-4BE7-BAC0-A4BCAE070E94}" type="slidenum">
              <a:rPr lang="en-US" smtClean="0"/>
              <a:pPr/>
              <a:t>‹#›</a:t>
            </a:fld>
            <a:endParaRPr lang="en-US"/>
          </a:p>
        </p:txBody>
      </p:sp>
    </p:spTree>
    <p:extLst>
      <p:ext uri="{BB962C8B-B14F-4D97-AF65-F5344CB8AC3E}">
        <p14:creationId xmlns:p14="http://schemas.microsoft.com/office/powerpoint/2010/main" val="193499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17CD73-21BD-4FD8-AA7C-4444AA633D72}" type="datetime1">
              <a:rPr lang="en-US" smtClean="0"/>
              <a:pPr/>
              <a:t>9/7/2015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F5D8E-4EB8-4BE7-BAC0-A4BCAE070E94}" type="slidenum">
              <a:rPr lang="en-US" smtClean="0"/>
              <a:pPr/>
              <a:t>‹#›</a:t>
            </a:fld>
            <a:endParaRPr lang="en-US"/>
          </a:p>
        </p:txBody>
      </p:sp>
    </p:spTree>
    <p:extLst>
      <p:ext uri="{BB962C8B-B14F-4D97-AF65-F5344CB8AC3E}">
        <p14:creationId xmlns:p14="http://schemas.microsoft.com/office/powerpoint/2010/main" val="187198206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0.png"/><Relationship Id="rId7" Type="http://schemas.openxmlformats.org/officeDocument/2006/relationships/image" Target="../media/image13.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0.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0.png"/><Relationship Id="rId7" Type="http://schemas.openxmlformats.org/officeDocument/2006/relationships/image" Target="../media/image13.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Isn’t there a negative absolute temperature?</a:t>
            </a:r>
            <a:endParaRPr lang="en-US" dirty="0">
              <a:latin typeface="Arial Black" panose="020B0A04020102020204" pitchFamily="34" charset="0"/>
            </a:endParaRPr>
          </a:p>
        </p:txBody>
      </p:sp>
      <p:sp>
        <p:nvSpPr>
          <p:cNvPr id="3" name="Subtitle 2"/>
          <p:cNvSpPr>
            <a:spLocks noGrp="1"/>
          </p:cNvSpPr>
          <p:nvPr>
            <p:ph type="subTitle" idx="1"/>
          </p:nvPr>
        </p:nvSpPr>
        <p:spPr>
          <a:xfrm>
            <a:off x="1143000" y="4781359"/>
            <a:ext cx="6858000" cy="1655762"/>
          </a:xfrm>
        </p:spPr>
        <p:txBody>
          <a:bodyPr/>
          <a:lstStyle/>
          <a:p>
            <a:r>
              <a:rPr lang="en-US" dirty="0" smtClean="0">
                <a:solidFill>
                  <a:schemeClr val="tx2"/>
                </a:solidFill>
                <a:latin typeface="Arial Black" panose="020B0A04020102020204" pitchFamily="34" charset="0"/>
              </a:rPr>
              <a:t>Jian-Sheng Wang</a:t>
            </a:r>
          </a:p>
          <a:p>
            <a:r>
              <a:rPr lang="en-US" dirty="0" smtClean="0">
                <a:solidFill>
                  <a:srgbClr val="660033"/>
                </a:solidFill>
                <a:latin typeface="Arial Black" panose="020B0A04020102020204" pitchFamily="34" charset="0"/>
              </a:rPr>
              <a:t>Department of Physics, </a:t>
            </a:r>
          </a:p>
          <a:p>
            <a:r>
              <a:rPr lang="en-US" dirty="0" smtClean="0">
                <a:solidFill>
                  <a:srgbClr val="660033"/>
                </a:solidFill>
                <a:latin typeface="Arial Black" panose="020B0A04020102020204" pitchFamily="34" charset="0"/>
              </a:rPr>
              <a:t>National University of Singapore</a:t>
            </a:r>
            <a:endParaRPr lang="en-US" dirty="0">
              <a:solidFill>
                <a:srgbClr val="660033"/>
              </a:solidFill>
              <a:latin typeface="Arial Black" panose="020B0A04020102020204" pitchFamily="34" charset="0"/>
            </a:endParaRPr>
          </a:p>
        </p:txBody>
      </p:sp>
      <p:sp>
        <p:nvSpPr>
          <p:cNvPr id="4" name="Slide Number Placeholder 3"/>
          <p:cNvSpPr>
            <a:spLocks noGrp="1"/>
          </p:cNvSpPr>
          <p:nvPr>
            <p:ph type="sldNum" sz="quarter" idx="12"/>
          </p:nvPr>
        </p:nvSpPr>
        <p:spPr/>
        <p:txBody>
          <a:bodyPr/>
          <a:lstStyle/>
          <a:p>
            <a:fld id="{D6CF5D8E-4EB8-4BE7-BAC0-A4BCAE070E94}" type="slidenum">
              <a:rPr lang="en-US" smtClean="0"/>
              <a:pPr/>
              <a:t>1</a:t>
            </a:fld>
            <a:endParaRPr lang="en-US"/>
          </a:p>
        </p:txBody>
      </p:sp>
    </p:spTree>
    <p:extLst>
      <p:ext uri="{BB962C8B-B14F-4D97-AF65-F5344CB8AC3E}">
        <p14:creationId xmlns:p14="http://schemas.microsoft.com/office/powerpoint/2010/main" val="3508569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idea (see, e.g., A. B. </a:t>
            </a:r>
            <a:r>
              <a:rPr lang="en-US" dirty="0" err="1" smtClean="0"/>
              <a:t>Pippard</a:t>
            </a:r>
            <a:r>
              <a:rPr lang="en-US" dirty="0" smtClean="0"/>
              <a:t>, “the elements of …”)</a:t>
            </a:r>
            <a:endParaRPr lang="en-US" dirty="0"/>
          </a:p>
        </p:txBody>
      </p:sp>
      <p:sp>
        <p:nvSpPr>
          <p:cNvPr id="3" name="Content Placeholder 2"/>
          <p:cNvSpPr>
            <a:spLocks noGrp="1"/>
          </p:cNvSpPr>
          <p:nvPr>
            <p:ph idx="1"/>
          </p:nvPr>
        </p:nvSpPr>
        <p:spPr/>
        <p:txBody>
          <a:bodyPr/>
          <a:lstStyle/>
          <a:p>
            <a:r>
              <a:rPr lang="en-US" dirty="0" smtClean="0"/>
              <a:t>Define empirical thermometer, based on 0</a:t>
            </a:r>
            <a:r>
              <a:rPr lang="en-US" baseline="30000" dirty="0" smtClean="0"/>
              <a:t>th</a:t>
            </a:r>
            <a:r>
              <a:rPr lang="en-US" dirty="0" smtClean="0"/>
              <a:t> law of thermodynamics</a:t>
            </a:r>
          </a:p>
          <a:p>
            <a:r>
              <a:rPr lang="en-US" dirty="0" smtClean="0"/>
              <a:t>Build Carnot cycle with two isothermal curves and two adiabatic curves</a:t>
            </a:r>
          </a:p>
          <a:p>
            <a:r>
              <a:rPr lang="en-US" dirty="0" smtClean="0"/>
              <a:t>Compute the efficiency of cycle and find the relation of empirical temperature and the Kelvin scale</a:t>
            </a:r>
          </a:p>
          <a:p>
            <a:r>
              <a:rPr lang="en-US" dirty="0" smtClean="0"/>
              <a:t>Define entropy according to </a:t>
            </a:r>
            <a:r>
              <a:rPr lang="en-US" dirty="0" err="1" smtClean="0"/>
              <a:t>Clausius</a:t>
            </a:r>
            <a:endParaRPr lang="en-US" dirty="0" smtClean="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6CF5D8E-4EB8-4BE7-BAC0-A4BCAE070E94}" type="slidenum">
              <a:rPr lang="en-US" smtClean="0"/>
              <a:pPr/>
              <a:t>10</a:t>
            </a:fld>
            <a:endParaRPr lang="en-US" dirty="0"/>
          </a:p>
        </p:txBody>
      </p:sp>
    </p:spTree>
    <p:extLst>
      <p:ext uri="{BB962C8B-B14F-4D97-AF65-F5344CB8AC3E}">
        <p14:creationId xmlns:p14="http://schemas.microsoft.com/office/powerpoint/2010/main" val="936452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628650" y="365126"/>
                <a:ext cx="8252800" cy="1325563"/>
              </a:xfrm>
            </p:spPr>
            <p:txBody>
              <a:bodyPr>
                <a:normAutofit fontScale="90000"/>
              </a:bodyPr>
              <a:lstStyle/>
              <a:p>
                <a:r>
                  <a:rPr lang="en-US" dirty="0" smtClean="0"/>
                  <a:t>Applying the procedure to </a:t>
                </a:r>
                <a:r>
                  <a:rPr lang="en-US" dirty="0" err="1" smtClean="0"/>
                  <a:t>Ising</a:t>
                </a:r>
                <a:r>
                  <a:rPr lang="en-US" dirty="0" smtClean="0"/>
                  <a:t> paramagnet,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h</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𝑁</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h𝑀</m:t>
                        </m:r>
                      </m:e>
                    </m:nary>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628650" y="365126"/>
                <a:ext cx="8252800" cy="1325563"/>
              </a:xfrm>
              <a:blipFill rotWithShape="0">
                <a:blip r:embed="rId2"/>
                <a:stretch>
                  <a:fillRect l="-2585" t="-8756" b="-152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dirty="0" smtClean="0"/>
                  <a:t>The relation between empirical and Kelvin scale is </a:t>
                </a:r>
                <a14:m>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m:t>
                    </m:r>
                    <m:r>
                      <m:rPr>
                        <m:sty m:val="p"/>
                      </m:rPr>
                      <a:rPr lang="en-US" b="0" i="1" smtClean="0">
                        <a:latin typeface="Cambria Math" panose="02040503050406030204" pitchFamily="18" charset="0"/>
                      </a:rPr>
                      <m:t>tanh</m:t>
                    </m:r>
                    <m:d>
                      <m:dPr>
                        <m:ctrlPr>
                          <a:rPr lang="en-US" b="0" i="1" smtClean="0">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𝐽</m:t>
                            </m:r>
                          </m:num>
                          <m:den>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𝐵</m:t>
                                </m:r>
                              </m:sub>
                            </m:sSub>
                            <m:r>
                              <a:rPr lang="en-US" i="1">
                                <a:latin typeface="Cambria Math" panose="02040503050406030204" pitchFamily="18" charset="0"/>
                              </a:rPr>
                              <m:t>𝑇</m:t>
                            </m:r>
                          </m:den>
                        </m:f>
                      </m:e>
                    </m:d>
                  </m:oMath>
                </a14:m>
                <a:endParaRPr lang="en-US" b="0" i="1" dirty="0" smtClean="0">
                  <a:latin typeface="Cambria Math" panose="02040503050406030204" pitchFamily="18" charset="0"/>
                </a:endParaRPr>
              </a:p>
              <a:p>
                <a:r>
                  <a:rPr lang="en-US" b="0" dirty="0" smtClean="0"/>
                  <a:t>Equation of state is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 </m:t>
                        </m:r>
                        <m:r>
                          <m:rPr>
                            <m:sty m:val="p"/>
                          </m:rPr>
                          <a:rPr lang="en-US" i="1">
                            <a:latin typeface="Cambria Math" panose="02040503050406030204" pitchFamily="18" charset="0"/>
                          </a:rPr>
                          <m:t>tanh</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𝐽</m:t>
                                </m:r>
                              </m:num>
                              <m:den>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𝐵</m:t>
                                    </m:r>
                                  </m:sub>
                                </m:sSub>
                                <m:r>
                                  <a:rPr lang="en-US" i="1">
                                    <a:latin typeface="Cambria Math" panose="02040503050406030204" pitchFamily="18" charset="0"/>
                                  </a:rPr>
                                  <m:t>𝑇</m:t>
                                </m:r>
                              </m:den>
                            </m:f>
                          </m:e>
                        </m:d>
                      </m:e>
                      <m:sup/>
                    </m:sSup>
                  </m:oMath>
                </a14:m>
                <a:endParaRPr lang="en-US" dirty="0" smtClean="0"/>
              </a:p>
              <a:p>
                <a:r>
                  <a:rPr lang="en-US" dirty="0" smtClean="0"/>
                  <a:t>Carnot cycle lead to </a:t>
                </a:r>
                <a14:m>
                  <m:oMath xmlns:m="http://schemas.openxmlformats.org/officeDocument/2006/math">
                    <m:f>
                      <m:fPr>
                        <m:ctrlPr>
                          <a:rPr lang="en-US"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2</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1</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𝑓</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2</m:t>
                            </m:r>
                          </m:sub>
                        </m:sSub>
                        <m:r>
                          <a:rPr lang="en-US" b="0" i="1" smtClean="0">
                            <a:latin typeface="Cambria Math" panose="02040503050406030204" pitchFamily="18" charset="0"/>
                          </a:rPr>
                          <m:t>)</m:t>
                        </m:r>
                      </m:num>
                      <m:den>
                        <m:r>
                          <a:rPr lang="en-US" b="0" i="1" smtClean="0">
                            <a:latin typeface="Cambria Math" panose="02040503050406030204" pitchFamily="18" charset="0"/>
                          </a:rPr>
                          <m:t>𝑓</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1</m:t>
                            </m:r>
                          </m:sub>
                        </m:sSub>
                        <m:r>
                          <a:rPr lang="en-US" b="0" i="1" smtClean="0">
                            <a:latin typeface="Cambria Math" panose="02040503050406030204" pitchFamily="18" charset="0"/>
                          </a:rPr>
                          <m:t>)</m:t>
                        </m:r>
                      </m:den>
                    </m:f>
                  </m:oMath>
                </a14:m>
                <a:endParaRPr lang="en-US" b="0" dirty="0" smtClean="0"/>
              </a:p>
              <a:p>
                <a:r>
                  <a:rPr lang="en-US" dirty="0" smtClean="0"/>
                  <a:t>One find </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nary>
                        <m:naryPr>
                          <m:limLoc m:val="undOvr"/>
                          <m:subHide m:val="on"/>
                          <m:supHide m:val="on"/>
                          <m:ctrlPr>
                            <a:rPr lang="en-US" b="0" i="1" smtClean="0">
                              <a:latin typeface="Cambria Math" panose="02040503050406030204" pitchFamily="18" charset="0"/>
                            </a:rPr>
                          </m:ctrlPr>
                        </m:naryPr>
                        <m:sub/>
                        <m:sup/>
                        <m:e>
                          <m:f>
                            <m:fPr>
                              <m:ctrlPr>
                                <a:rPr lang="en-US" b="0" i="1" smtClean="0">
                                  <a:latin typeface="Cambria Math" panose="02040503050406030204" pitchFamily="18" charset="0"/>
                                </a:rPr>
                              </m:ctrlPr>
                            </m:fPr>
                            <m:num>
                              <m:r>
                                <a:rPr lang="en-US" b="0" i="1" smtClean="0">
                                  <a:latin typeface="Cambria Math" panose="02040503050406030204" pitchFamily="18" charset="0"/>
                                </a:rPr>
                                <m:t>𝛿</m:t>
                              </m:r>
                              <m:r>
                                <a:rPr lang="en-US" b="0" i="1" smtClean="0">
                                  <a:latin typeface="Cambria Math" panose="02040503050406030204" pitchFamily="18" charset="0"/>
                                </a:rPr>
                                <m:t>𝑄</m:t>
                              </m:r>
                            </m:num>
                            <m:den>
                              <m:r>
                                <a:rPr lang="en-US" b="0" i="1" smtClean="0">
                                  <a:latin typeface="Cambria Math" panose="02040503050406030204" pitchFamily="18" charset="0"/>
                                </a:rPr>
                                <m:t>𝑇</m:t>
                              </m:r>
                            </m:den>
                          </m:f>
                          <m:r>
                            <a:rPr lang="en-US" b="0" i="1" smtClean="0">
                              <a:latin typeface="Cambria Math" panose="02040503050406030204" pitchFamily="18" charset="0"/>
                            </a:rPr>
                            <m:t>=</m:t>
                          </m:r>
                        </m:e>
                      </m:nary>
                      <m:r>
                        <a:rPr lang="en-US" i="1">
                          <a:latin typeface="Cambria Math" panose="02040503050406030204" pitchFamily="18" charset="0"/>
                        </a:rPr>
                        <m:t>−</m:t>
                      </m:r>
                      <m:r>
                        <a:rPr lang="en-US" b="0" i="1" smtClean="0">
                          <a:latin typeface="Cambria Math" panose="02040503050406030204" pitchFamily="18" charset="0"/>
                        </a:rPr>
                        <m:t>𝑁</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𝐵</m:t>
                          </m:r>
                        </m:sub>
                      </m:sSub>
                      <m:d>
                        <m:dPr>
                          <m:begChr m:val="{"/>
                          <m:endChr m:val="}"/>
                          <m:ctrlPr>
                            <a:rPr lang="en-US" i="1">
                              <a:latin typeface="Cambria Math" panose="02040503050406030204" pitchFamily="18" charset="0"/>
                            </a:rPr>
                          </m:ctrlPr>
                        </m:dPr>
                        <m:e>
                          <m:eqArr>
                            <m:eqArrPr>
                              <m:ctrlPr>
                                <a:rPr lang="en-US" i="1" smtClean="0">
                                  <a:latin typeface="Cambria Math" panose="02040503050406030204" pitchFamily="18" charset="0"/>
                                </a:rPr>
                              </m:ctrlPr>
                            </m:eqArr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r>
                                        <a:rPr lang="en-US" i="1">
                                          <a:latin typeface="Cambria Math" panose="02040503050406030204" pitchFamily="18" charset="0"/>
                                        </a:rPr>
                                        <m:t>𝑀</m:t>
                                      </m:r>
                                      <m:r>
                                        <a:rPr lang="en-US" i="1">
                                          <a:latin typeface="Cambria Math" panose="02040503050406030204" pitchFamily="18" charset="0"/>
                                        </a:rPr>
                                        <m:t>/</m:t>
                                      </m:r>
                                      <m:r>
                                        <a:rPr lang="en-US" i="1">
                                          <a:latin typeface="Cambria Math" panose="02040503050406030204" pitchFamily="18" charset="0"/>
                                        </a:rPr>
                                        <m:t>𝑁</m:t>
                                      </m:r>
                                    </m:num>
                                    <m:den>
                                      <m:r>
                                        <a:rPr lang="en-US" i="1">
                                          <a:latin typeface="Cambria Math" panose="02040503050406030204" pitchFamily="18" charset="0"/>
                                        </a:rPr>
                                        <m:t>2</m:t>
                                      </m:r>
                                    </m:den>
                                  </m:f>
                                </m:e>
                              </m:d>
                              <m:r>
                                <m:rPr>
                                  <m:sty m:val="p"/>
                                </m:rPr>
                                <a:rPr lang="en-US" i="1">
                                  <a:latin typeface="Cambria Math" panose="02040503050406030204" pitchFamily="18" charset="0"/>
                                </a:rPr>
                                <m:t>ln</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r>
                                        <a:rPr lang="en-US" i="1">
                                          <a:latin typeface="Cambria Math" panose="02040503050406030204" pitchFamily="18" charset="0"/>
                                        </a:rPr>
                                        <m:t>𝑀</m:t>
                                      </m:r>
                                      <m:r>
                                        <a:rPr lang="en-US" i="1">
                                          <a:latin typeface="Cambria Math" panose="02040503050406030204" pitchFamily="18" charset="0"/>
                                        </a:rPr>
                                        <m:t>/</m:t>
                                      </m:r>
                                      <m:r>
                                        <a:rPr lang="en-US" i="1">
                                          <a:latin typeface="Cambria Math" panose="02040503050406030204" pitchFamily="18" charset="0"/>
                                        </a:rPr>
                                        <m:t>𝑁</m:t>
                                      </m:r>
                                    </m:num>
                                    <m:den>
                                      <m:r>
                                        <a:rPr lang="en-US" i="1">
                                          <a:latin typeface="Cambria Math" panose="02040503050406030204" pitchFamily="18" charset="0"/>
                                        </a:rPr>
                                        <m:t>2</m:t>
                                      </m:r>
                                    </m:den>
                                  </m:f>
                                </m:e>
                              </m:d>
                              <m:r>
                                <a:rPr lang="en-US" b="0" i="1" smtClean="0">
                                  <a:latin typeface="Cambria Math" panose="02040503050406030204" pitchFamily="18" charset="0"/>
                                </a:rPr>
                                <m:t>+              </m:t>
                              </m:r>
                            </m:e>
                            <m:e>
                              <m:r>
                                <a:rPr lang="en-US" b="0" i="1" smtClean="0">
                                  <a:latin typeface="Cambria Math" panose="02040503050406030204" pitchFamily="18" charset="0"/>
                                </a:rPr>
                                <m:t>                   </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r>
                                        <a:rPr lang="en-US" b="0" i="1" smtClean="0">
                                          <a:latin typeface="Cambria Math" panose="02040503050406030204" pitchFamily="18" charset="0"/>
                                        </a:rPr>
                                        <m:t>−</m:t>
                                      </m:r>
                                      <m:r>
                                        <a:rPr lang="en-US" i="1">
                                          <a:latin typeface="Cambria Math" panose="02040503050406030204" pitchFamily="18" charset="0"/>
                                        </a:rPr>
                                        <m:t>𝑀</m:t>
                                      </m:r>
                                      <m:r>
                                        <a:rPr lang="en-US" i="1">
                                          <a:latin typeface="Cambria Math" panose="02040503050406030204" pitchFamily="18" charset="0"/>
                                        </a:rPr>
                                        <m:t>/</m:t>
                                      </m:r>
                                      <m:r>
                                        <a:rPr lang="en-US" i="1">
                                          <a:latin typeface="Cambria Math" panose="02040503050406030204" pitchFamily="18" charset="0"/>
                                        </a:rPr>
                                        <m:t>𝑁</m:t>
                                      </m:r>
                                    </m:num>
                                    <m:den>
                                      <m:r>
                                        <a:rPr lang="en-US" i="1">
                                          <a:latin typeface="Cambria Math" panose="02040503050406030204" pitchFamily="18" charset="0"/>
                                        </a:rPr>
                                        <m:t>2</m:t>
                                      </m:r>
                                    </m:den>
                                  </m:f>
                                </m:e>
                              </m:d>
                              <m:r>
                                <m:rPr>
                                  <m:sty m:val="p"/>
                                </m:rPr>
                                <a:rPr lang="en-US" i="1">
                                  <a:latin typeface="Cambria Math" panose="02040503050406030204" pitchFamily="18" charset="0"/>
                                </a:rPr>
                                <m:t>ln</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r>
                                        <a:rPr lang="en-US" b="0" i="1" smtClean="0">
                                          <a:latin typeface="Cambria Math" panose="02040503050406030204" pitchFamily="18" charset="0"/>
                                        </a:rPr>
                                        <m:t>−</m:t>
                                      </m:r>
                                      <m:r>
                                        <a:rPr lang="en-US" i="1">
                                          <a:latin typeface="Cambria Math" panose="02040503050406030204" pitchFamily="18" charset="0"/>
                                        </a:rPr>
                                        <m:t>𝑀</m:t>
                                      </m:r>
                                      <m:r>
                                        <a:rPr lang="en-US" i="1">
                                          <a:latin typeface="Cambria Math" panose="02040503050406030204" pitchFamily="18" charset="0"/>
                                        </a:rPr>
                                        <m:t>/</m:t>
                                      </m:r>
                                      <m:r>
                                        <a:rPr lang="en-US" i="1">
                                          <a:latin typeface="Cambria Math" panose="02040503050406030204" pitchFamily="18" charset="0"/>
                                        </a:rPr>
                                        <m:t>𝑁</m:t>
                                      </m:r>
                                    </m:num>
                                    <m:den>
                                      <m:r>
                                        <a:rPr lang="en-US" i="1">
                                          <a:latin typeface="Cambria Math" panose="02040503050406030204" pitchFamily="18" charset="0"/>
                                        </a:rPr>
                                        <m:t>2</m:t>
                                      </m:r>
                                    </m:den>
                                  </m:f>
                                </m:e>
                              </m:d>
                            </m:e>
                          </m:eqArr>
                        </m:e>
                      </m:d>
                      <m:r>
                        <a:rPr lang="en-US" i="1">
                          <a:latin typeface="Cambria Math" panose="02040503050406030204" pitchFamily="18" charset="0"/>
                        </a:rPr>
                        <m:t> </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005" t="-26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6CF5D8E-4EB8-4BE7-BAC0-A4BCAE070E94}" type="slidenum">
              <a:rPr lang="en-US" smtClean="0"/>
              <a:pPr/>
              <a:t>11</a:t>
            </a:fld>
            <a:endParaRPr lang="en-US" dirty="0"/>
          </a:p>
        </p:txBody>
      </p:sp>
    </p:spTree>
    <p:extLst>
      <p:ext uri="{BB962C8B-B14F-4D97-AF65-F5344CB8AC3E}">
        <p14:creationId xmlns:p14="http://schemas.microsoft.com/office/powerpoint/2010/main" val="2681926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Carnot cycle in the paramagnet</a:t>
            </a:r>
            <a:endParaRPr lang="en-US" dirty="0"/>
          </a:p>
        </p:txBody>
      </p:sp>
      <p:sp>
        <p:nvSpPr>
          <p:cNvPr id="4" name="Slide Number Placeholder 3"/>
          <p:cNvSpPr>
            <a:spLocks noGrp="1"/>
          </p:cNvSpPr>
          <p:nvPr>
            <p:ph type="sldNum" sz="quarter" idx="12"/>
          </p:nvPr>
        </p:nvSpPr>
        <p:spPr/>
        <p:txBody>
          <a:bodyPr/>
          <a:lstStyle/>
          <a:p>
            <a:fld id="{D6CF5D8E-4EB8-4BE7-BAC0-A4BCAE070E94}" type="slidenum">
              <a:rPr lang="en-US" smtClean="0"/>
              <a:pPr/>
              <a:t>12</a:t>
            </a:fld>
            <a:endParaRPr lang="en-US" dirty="0"/>
          </a:p>
        </p:txBody>
      </p:sp>
      <p:cxnSp>
        <p:nvCxnSpPr>
          <p:cNvPr id="6" name="Straight Arrow Connector 5"/>
          <p:cNvCxnSpPr/>
          <p:nvPr/>
        </p:nvCxnSpPr>
        <p:spPr>
          <a:xfrm flipV="1">
            <a:off x="1258435" y="4572000"/>
            <a:ext cx="6138250" cy="362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4173648" y="2027976"/>
            <a:ext cx="81481" cy="38839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1874067" y="3232086"/>
            <a:ext cx="5060887" cy="2652665"/>
          </a:xfrm>
          <a:custGeom>
            <a:avLst/>
            <a:gdLst>
              <a:gd name="connsiteX0" fmla="*/ 0 w 5088048"/>
              <a:gd name="connsiteY0" fmla="*/ 2671032 h 2671032"/>
              <a:gd name="connsiteX1" fmla="*/ 1032095 w 5088048"/>
              <a:gd name="connsiteY1" fmla="*/ 2526177 h 2671032"/>
              <a:gd name="connsiteX2" fmla="*/ 1620571 w 5088048"/>
              <a:gd name="connsiteY2" fmla="*/ 2191199 h 2671032"/>
              <a:gd name="connsiteX3" fmla="*/ 2734147 w 5088048"/>
              <a:gd name="connsiteY3" fmla="*/ 914660 h 2671032"/>
              <a:gd name="connsiteX4" fmla="*/ 3367889 w 5088048"/>
              <a:gd name="connsiteY4" fmla="*/ 299025 h 2671032"/>
              <a:gd name="connsiteX5" fmla="*/ 4065006 w 5088048"/>
              <a:gd name="connsiteY5" fmla="*/ 27421 h 2671032"/>
              <a:gd name="connsiteX6" fmla="*/ 5088048 w 5088048"/>
              <a:gd name="connsiteY6" fmla="*/ 9314 h 2671032"/>
              <a:gd name="connsiteX7" fmla="*/ 5088048 w 5088048"/>
              <a:gd name="connsiteY7" fmla="*/ 9314 h 267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8048" h="2671032">
                <a:moveTo>
                  <a:pt x="0" y="2671032"/>
                </a:moveTo>
                <a:cubicBezTo>
                  <a:pt x="381000" y="2638590"/>
                  <a:pt x="762000" y="2606149"/>
                  <a:pt x="1032095" y="2526177"/>
                </a:cubicBezTo>
                <a:cubicBezTo>
                  <a:pt x="1302190" y="2446205"/>
                  <a:pt x="1336896" y="2459785"/>
                  <a:pt x="1620571" y="2191199"/>
                </a:cubicBezTo>
                <a:cubicBezTo>
                  <a:pt x="1904246" y="1922613"/>
                  <a:pt x="2442927" y="1230022"/>
                  <a:pt x="2734147" y="914660"/>
                </a:cubicBezTo>
                <a:cubicBezTo>
                  <a:pt x="3025367" y="599298"/>
                  <a:pt x="3146079" y="446898"/>
                  <a:pt x="3367889" y="299025"/>
                </a:cubicBezTo>
                <a:cubicBezTo>
                  <a:pt x="3589699" y="151152"/>
                  <a:pt x="3778313" y="75706"/>
                  <a:pt x="4065006" y="27421"/>
                </a:cubicBezTo>
                <a:cubicBezTo>
                  <a:pt x="4351699" y="-20864"/>
                  <a:pt x="5088048" y="9314"/>
                  <a:pt x="5088048" y="9314"/>
                </a:cubicBezTo>
                <a:lnTo>
                  <a:pt x="5088048" y="9314"/>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502875" y="3440317"/>
            <a:ext cx="6074875" cy="2037030"/>
          </a:xfrm>
          <a:custGeom>
            <a:avLst/>
            <a:gdLst>
              <a:gd name="connsiteX0" fmla="*/ 0 w 6074875"/>
              <a:gd name="connsiteY0" fmla="*/ 2037030 h 2037030"/>
              <a:gd name="connsiteX1" fmla="*/ 1312753 w 6074875"/>
              <a:gd name="connsiteY1" fmla="*/ 1692998 h 2037030"/>
              <a:gd name="connsiteX2" fmla="*/ 2272420 w 6074875"/>
              <a:gd name="connsiteY2" fmla="*/ 1367073 h 2037030"/>
              <a:gd name="connsiteX3" fmla="*/ 3983525 w 6074875"/>
              <a:gd name="connsiteY3" fmla="*/ 452673 h 2037030"/>
              <a:gd name="connsiteX4" fmla="*/ 5450186 w 6074875"/>
              <a:gd name="connsiteY4" fmla="*/ 81481 h 2037030"/>
              <a:gd name="connsiteX5" fmla="*/ 6074875 w 6074875"/>
              <a:gd name="connsiteY5" fmla="*/ 0 h 2037030"/>
              <a:gd name="connsiteX6" fmla="*/ 6074875 w 6074875"/>
              <a:gd name="connsiteY6" fmla="*/ 0 h 203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74875" h="2037030">
                <a:moveTo>
                  <a:pt x="0" y="2037030"/>
                </a:moveTo>
                <a:cubicBezTo>
                  <a:pt x="467008" y="1920843"/>
                  <a:pt x="934016" y="1804657"/>
                  <a:pt x="1312753" y="1692998"/>
                </a:cubicBezTo>
                <a:cubicBezTo>
                  <a:pt x="1691490" y="1581339"/>
                  <a:pt x="1827291" y="1573794"/>
                  <a:pt x="2272420" y="1367073"/>
                </a:cubicBezTo>
                <a:cubicBezTo>
                  <a:pt x="2717549" y="1160352"/>
                  <a:pt x="3453897" y="666938"/>
                  <a:pt x="3983525" y="452673"/>
                </a:cubicBezTo>
                <a:cubicBezTo>
                  <a:pt x="4513153" y="238408"/>
                  <a:pt x="5101628" y="156926"/>
                  <a:pt x="5450186" y="81481"/>
                </a:cubicBezTo>
                <a:cubicBezTo>
                  <a:pt x="5798744" y="6036"/>
                  <a:pt x="6074875" y="0"/>
                  <a:pt x="6074875" y="0"/>
                </a:cubicBezTo>
                <a:lnTo>
                  <a:pt x="6074875" y="0"/>
                </a:ln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5024674" y="3675707"/>
            <a:ext cx="959668" cy="6337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1039613">
            <a:off x="4689695" y="4055501"/>
            <a:ext cx="334979" cy="45719"/>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418910" y="4771176"/>
            <a:ext cx="1765426" cy="369332"/>
          </a:xfrm>
          <a:prstGeom prst="rect">
            <a:avLst/>
          </a:prstGeom>
          <a:noFill/>
        </p:spPr>
        <p:txBody>
          <a:bodyPr wrap="square" rtlCol="0">
            <a:spAutoFit/>
          </a:bodyPr>
          <a:lstStyle/>
          <a:p>
            <a:r>
              <a:rPr lang="en-US" dirty="0" smtClean="0"/>
              <a:t>Magnetic field </a:t>
            </a:r>
            <a:r>
              <a:rPr lang="en-US" i="1" dirty="0" smtClean="0"/>
              <a:t>h</a:t>
            </a:r>
            <a:endParaRPr lang="en-US" i="1" dirty="0"/>
          </a:p>
        </p:txBody>
      </p:sp>
      <p:sp>
        <p:nvSpPr>
          <p:cNvPr id="14" name="TextBox 13"/>
          <p:cNvSpPr txBox="1"/>
          <p:nvPr/>
        </p:nvSpPr>
        <p:spPr>
          <a:xfrm>
            <a:off x="4255129" y="1901228"/>
            <a:ext cx="1629623" cy="646331"/>
          </a:xfrm>
          <a:prstGeom prst="rect">
            <a:avLst/>
          </a:prstGeom>
          <a:noFill/>
        </p:spPr>
        <p:txBody>
          <a:bodyPr wrap="square" rtlCol="0">
            <a:spAutoFit/>
          </a:bodyPr>
          <a:lstStyle/>
          <a:p>
            <a:r>
              <a:rPr lang="en-US" dirty="0" smtClean="0"/>
              <a:t>Magnetization</a:t>
            </a:r>
            <a:r>
              <a:rPr lang="en-US" i="1" dirty="0" smtClean="0"/>
              <a:t> M</a:t>
            </a:r>
            <a:endParaRPr lang="en-US" i="1" dirty="0"/>
          </a:p>
        </p:txBody>
      </p:sp>
      <mc:AlternateContent xmlns:mc="http://schemas.openxmlformats.org/markup-compatibility/2006" xmlns:a14="http://schemas.microsoft.com/office/drawing/2010/main">
        <mc:Choice Requires="a14">
          <p:sp>
            <p:nvSpPr>
              <p:cNvPr id="15" name="TextBox 14"/>
              <p:cNvSpPr txBox="1"/>
              <p:nvPr/>
            </p:nvSpPr>
            <p:spPr>
              <a:xfrm>
                <a:off x="606584" y="2055139"/>
                <a:ext cx="2372006" cy="2031325"/>
              </a:xfrm>
              <a:prstGeom prst="rect">
                <a:avLst/>
              </a:prstGeom>
              <a:noFill/>
            </p:spPr>
            <p:txBody>
              <a:bodyPr wrap="square" rtlCol="0">
                <a:spAutoFit/>
              </a:bodyPr>
              <a:lstStyle/>
              <a:p>
                <a:r>
                  <a:rPr lang="en-US" b="0" dirty="0" smtClean="0"/>
                  <a:t>Heat absorbed by the system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 </m:t>
                    </m:r>
                    <m:r>
                      <a:rPr lang="en-US" b="0" i="1" smtClean="0">
                        <a:latin typeface="Cambria Math" panose="02040503050406030204" pitchFamily="18" charset="0"/>
                      </a:rPr>
                      <m:t>𝑑𝑀</m:t>
                    </m:r>
                  </m:oMath>
                </a14:m>
                <a:endParaRPr lang="en-US" b="0" dirty="0" smtClean="0"/>
              </a:p>
              <a:p>
                <a:endParaRPr lang="en-US" b="0" dirty="0" smtClean="0"/>
              </a:p>
              <a:p>
                <a:r>
                  <a:rPr lang="en-US" dirty="0"/>
                  <a:t>W</a:t>
                </a:r>
                <a:r>
                  <a:rPr lang="en-US" dirty="0" smtClean="0"/>
                  <a:t>ork done by the system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𝑊</m:t>
                    </m:r>
                    <m:r>
                      <a:rPr lang="en-US" b="0" i="1" smtClean="0">
                        <a:latin typeface="Cambria Math" panose="02040503050406030204" pitchFamily="18" charset="0"/>
                      </a:rPr>
                      <m:t>=</m:t>
                    </m:r>
                    <m:r>
                      <a:rPr lang="en-US" b="0" i="1" smtClean="0">
                        <a:latin typeface="Cambria Math" panose="02040503050406030204" pitchFamily="18" charset="0"/>
                      </a:rPr>
                      <m:t>𝑀</m:t>
                    </m:r>
                    <m:r>
                      <a:rPr lang="en-US" b="0" i="1" smtClean="0">
                        <a:latin typeface="Cambria Math" panose="02040503050406030204" pitchFamily="18" charset="0"/>
                      </a:rPr>
                      <m:t> </m:t>
                    </m:r>
                    <m:r>
                      <a:rPr lang="en-US" b="0" i="1" smtClean="0">
                        <a:latin typeface="Cambria Math" panose="02040503050406030204" pitchFamily="18" charset="0"/>
                      </a:rPr>
                      <m:t>𝑑h</m:t>
                    </m:r>
                  </m:oMath>
                </a14:m>
                <a:endParaRPr lang="en-US" dirty="0" smtClean="0"/>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𝑑𝐸</m:t>
                      </m:r>
                      <m:r>
                        <a:rPr lang="en-US" b="0" i="1" smtClean="0">
                          <a:latin typeface="Cambria Math" panose="02040503050406030204" pitchFamily="18" charset="0"/>
                        </a:rPr>
                        <m:t>=</m:t>
                      </m:r>
                      <m:r>
                        <a:rPr lang="en-US" b="0" i="1" smtClean="0">
                          <a:latin typeface="Cambria Math" panose="02040503050406030204" pitchFamily="18" charset="0"/>
                        </a:rPr>
                        <m:t>𝛿</m:t>
                      </m:r>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𝛿</m:t>
                      </m:r>
                      <m:r>
                        <a:rPr lang="en-US" b="0" i="1" smtClean="0">
                          <a:latin typeface="Cambria Math" panose="02040503050406030204" pitchFamily="18" charset="0"/>
                        </a:rPr>
                        <m:t>𝑊</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606584" y="2055139"/>
                <a:ext cx="2372006" cy="2031325"/>
              </a:xfrm>
              <a:prstGeom prst="rect">
                <a:avLst/>
              </a:prstGeom>
              <a:blipFill rotWithShape="0">
                <a:blip r:embed="rId2"/>
                <a:stretch>
                  <a:fillRect l="-2314" t="-1502" b="-12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409856" y="2797517"/>
                <a:ext cx="3259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𝐿</m:t>
                          </m:r>
                        </m:sub>
                      </m:sSub>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6409856" y="2797517"/>
                <a:ext cx="325924" cy="369332"/>
              </a:xfrm>
              <a:prstGeom prst="rect">
                <a:avLst/>
              </a:prstGeom>
              <a:blipFill rotWithShape="0">
                <a:blip r:embed="rId3"/>
                <a:stretch>
                  <a:fillRect r="-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7476653" y="3475022"/>
                <a:ext cx="3259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𝐻</m:t>
                          </m:r>
                        </m:sub>
                      </m:sSub>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7476653" y="3475022"/>
                <a:ext cx="325924" cy="369332"/>
              </a:xfrm>
              <a:prstGeom prst="rect">
                <a:avLst/>
              </a:prstGeom>
              <a:blipFill rotWithShape="0">
                <a:blip r:embed="rId4"/>
                <a:stretch>
                  <a:fillRect r="-22222"/>
                </a:stretch>
              </a:blipFill>
            </p:spPr>
            <p:txBody>
              <a:bodyPr/>
              <a:lstStyle/>
              <a:p>
                <a:r>
                  <a:rPr lang="en-US">
                    <a:noFill/>
                  </a:rPr>
                  <a:t> </a:t>
                </a:r>
              </a:p>
            </p:txBody>
          </p:sp>
        </mc:Fallback>
      </mc:AlternateContent>
      <p:sp>
        <p:nvSpPr>
          <p:cNvPr id="19" name="Freeform 18"/>
          <p:cNvSpPr/>
          <p:nvPr/>
        </p:nvSpPr>
        <p:spPr>
          <a:xfrm>
            <a:off x="5042780" y="3720974"/>
            <a:ext cx="923454" cy="380246"/>
          </a:xfrm>
          <a:custGeom>
            <a:avLst/>
            <a:gdLst>
              <a:gd name="connsiteX0" fmla="*/ 923454 w 923454"/>
              <a:gd name="connsiteY0" fmla="*/ 0 h 380246"/>
              <a:gd name="connsiteX1" fmla="*/ 624689 w 923454"/>
              <a:gd name="connsiteY1" fmla="*/ 108642 h 380246"/>
              <a:gd name="connsiteX2" fmla="*/ 371192 w 923454"/>
              <a:gd name="connsiteY2" fmla="*/ 208230 h 380246"/>
              <a:gd name="connsiteX3" fmla="*/ 181070 w 923454"/>
              <a:gd name="connsiteY3" fmla="*/ 280658 h 380246"/>
              <a:gd name="connsiteX4" fmla="*/ 0 w 923454"/>
              <a:gd name="connsiteY4" fmla="*/ 380246 h 380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454" h="380246">
                <a:moveTo>
                  <a:pt x="923454" y="0"/>
                </a:moveTo>
                <a:lnTo>
                  <a:pt x="624689" y="108642"/>
                </a:lnTo>
                <a:cubicBezTo>
                  <a:pt x="532645" y="143347"/>
                  <a:pt x="371192" y="208230"/>
                  <a:pt x="371192" y="208230"/>
                </a:cubicBezTo>
                <a:cubicBezTo>
                  <a:pt x="297255" y="236899"/>
                  <a:pt x="242935" y="251989"/>
                  <a:pt x="181070" y="280658"/>
                </a:cubicBezTo>
                <a:cubicBezTo>
                  <a:pt x="119205" y="309327"/>
                  <a:pt x="59602" y="344786"/>
                  <a:pt x="0" y="380246"/>
                </a:cubicBezTo>
              </a:path>
            </a:pathLst>
          </a:cu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4671588" y="3711921"/>
            <a:ext cx="334978" cy="334978"/>
          </a:xfrm>
          <a:custGeom>
            <a:avLst/>
            <a:gdLst>
              <a:gd name="connsiteX0" fmla="*/ 0 w 334978"/>
              <a:gd name="connsiteY0" fmla="*/ 334978 h 334978"/>
              <a:gd name="connsiteX1" fmla="*/ 126749 w 334978"/>
              <a:gd name="connsiteY1" fmla="*/ 181069 h 334978"/>
              <a:gd name="connsiteX2" fmla="*/ 334978 w 334978"/>
              <a:gd name="connsiteY2" fmla="*/ 0 h 334978"/>
              <a:gd name="connsiteX3" fmla="*/ 334978 w 334978"/>
              <a:gd name="connsiteY3" fmla="*/ 0 h 334978"/>
            </a:gdLst>
            <a:ahLst/>
            <a:cxnLst>
              <a:cxn ang="0">
                <a:pos x="connsiteX0" y="connsiteY0"/>
              </a:cxn>
              <a:cxn ang="0">
                <a:pos x="connsiteX1" y="connsiteY1"/>
              </a:cxn>
              <a:cxn ang="0">
                <a:pos x="connsiteX2" y="connsiteY2"/>
              </a:cxn>
              <a:cxn ang="0">
                <a:pos x="connsiteX3" y="connsiteY3"/>
              </a:cxn>
            </a:cxnLst>
            <a:rect l="l" t="t" r="r" b="b"/>
            <a:pathLst>
              <a:path w="334978" h="334978">
                <a:moveTo>
                  <a:pt x="0" y="334978"/>
                </a:moveTo>
                <a:cubicBezTo>
                  <a:pt x="35459" y="285938"/>
                  <a:pt x="70919" y="236899"/>
                  <a:pt x="126749" y="181069"/>
                </a:cubicBezTo>
                <a:cubicBezTo>
                  <a:pt x="182579" y="125239"/>
                  <a:pt x="334978" y="0"/>
                  <a:pt x="334978" y="0"/>
                </a:cubicBezTo>
                <a:lnTo>
                  <a:pt x="334978" y="0"/>
                </a:lnTo>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2222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Zeroth Law of thermodynamics</a:t>
            </a:r>
            <a:endParaRPr lang="en-US" dirty="0"/>
          </a:p>
        </p:txBody>
      </p:sp>
      <p:sp>
        <p:nvSpPr>
          <p:cNvPr id="3" name="Content Placeholder 2"/>
          <p:cNvSpPr>
            <a:spLocks noGrp="1"/>
          </p:cNvSpPr>
          <p:nvPr>
            <p:ph idx="1"/>
          </p:nvPr>
        </p:nvSpPr>
        <p:spPr/>
        <p:txBody>
          <a:bodyPr/>
          <a:lstStyle/>
          <a:p>
            <a:pPr marL="0" indent="0">
              <a:buNone/>
            </a:pPr>
            <a:r>
              <a:rPr lang="en-US" dirty="0" smtClean="0"/>
              <a:t>Max Planck: “If a body </a:t>
            </a:r>
            <a:r>
              <a:rPr lang="en-US" i="1" dirty="0" smtClean="0"/>
              <a:t>A</a:t>
            </a:r>
            <a:r>
              <a:rPr lang="en-US" dirty="0" smtClean="0"/>
              <a:t> is in thermal equilibrium with two other bodies </a:t>
            </a:r>
            <a:r>
              <a:rPr lang="en-US" i="1" dirty="0" smtClean="0"/>
              <a:t>B</a:t>
            </a:r>
            <a:r>
              <a:rPr lang="en-US" dirty="0" smtClean="0"/>
              <a:t> and </a:t>
            </a:r>
            <a:r>
              <a:rPr lang="en-US" i="1" dirty="0" smtClean="0"/>
              <a:t>C</a:t>
            </a:r>
            <a:r>
              <a:rPr lang="en-US" dirty="0" smtClean="0"/>
              <a:t>, then </a:t>
            </a:r>
            <a:r>
              <a:rPr lang="en-US" i="1" dirty="0" smtClean="0"/>
              <a:t>B</a:t>
            </a:r>
            <a:r>
              <a:rPr lang="en-US" dirty="0" smtClean="0"/>
              <a:t> and </a:t>
            </a:r>
            <a:r>
              <a:rPr lang="en-US" i="1" dirty="0" smtClean="0"/>
              <a:t>C</a:t>
            </a:r>
            <a:r>
              <a:rPr lang="en-US" dirty="0" smtClean="0"/>
              <a:t> are in thermal equilibrium with one another.”</a:t>
            </a:r>
          </a:p>
          <a:p>
            <a:pPr marL="0" indent="0">
              <a:buNone/>
            </a:pPr>
            <a:endParaRPr lang="en-US" dirty="0"/>
          </a:p>
          <a:p>
            <a:pPr marL="0" indent="0">
              <a:buNone/>
            </a:pPr>
            <a:r>
              <a:rPr lang="en-US" dirty="0" smtClean="0"/>
              <a:t>Two bodies in thermal equilibrium means: if the two bodies are to be brought into thermal contact, there would be no net flow of energy between them.</a:t>
            </a:r>
          </a:p>
          <a:p>
            <a:pPr marL="0" indent="0">
              <a:buNone/>
            </a:pPr>
            <a:endParaRPr lang="en-US" dirty="0"/>
          </a:p>
          <a:p>
            <a:pPr marL="0" indent="0">
              <a:buNone/>
            </a:pPr>
            <a:r>
              <a:rPr lang="en-US" dirty="0" smtClean="0"/>
              <a:t>Basis for thermometer and definition of isotherms</a:t>
            </a:r>
            <a:endParaRPr lang="en-US" dirty="0"/>
          </a:p>
        </p:txBody>
      </p:sp>
      <p:sp>
        <p:nvSpPr>
          <p:cNvPr id="4" name="Slide Number Placeholder 3"/>
          <p:cNvSpPr>
            <a:spLocks noGrp="1"/>
          </p:cNvSpPr>
          <p:nvPr>
            <p:ph type="sldNum" sz="quarter" idx="12"/>
          </p:nvPr>
        </p:nvSpPr>
        <p:spPr/>
        <p:txBody>
          <a:bodyPr/>
          <a:lstStyle/>
          <a:p>
            <a:fld id="{D6CF5D8E-4EB8-4BE7-BAC0-A4BCAE070E94}" type="slidenum">
              <a:rPr lang="en-US" smtClean="0"/>
              <a:pPr/>
              <a:t>13</a:t>
            </a:fld>
            <a:endParaRPr lang="en-US" dirty="0"/>
          </a:p>
        </p:txBody>
      </p:sp>
    </p:spTree>
    <p:extLst>
      <p:ext uri="{BB962C8B-B14F-4D97-AF65-F5344CB8AC3E}">
        <p14:creationId xmlns:p14="http://schemas.microsoft.com/office/powerpoint/2010/main" val="1429050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Callen postulates (see also R H </a:t>
            </a:r>
            <a:r>
              <a:rPr lang="en-US" dirty="0" err="1" smtClean="0"/>
              <a:t>Swendsen</a:t>
            </a:r>
            <a:r>
              <a:rPr lang="en-US" dirty="0" smtClean="0"/>
              <a:t>, “introduction to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Existence of state functions.  (Equilibrium) States are characterized by a small number of macroscopically measurable quantities.  For simple system it is energy </a:t>
            </a:r>
            <a:r>
              <a:rPr lang="en-US" i="1" dirty="0" smtClean="0"/>
              <a:t>E</a:t>
            </a:r>
            <a:r>
              <a:rPr lang="en-US" dirty="0" smtClean="0"/>
              <a:t>,  volume </a:t>
            </a:r>
            <a:r>
              <a:rPr lang="en-US" i="1" dirty="0" smtClean="0"/>
              <a:t>V</a:t>
            </a:r>
            <a:r>
              <a:rPr lang="en-US" dirty="0" smtClean="0"/>
              <a:t>, and particle number </a:t>
            </a:r>
            <a:r>
              <a:rPr lang="en-US" i="1" dirty="0" smtClean="0"/>
              <a:t>N</a:t>
            </a:r>
            <a:r>
              <a:rPr lang="en-US" dirty="0" smtClean="0"/>
              <a:t>. </a:t>
            </a:r>
            <a:endParaRPr lang="en-US" dirty="0"/>
          </a:p>
        </p:txBody>
      </p:sp>
      <p:sp>
        <p:nvSpPr>
          <p:cNvPr id="4" name="Slide Number Placeholder 3"/>
          <p:cNvSpPr>
            <a:spLocks noGrp="1"/>
          </p:cNvSpPr>
          <p:nvPr>
            <p:ph type="sldNum" sz="quarter" idx="12"/>
          </p:nvPr>
        </p:nvSpPr>
        <p:spPr/>
        <p:txBody>
          <a:bodyPr/>
          <a:lstStyle/>
          <a:p>
            <a:fld id="{D6CF5D8E-4EB8-4BE7-BAC0-A4BCAE070E94}" type="slidenum">
              <a:rPr lang="en-US" smtClean="0"/>
              <a:pPr/>
              <a:t>14</a:t>
            </a:fld>
            <a:endParaRPr lang="en-US" dirty="0"/>
          </a:p>
        </p:txBody>
      </p:sp>
    </p:spTree>
    <p:extLst>
      <p:ext uri="{BB962C8B-B14F-4D97-AF65-F5344CB8AC3E}">
        <p14:creationId xmlns:p14="http://schemas.microsoft.com/office/powerpoint/2010/main" val="1982491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Callen postulate II</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startAt="2"/>
            </a:pPr>
            <a:r>
              <a:rPr lang="en-US" dirty="0" smtClean="0"/>
              <a:t>There exists a state function called “entropy”, for which</a:t>
            </a:r>
          </a:p>
          <a:p>
            <a:pPr marL="0" indent="0">
              <a:buNone/>
            </a:pPr>
            <a:r>
              <a:rPr lang="en-US" dirty="0"/>
              <a:t>	</a:t>
            </a:r>
            <a:r>
              <a:rPr lang="en-US" dirty="0">
                <a:solidFill>
                  <a:srgbClr val="C00000"/>
                </a:solidFill>
              </a:rPr>
              <a:t>t</a:t>
            </a:r>
            <a:r>
              <a:rPr lang="en-US" dirty="0" smtClean="0">
                <a:solidFill>
                  <a:srgbClr val="C00000"/>
                </a:solidFill>
              </a:rPr>
              <a:t>he values assumed by the extensive 	parameters of an isolated composite system in 	the absence of an internal constraint are those 	that maximize the entropy over the set of all 	constrained macroscopic states.</a:t>
            </a:r>
          </a:p>
          <a:p>
            <a:pPr marL="0" indent="0">
              <a:buNone/>
            </a:pPr>
            <a:endParaRPr lang="en-US" dirty="0"/>
          </a:p>
          <a:p>
            <a:pPr marL="0" indent="0">
              <a:buNone/>
            </a:pPr>
            <a:r>
              <a:rPr lang="en-US" dirty="0" smtClean="0"/>
              <a:t>The above statement is a form of Second Law of thermodynamics.</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6CF5D8E-4EB8-4BE7-BAC0-A4BCAE070E94}" type="slidenum">
              <a:rPr lang="en-US" smtClean="0"/>
              <a:pPr/>
              <a:t>15</a:t>
            </a:fld>
            <a:endParaRPr lang="en-US" dirty="0"/>
          </a:p>
        </p:txBody>
      </p:sp>
    </p:spTree>
    <p:extLst>
      <p:ext uri="{BB962C8B-B14F-4D97-AF65-F5344CB8AC3E}">
        <p14:creationId xmlns:p14="http://schemas.microsoft.com/office/powerpoint/2010/main" val="2961196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Callen postulates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514350" indent="-514350">
                  <a:buFont typeface="+mj-lt"/>
                  <a:buAutoNum type="arabicPeriod" startAt="3"/>
                </a:pPr>
                <a:r>
                  <a:rPr lang="en-US" dirty="0" smtClean="0"/>
                  <a:t>Additivity: The entropy of a composite system consisting of 1 and 2 is simply</a:t>
                </a:r>
              </a:p>
              <a:p>
                <a:pPr marL="0" indent="0">
                  <a:buNone/>
                </a:pPr>
                <a:r>
                  <a:rPr lang="en-US" dirty="0" smtClean="0"/>
                  <a: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b="0" i="1" smtClean="0">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b="0" i="1" smtClean="0">
                                <a:latin typeface="Cambria Math" panose="02040503050406030204" pitchFamily="18" charset="0"/>
                              </a:rPr>
                              <m:t>2</m:t>
                            </m:r>
                          </m:sub>
                        </m:sSub>
                      </m:e>
                    </m:d>
                  </m:oMath>
                </a14:m>
                <a:r>
                  <a:rPr lang="en-US" dirty="0" smtClean="0"/>
                  <a:t>.</a:t>
                </a:r>
              </a:p>
              <a:p>
                <a:pPr marL="0" indent="0">
                  <a:buNone/>
                </a:pPr>
                <a:endParaRPr lang="en-US" dirty="0" smtClean="0"/>
              </a:p>
              <a:p>
                <a:pPr marL="514350" indent="-514350">
                  <a:buFont typeface="+mj-lt"/>
                  <a:buAutoNum type="arabicPeriod" startAt="4"/>
                </a:pPr>
                <a:r>
                  <a:rPr lang="en-US" dirty="0" smtClean="0">
                    <a:solidFill>
                      <a:srgbClr val="7030A0"/>
                    </a:solidFill>
                  </a:rPr>
                  <a:t>Monotonicity of entropy: entropy </a:t>
                </a:r>
                <a:r>
                  <a:rPr lang="en-US" i="1" dirty="0" smtClean="0">
                    <a:solidFill>
                      <a:srgbClr val="7030A0"/>
                    </a:solidFill>
                  </a:rPr>
                  <a:t>S</a:t>
                </a:r>
                <a:r>
                  <a:rPr lang="en-US" dirty="0" smtClean="0">
                    <a:solidFill>
                      <a:srgbClr val="7030A0"/>
                    </a:solidFill>
                  </a:rPr>
                  <a:t> is an increasing function of energy </a:t>
                </a:r>
                <a:r>
                  <a:rPr lang="en-US" i="1" dirty="0" smtClean="0">
                    <a:solidFill>
                      <a:srgbClr val="7030A0"/>
                    </a:solidFill>
                  </a:rPr>
                  <a:t>E</a:t>
                </a:r>
                <a:r>
                  <a:rPr lang="en-US" dirty="0" smtClean="0">
                    <a:solidFill>
                      <a:srgbClr val="7030A0"/>
                    </a:solidFill>
                  </a:rPr>
                  <a:t>.  </a:t>
                </a:r>
              </a:p>
              <a:p>
                <a:pPr marL="0" indent="0">
                  <a:buNone/>
                </a:pPr>
                <a:r>
                  <a:rPr lang="en-US" dirty="0" smtClean="0">
                    <a:solidFill>
                      <a:srgbClr val="7030A0"/>
                    </a:solidFill>
                  </a:rPr>
                  <a:t>      </a:t>
                </a:r>
                <a:r>
                  <a:rPr lang="en-US" dirty="0" smtClean="0"/>
                  <a:t>Can we remove this?</a:t>
                </a:r>
                <a:endParaRPr lang="en-US" dirty="0">
                  <a:solidFill>
                    <a:srgbClr val="7030A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623" t="-238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6CF5D8E-4EB8-4BE7-BAC0-A4BCAE070E94}" type="slidenum">
              <a:rPr lang="en-US" smtClean="0"/>
              <a:pPr/>
              <a:t>16</a:t>
            </a:fld>
            <a:endParaRPr lang="en-US" dirty="0"/>
          </a:p>
        </p:txBody>
      </p:sp>
    </p:spTree>
    <p:extLst>
      <p:ext uri="{BB962C8B-B14F-4D97-AF65-F5344CB8AC3E}">
        <p14:creationId xmlns:p14="http://schemas.microsoft.com/office/powerpoint/2010/main" val="25051597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law according to Callen</a:t>
            </a:r>
            <a:endParaRPr lang="en-US" dirty="0"/>
          </a:p>
        </p:txBody>
      </p:sp>
      <p:sp>
        <p:nvSpPr>
          <p:cNvPr id="4" name="Slide Number Placeholder 3"/>
          <p:cNvSpPr>
            <a:spLocks noGrp="1"/>
          </p:cNvSpPr>
          <p:nvPr>
            <p:ph type="sldNum" sz="quarter" idx="12"/>
          </p:nvPr>
        </p:nvSpPr>
        <p:spPr/>
        <p:txBody>
          <a:bodyPr/>
          <a:lstStyle/>
          <a:p>
            <a:fld id="{D6CF5D8E-4EB8-4BE7-BAC0-A4BCAE070E94}" type="slidenum">
              <a:rPr lang="en-US" smtClean="0"/>
              <a:pPr/>
              <a:t>17</a:t>
            </a:fld>
            <a:endParaRPr lang="en-US" dirty="0"/>
          </a:p>
        </p:txBody>
      </p:sp>
      <p:sp>
        <p:nvSpPr>
          <p:cNvPr id="5" name="Rectangle 4"/>
          <p:cNvSpPr/>
          <p:nvPr/>
        </p:nvSpPr>
        <p:spPr>
          <a:xfrm>
            <a:off x="529839" y="2555193"/>
            <a:ext cx="1683522" cy="100840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784505" y="2553766"/>
            <a:ext cx="1683522" cy="4970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36064" y="4989324"/>
            <a:ext cx="1683522" cy="100840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19586" y="4989324"/>
            <a:ext cx="1683522" cy="53268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2384277" y="3845607"/>
            <a:ext cx="45719" cy="700756"/>
          </a:xfrm>
          <a:prstGeom prst="downArrow">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580830" y="3674689"/>
            <a:ext cx="1622278" cy="1200329"/>
          </a:xfrm>
          <a:prstGeom prst="rect">
            <a:avLst/>
          </a:prstGeom>
          <a:noFill/>
        </p:spPr>
        <p:txBody>
          <a:bodyPr wrap="square" rtlCol="0">
            <a:spAutoFit/>
          </a:bodyPr>
          <a:lstStyle/>
          <a:p>
            <a:r>
              <a:rPr lang="en-US" dirty="0" smtClean="0"/>
              <a:t>Combined and allow to exchange energy</a:t>
            </a:r>
            <a:endParaRPr lang="en-US" dirty="0"/>
          </a:p>
        </p:txBody>
      </p:sp>
      <mc:AlternateContent xmlns:mc="http://schemas.openxmlformats.org/markup-compatibility/2006" xmlns:a14="http://schemas.microsoft.com/office/drawing/2010/main">
        <mc:Choice Requires="a14">
          <p:sp>
            <p:nvSpPr>
              <p:cNvPr id="12" name="TextBox 11"/>
              <p:cNvSpPr txBox="1"/>
              <p:nvPr/>
            </p:nvSpPr>
            <p:spPr>
              <a:xfrm>
                <a:off x="965675" y="2862129"/>
                <a:ext cx="863125" cy="3742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𝐸</m:t>
                          </m:r>
                        </m:e>
                        <m:sub>
                          <m:r>
                            <a:rPr lang="en-US" b="0" i="1" smtClean="0">
                              <a:latin typeface="Cambria Math" panose="02040503050406030204" pitchFamily="18" charset="0"/>
                            </a:rPr>
                            <m:t>1</m:t>
                          </m:r>
                        </m:sub>
                        <m:sup>
                          <m:r>
                            <a:rPr lang="en-US" b="0" i="1" smtClean="0">
                              <a:latin typeface="Cambria Math" panose="02040503050406030204" pitchFamily="18" charset="0"/>
                            </a:rPr>
                            <m:t>0</m:t>
                          </m:r>
                        </m:sup>
                      </m:sSubSup>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965675" y="2862129"/>
                <a:ext cx="863125" cy="374205"/>
              </a:xfrm>
              <a:prstGeom prst="rect">
                <a:avLst/>
              </a:prstGeom>
              <a:blipFill rotWithShape="0">
                <a:blip r:embed="rId2" cstate="print"/>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211796" y="2629966"/>
                <a:ext cx="863125" cy="3747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𝐸</m:t>
                          </m:r>
                        </m:e>
                        <m:sub>
                          <m:r>
                            <a:rPr lang="en-US" b="0" i="1" smtClean="0">
                              <a:latin typeface="Cambria Math" panose="02040503050406030204" pitchFamily="18" charset="0"/>
                            </a:rPr>
                            <m:t>2</m:t>
                          </m:r>
                        </m:sub>
                        <m:sup>
                          <m:r>
                            <a:rPr lang="en-US" b="0" i="1" smtClean="0">
                              <a:latin typeface="Cambria Math" panose="02040503050406030204" pitchFamily="18" charset="0"/>
                            </a:rPr>
                            <m:t>0</m:t>
                          </m:r>
                        </m:sup>
                      </m:sSubSup>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3211796" y="2629966"/>
                <a:ext cx="863125" cy="374783"/>
              </a:xfrm>
              <a:prstGeom prst="rect">
                <a:avLst/>
              </a:prstGeom>
              <a:blipFill rotWithShape="0">
                <a:blip r:embed="rId3"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400089" y="5304799"/>
                <a:ext cx="863125" cy="397032"/>
              </a:xfrm>
              <a:prstGeom prst="rect">
                <a:avLst/>
              </a:prstGeom>
              <a:noFill/>
            </p:spPr>
            <p:txBody>
              <a:bodyPr wrap="square" rtlCol="0">
                <a:spAutoFit/>
              </a:bodyPr>
              <a:lstStyle/>
              <a:p>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𝐸</m:t>
                        </m:r>
                      </m:e>
                      <m:sub>
                        <m:r>
                          <a:rPr lang="en-US" b="0" i="1" smtClean="0">
                            <a:latin typeface="Cambria Math" panose="02040503050406030204" pitchFamily="18" charset="0"/>
                          </a:rPr>
                          <m:t>1</m:t>
                        </m:r>
                      </m:sub>
                      <m:sup/>
                    </m:sSubSup>
                  </m:oMath>
                </a14:m>
                <a:r>
                  <a:rPr lang="en-US" dirty="0" smtClean="0"/>
                  <a:t>?</a:t>
                </a:r>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1400089" y="5304799"/>
                <a:ext cx="863125" cy="397032"/>
              </a:xfrm>
              <a:prstGeom prst="rect">
                <a:avLst/>
              </a:prstGeom>
              <a:blipFill rotWithShape="0">
                <a:blip r:embed="rId4" cstate="print"/>
                <a:stretch>
                  <a:fillRect b="-24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469737" y="4947298"/>
                <a:ext cx="1810285" cy="6454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2</m:t>
                          </m:r>
                        </m:sub>
                      </m:sSub>
                      <m:r>
                        <a:rPr lang="en-US" b="0" i="1" smtClean="0">
                          <a:latin typeface="Cambria Math" panose="02040503050406030204" pitchFamily="18" charset="0"/>
                        </a:rPr>
                        <m:t>=</m:t>
                      </m:r>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𝐸</m:t>
                          </m:r>
                        </m:e>
                        <m:sub>
                          <m:r>
                            <a:rPr lang="en-US" b="0" i="1" smtClean="0">
                              <a:latin typeface="Cambria Math" panose="02040503050406030204" pitchFamily="18" charset="0"/>
                            </a:rPr>
                            <m:t>1</m:t>
                          </m:r>
                        </m:sub>
                        <m:sup>
                          <m:r>
                            <a:rPr lang="en-US" b="0" i="1" smtClean="0">
                              <a:latin typeface="Cambria Math" panose="02040503050406030204" pitchFamily="18" charset="0"/>
                            </a:rPr>
                            <m:t>0</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𝐸</m:t>
                          </m:r>
                        </m:e>
                        <m:sub>
                          <m:r>
                            <a:rPr lang="en-US" b="0" i="1" smtClean="0">
                              <a:latin typeface="Cambria Math" panose="02040503050406030204" pitchFamily="18" charset="0"/>
                            </a:rPr>
                            <m:t>2</m:t>
                          </m:r>
                        </m:sub>
                        <m:sup>
                          <m:r>
                            <a:rPr lang="en-US" i="1">
                              <a:latin typeface="Cambria Math" panose="02040503050406030204" pitchFamily="18" charset="0"/>
                            </a:rPr>
                            <m:t>0</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1</m:t>
                          </m:r>
                        </m:sub>
                      </m:sSub>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2469737" y="4947298"/>
                <a:ext cx="1810285" cy="645433"/>
              </a:xfrm>
              <a:prstGeom prst="rect">
                <a:avLst/>
              </a:prstGeom>
              <a:blipFill rotWithShape="0">
                <a:blip r:embed="rId5" cstate="print"/>
                <a:stretch>
                  <a:fillRect b="-952"/>
                </a:stretch>
              </a:blipFill>
            </p:spPr>
            <p:txBody>
              <a:bodyPr/>
              <a:lstStyle/>
              <a:p>
                <a:r>
                  <a:rPr lang="en-US">
                    <a:noFill/>
                  </a:rPr>
                  <a:t> </a:t>
                </a:r>
              </a:p>
            </p:txBody>
          </p:sp>
        </mc:Fallback>
      </mc:AlternateContent>
      <p:cxnSp>
        <p:nvCxnSpPr>
          <p:cNvPr id="17" name="Straight Arrow Connector 16"/>
          <p:cNvCxnSpPr/>
          <p:nvPr/>
        </p:nvCxnSpPr>
        <p:spPr>
          <a:xfrm>
            <a:off x="5580404" y="5304799"/>
            <a:ext cx="302521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5571858" y="2042445"/>
            <a:ext cx="8546" cy="32623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Freeform 20"/>
          <p:cNvSpPr/>
          <p:nvPr/>
        </p:nvSpPr>
        <p:spPr>
          <a:xfrm>
            <a:off x="5888052" y="3401226"/>
            <a:ext cx="2213361" cy="1196411"/>
          </a:xfrm>
          <a:custGeom>
            <a:avLst/>
            <a:gdLst>
              <a:gd name="connsiteX0" fmla="*/ 0 w 2213361"/>
              <a:gd name="connsiteY0" fmla="*/ 1196411 h 1196411"/>
              <a:gd name="connsiteX1" fmla="*/ 820397 w 2213361"/>
              <a:gd name="connsiteY1" fmla="*/ 205099 h 1196411"/>
              <a:gd name="connsiteX2" fmla="*/ 1264778 w 2213361"/>
              <a:gd name="connsiteY2" fmla="*/ 0 h 1196411"/>
              <a:gd name="connsiteX3" fmla="*/ 2213361 w 2213361"/>
              <a:gd name="connsiteY3" fmla="*/ 205099 h 1196411"/>
            </a:gdLst>
            <a:ahLst/>
            <a:cxnLst>
              <a:cxn ang="0">
                <a:pos x="connsiteX0" y="connsiteY0"/>
              </a:cxn>
              <a:cxn ang="0">
                <a:pos x="connsiteX1" y="connsiteY1"/>
              </a:cxn>
              <a:cxn ang="0">
                <a:pos x="connsiteX2" y="connsiteY2"/>
              </a:cxn>
              <a:cxn ang="0">
                <a:pos x="connsiteX3" y="connsiteY3"/>
              </a:cxn>
            </a:cxnLst>
            <a:rect l="l" t="t" r="r" b="b"/>
            <a:pathLst>
              <a:path w="2213361" h="1196411">
                <a:moveTo>
                  <a:pt x="0" y="1196411"/>
                </a:moveTo>
                <a:cubicBezTo>
                  <a:pt x="304800" y="800456"/>
                  <a:pt x="609601" y="404501"/>
                  <a:pt x="820397" y="205099"/>
                </a:cubicBezTo>
                <a:cubicBezTo>
                  <a:pt x="1031193" y="5697"/>
                  <a:pt x="1032617" y="0"/>
                  <a:pt x="1264778" y="0"/>
                </a:cubicBezTo>
                <a:cubicBezTo>
                  <a:pt x="1496939" y="0"/>
                  <a:pt x="1855150" y="102549"/>
                  <a:pt x="2213361" y="205099"/>
                </a:cubicBezTo>
              </a:path>
            </a:pathLst>
          </a:cu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6999006" y="3401226"/>
            <a:ext cx="59820" cy="1903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580404" y="3401226"/>
            <a:ext cx="1418602"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5674407" y="1606609"/>
                <a:ext cx="1093862" cy="923330"/>
              </a:xfrm>
              <a:prstGeom prst="rect">
                <a:avLst/>
              </a:prstGeom>
              <a:noFill/>
            </p:spPr>
            <p:txBody>
              <a:bodyPr wrap="square" rtlCol="0">
                <a:spAutoFit/>
              </a:bodyPr>
              <a:lstStyle/>
              <a:p>
                <a:r>
                  <a:rPr lang="en-US" dirty="0" smtClean="0"/>
                  <a:t>Total entropy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2</m:t>
                        </m:r>
                      </m:sub>
                    </m:sSub>
                  </m:oMath>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5674407" y="1606609"/>
                <a:ext cx="1093862" cy="923330"/>
              </a:xfrm>
              <a:prstGeom prst="rect">
                <a:avLst/>
              </a:prstGeom>
              <a:blipFill rotWithShape="0">
                <a:blip r:embed="rId6" cstate="print"/>
                <a:stretch>
                  <a:fillRect l="-5028" t="-39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8515350" y="5460763"/>
                <a:ext cx="28681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1</m:t>
                          </m:r>
                        </m:sub>
                      </m:sSub>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8515350" y="5460763"/>
                <a:ext cx="286818" cy="369332"/>
              </a:xfrm>
              <a:prstGeom prst="rect">
                <a:avLst/>
              </a:prstGeom>
              <a:blipFill rotWithShape="0">
                <a:blip r:embed="rId7" cstate="print"/>
                <a:stretch>
                  <a:fillRect r="-29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6992775" y="4861129"/>
                <a:ext cx="783896" cy="3726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𝐸</m:t>
                          </m:r>
                        </m:e>
                        <m:sub>
                          <m:r>
                            <a:rPr lang="en-US" b="0" i="1" smtClean="0">
                              <a:latin typeface="Cambria Math" panose="02040503050406030204" pitchFamily="18" charset="0"/>
                            </a:rPr>
                            <m:t>1</m:t>
                          </m:r>
                        </m:sub>
                        <m:sup>
                          <m:r>
                            <m:rPr>
                              <m:sty m:val="p"/>
                            </m:rPr>
                            <a:rPr lang="en-US" b="0" i="0" smtClean="0">
                              <a:latin typeface="Cambria Math" panose="02040503050406030204" pitchFamily="18" charset="0"/>
                            </a:rPr>
                            <m:t>max</m:t>
                          </m:r>
                        </m:sup>
                      </m:sSubSup>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6992775" y="4861129"/>
                <a:ext cx="783896" cy="372666"/>
              </a:xfrm>
              <a:prstGeom prst="rect">
                <a:avLst/>
              </a:prstGeom>
              <a:blipFill rotWithShape="0">
                <a:blip r:embed="rId8"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1378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law according to Callen</a:t>
            </a:r>
            <a:endParaRPr lang="en-US" dirty="0"/>
          </a:p>
        </p:txBody>
      </p:sp>
      <p:sp>
        <p:nvSpPr>
          <p:cNvPr id="4" name="Slide Number Placeholder 3"/>
          <p:cNvSpPr>
            <a:spLocks noGrp="1"/>
          </p:cNvSpPr>
          <p:nvPr>
            <p:ph type="sldNum" sz="quarter" idx="12"/>
          </p:nvPr>
        </p:nvSpPr>
        <p:spPr/>
        <p:txBody>
          <a:bodyPr/>
          <a:lstStyle/>
          <a:p>
            <a:fld id="{D6CF5D8E-4EB8-4BE7-BAC0-A4BCAE070E94}" type="slidenum">
              <a:rPr lang="en-US" smtClean="0"/>
              <a:pPr/>
              <a:t>18</a:t>
            </a:fld>
            <a:endParaRPr lang="en-US" dirty="0"/>
          </a:p>
        </p:txBody>
      </p:sp>
      <p:sp>
        <p:nvSpPr>
          <p:cNvPr id="5" name="Rectangle 4"/>
          <p:cNvSpPr/>
          <p:nvPr/>
        </p:nvSpPr>
        <p:spPr>
          <a:xfrm>
            <a:off x="529839" y="2555193"/>
            <a:ext cx="1683522" cy="100840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784505" y="2553766"/>
            <a:ext cx="1683522" cy="4970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36064" y="4989324"/>
            <a:ext cx="1683522" cy="100840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19586" y="4989324"/>
            <a:ext cx="1683522" cy="53268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2384277" y="3845607"/>
            <a:ext cx="45719" cy="700756"/>
          </a:xfrm>
          <a:prstGeom prst="downArrow">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580830" y="3674689"/>
            <a:ext cx="1622278" cy="1200329"/>
          </a:xfrm>
          <a:prstGeom prst="rect">
            <a:avLst/>
          </a:prstGeom>
          <a:noFill/>
        </p:spPr>
        <p:txBody>
          <a:bodyPr wrap="square" rtlCol="0">
            <a:spAutoFit/>
          </a:bodyPr>
          <a:lstStyle/>
          <a:p>
            <a:r>
              <a:rPr lang="en-US" dirty="0" smtClean="0"/>
              <a:t>Combined and allow to exchange energy</a:t>
            </a:r>
            <a:endParaRPr lang="en-US" dirty="0"/>
          </a:p>
        </p:txBody>
      </p:sp>
      <mc:AlternateContent xmlns:mc="http://schemas.openxmlformats.org/markup-compatibility/2006" xmlns:a14="http://schemas.microsoft.com/office/drawing/2010/main">
        <mc:Choice Requires="a14">
          <p:sp>
            <p:nvSpPr>
              <p:cNvPr id="12" name="TextBox 11"/>
              <p:cNvSpPr txBox="1"/>
              <p:nvPr/>
            </p:nvSpPr>
            <p:spPr>
              <a:xfrm>
                <a:off x="965675" y="2862129"/>
                <a:ext cx="863125" cy="3742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𝐸</m:t>
                          </m:r>
                        </m:e>
                        <m:sub>
                          <m:r>
                            <a:rPr lang="en-US" b="0" i="1" smtClean="0">
                              <a:latin typeface="Cambria Math" panose="02040503050406030204" pitchFamily="18" charset="0"/>
                            </a:rPr>
                            <m:t>1</m:t>
                          </m:r>
                        </m:sub>
                        <m:sup>
                          <m:r>
                            <a:rPr lang="en-US" b="0" i="1" smtClean="0">
                              <a:latin typeface="Cambria Math" panose="02040503050406030204" pitchFamily="18" charset="0"/>
                            </a:rPr>
                            <m:t>0</m:t>
                          </m:r>
                        </m:sup>
                      </m:sSubSup>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965675" y="2862129"/>
                <a:ext cx="863125" cy="374205"/>
              </a:xfrm>
              <a:prstGeom prst="rect">
                <a:avLst/>
              </a:prstGeom>
              <a:blipFill rotWithShape="0">
                <a:blip r:embed="rId2" cstate="print"/>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211796" y="2629966"/>
                <a:ext cx="863125" cy="3747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𝐸</m:t>
                          </m:r>
                        </m:e>
                        <m:sub>
                          <m:r>
                            <a:rPr lang="en-US" b="0" i="1" smtClean="0">
                              <a:latin typeface="Cambria Math" panose="02040503050406030204" pitchFamily="18" charset="0"/>
                            </a:rPr>
                            <m:t>2</m:t>
                          </m:r>
                        </m:sub>
                        <m:sup>
                          <m:r>
                            <a:rPr lang="en-US" b="0" i="1" smtClean="0">
                              <a:latin typeface="Cambria Math" panose="02040503050406030204" pitchFamily="18" charset="0"/>
                            </a:rPr>
                            <m:t>0</m:t>
                          </m:r>
                        </m:sup>
                      </m:sSubSup>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3211796" y="2629966"/>
                <a:ext cx="863125" cy="374783"/>
              </a:xfrm>
              <a:prstGeom prst="rect">
                <a:avLst/>
              </a:prstGeom>
              <a:blipFill rotWithShape="0">
                <a:blip r:embed="rId3"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400089" y="5304799"/>
                <a:ext cx="1180741" cy="397032"/>
              </a:xfrm>
              <a:prstGeom prst="rect">
                <a:avLst/>
              </a:prstGeom>
              <a:noFill/>
            </p:spPr>
            <p:txBody>
              <a:bodyPr wrap="square" rtlCol="0">
                <a:spAutoFit/>
              </a:bodyPr>
              <a:lstStyle/>
              <a:p>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𝐸</m:t>
                        </m:r>
                      </m:e>
                      <m:sub>
                        <m:r>
                          <a:rPr lang="en-US" b="0" i="1" smtClean="0">
                            <a:latin typeface="Cambria Math" panose="02040503050406030204" pitchFamily="18" charset="0"/>
                          </a:rPr>
                          <m:t>1</m:t>
                        </m:r>
                      </m:sub>
                      <m:sup/>
                    </m:sSubSup>
                  </m:oMath>
                </a14:m>
                <a:r>
                  <a:rPr lang="en-US" dirty="0" smtClean="0"/>
                  <a:t>=</a:t>
                </a:r>
                <a14:m>
                  <m:oMath xmlns:m="http://schemas.openxmlformats.org/officeDocument/2006/math">
                    <m:sSubSup>
                      <m:sSubSupPr>
                        <m:ctrlPr>
                          <a:rPr lang="en-US" i="1" dirty="0" smtClean="0">
                            <a:latin typeface="Cambria Math" panose="02040503050406030204" pitchFamily="18" charset="0"/>
                          </a:rPr>
                        </m:ctrlPr>
                      </m:sSubSupPr>
                      <m:e>
                        <m:r>
                          <a:rPr lang="en-US" b="0" i="1" dirty="0" smtClean="0">
                            <a:latin typeface="Cambria Math" panose="02040503050406030204" pitchFamily="18" charset="0"/>
                          </a:rPr>
                          <m:t> </m:t>
                        </m:r>
                        <m:r>
                          <a:rPr lang="en-US" b="0" i="1" dirty="0" smtClean="0">
                            <a:latin typeface="Cambria Math" panose="02040503050406030204" pitchFamily="18" charset="0"/>
                          </a:rPr>
                          <m:t>𝐸</m:t>
                        </m:r>
                      </m:e>
                      <m:sub>
                        <m:r>
                          <a:rPr lang="en-US" b="0" i="1" dirty="0" smtClean="0">
                            <a:latin typeface="Cambria Math" panose="02040503050406030204" pitchFamily="18" charset="0"/>
                          </a:rPr>
                          <m:t>1</m:t>
                        </m:r>
                      </m:sub>
                      <m:sup>
                        <m:r>
                          <m:rPr>
                            <m:sty m:val="p"/>
                          </m:rPr>
                          <a:rPr lang="en-US" b="0" i="0" dirty="0" smtClean="0">
                            <a:latin typeface="Cambria Math" panose="02040503050406030204" pitchFamily="18" charset="0"/>
                          </a:rPr>
                          <m:t>max</m:t>
                        </m:r>
                      </m:sup>
                    </m:sSubSup>
                  </m:oMath>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1400089" y="5304799"/>
                <a:ext cx="1180741" cy="397032"/>
              </a:xfrm>
              <a:prstGeom prst="rect">
                <a:avLst/>
              </a:prstGeom>
              <a:blipFill rotWithShape="0">
                <a:blip r:embed="rId4" cstate="print"/>
                <a:stretch>
                  <a:fillRect b="-24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469737" y="4947298"/>
                <a:ext cx="1810285" cy="6454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2</m:t>
                          </m:r>
                        </m:sub>
                      </m:sSub>
                      <m:r>
                        <a:rPr lang="en-US" b="0" i="1" smtClean="0">
                          <a:latin typeface="Cambria Math" panose="02040503050406030204" pitchFamily="18" charset="0"/>
                        </a:rPr>
                        <m:t>=</m:t>
                      </m:r>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𝐸</m:t>
                          </m:r>
                        </m:e>
                        <m:sub>
                          <m:r>
                            <a:rPr lang="en-US" b="0" i="1" smtClean="0">
                              <a:latin typeface="Cambria Math" panose="02040503050406030204" pitchFamily="18" charset="0"/>
                            </a:rPr>
                            <m:t>1</m:t>
                          </m:r>
                        </m:sub>
                        <m:sup>
                          <m:r>
                            <a:rPr lang="en-US" b="0" i="1" smtClean="0">
                              <a:latin typeface="Cambria Math" panose="02040503050406030204" pitchFamily="18" charset="0"/>
                            </a:rPr>
                            <m:t>0</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𝐸</m:t>
                          </m:r>
                        </m:e>
                        <m:sub>
                          <m:r>
                            <a:rPr lang="en-US" b="0" i="1" smtClean="0">
                              <a:latin typeface="Cambria Math" panose="02040503050406030204" pitchFamily="18" charset="0"/>
                            </a:rPr>
                            <m:t>2</m:t>
                          </m:r>
                        </m:sub>
                        <m:sup>
                          <m:r>
                            <a:rPr lang="en-US" i="1">
                              <a:latin typeface="Cambria Math" panose="02040503050406030204" pitchFamily="18" charset="0"/>
                            </a:rPr>
                            <m:t>0</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1</m:t>
                          </m:r>
                        </m:sub>
                      </m:sSub>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2469737" y="4947298"/>
                <a:ext cx="1810285" cy="645433"/>
              </a:xfrm>
              <a:prstGeom prst="rect">
                <a:avLst/>
              </a:prstGeom>
              <a:blipFill rotWithShape="0">
                <a:blip r:embed="rId5" cstate="print"/>
                <a:stretch>
                  <a:fillRect b="-952"/>
                </a:stretch>
              </a:blipFill>
            </p:spPr>
            <p:txBody>
              <a:bodyPr/>
              <a:lstStyle/>
              <a:p>
                <a:r>
                  <a:rPr lang="en-US">
                    <a:noFill/>
                  </a:rPr>
                  <a:t> </a:t>
                </a:r>
              </a:p>
            </p:txBody>
          </p:sp>
        </mc:Fallback>
      </mc:AlternateContent>
      <p:cxnSp>
        <p:nvCxnSpPr>
          <p:cNvPr id="17" name="Straight Arrow Connector 16"/>
          <p:cNvCxnSpPr/>
          <p:nvPr/>
        </p:nvCxnSpPr>
        <p:spPr>
          <a:xfrm>
            <a:off x="5580404" y="5304799"/>
            <a:ext cx="302521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5571858" y="2042445"/>
            <a:ext cx="8546" cy="32623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Freeform 20"/>
          <p:cNvSpPr/>
          <p:nvPr/>
        </p:nvSpPr>
        <p:spPr>
          <a:xfrm>
            <a:off x="5888052" y="3401226"/>
            <a:ext cx="2213361" cy="1196411"/>
          </a:xfrm>
          <a:custGeom>
            <a:avLst/>
            <a:gdLst>
              <a:gd name="connsiteX0" fmla="*/ 0 w 2213361"/>
              <a:gd name="connsiteY0" fmla="*/ 1196411 h 1196411"/>
              <a:gd name="connsiteX1" fmla="*/ 820397 w 2213361"/>
              <a:gd name="connsiteY1" fmla="*/ 205099 h 1196411"/>
              <a:gd name="connsiteX2" fmla="*/ 1264778 w 2213361"/>
              <a:gd name="connsiteY2" fmla="*/ 0 h 1196411"/>
              <a:gd name="connsiteX3" fmla="*/ 2213361 w 2213361"/>
              <a:gd name="connsiteY3" fmla="*/ 205099 h 1196411"/>
            </a:gdLst>
            <a:ahLst/>
            <a:cxnLst>
              <a:cxn ang="0">
                <a:pos x="connsiteX0" y="connsiteY0"/>
              </a:cxn>
              <a:cxn ang="0">
                <a:pos x="connsiteX1" y="connsiteY1"/>
              </a:cxn>
              <a:cxn ang="0">
                <a:pos x="connsiteX2" y="connsiteY2"/>
              </a:cxn>
              <a:cxn ang="0">
                <a:pos x="connsiteX3" y="connsiteY3"/>
              </a:cxn>
            </a:cxnLst>
            <a:rect l="l" t="t" r="r" b="b"/>
            <a:pathLst>
              <a:path w="2213361" h="1196411">
                <a:moveTo>
                  <a:pt x="0" y="1196411"/>
                </a:moveTo>
                <a:cubicBezTo>
                  <a:pt x="304800" y="800456"/>
                  <a:pt x="609601" y="404501"/>
                  <a:pt x="820397" y="205099"/>
                </a:cubicBezTo>
                <a:cubicBezTo>
                  <a:pt x="1031193" y="5697"/>
                  <a:pt x="1032617" y="0"/>
                  <a:pt x="1264778" y="0"/>
                </a:cubicBezTo>
                <a:cubicBezTo>
                  <a:pt x="1496939" y="0"/>
                  <a:pt x="1855150" y="102549"/>
                  <a:pt x="2213361" y="205099"/>
                </a:cubicBezTo>
              </a:path>
            </a:pathLst>
          </a:cu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6999006" y="3401226"/>
            <a:ext cx="59820" cy="1903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580404" y="3401226"/>
            <a:ext cx="1418602"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5674407" y="1606609"/>
                <a:ext cx="1093862" cy="923330"/>
              </a:xfrm>
              <a:prstGeom prst="rect">
                <a:avLst/>
              </a:prstGeom>
              <a:noFill/>
            </p:spPr>
            <p:txBody>
              <a:bodyPr wrap="square" rtlCol="0">
                <a:spAutoFit/>
              </a:bodyPr>
              <a:lstStyle/>
              <a:p>
                <a:r>
                  <a:rPr lang="en-US" dirty="0" smtClean="0"/>
                  <a:t>Total entropy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2</m:t>
                        </m:r>
                      </m:sub>
                    </m:sSub>
                  </m:oMath>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5674407" y="1606609"/>
                <a:ext cx="1093862" cy="923330"/>
              </a:xfrm>
              <a:prstGeom prst="rect">
                <a:avLst/>
              </a:prstGeom>
              <a:blipFill rotWithShape="0">
                <a:blip r:embed="rId6" cstate="print"/>
                <a:stretch>
                  <a:fillRect l="-5028" t="-39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8515350" y="5460763"/>
                <a:ext cx="28681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1</m:t>
                          </m:r>
                        </m:sub>
                      </m:sSub>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8515350" y="5460763"/>
                <a:ext cx="286818" cy="369332"/>
              </a:xfrm>
              <a:prstGeom prst="rect">
                <a:avLst/>
              </a:prstGeom>
              <a:blipFill rotWithShape="0">
                <a:blip r:embed="rId7" cstate="print"/>
                <a:stretch>
                  <a:fillRect r="-29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6992775" y="4861129"/>
                <a:ext cx="783896" cy="3726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𝐸</m:t>
                          </m:r>
                        </m:e>
                        <m:sub>
                          <m:r>
                            <a:rPr lang="en-US" b="0" i="1" smtClean="0">
                              <a:latin typeface="Cambria Math" panose="02040503050406030204" pitchFamily="18" charset="0"/>
                            </a:rPr>
                            <m:t>1</m:t>
                          </m:r>
                        </m:sub>
                        <m:sup>
                          <m:r>
                            <m:rPr>
                              <m:sty m:val="p"/>
                            </m:rPr>
                            <a:rPr lang="en-US" b="0" i="0" smtClean="0">
                              <a:latin typeface="Cambria Math" panose="02040503050406030204" pitchFamily="18" charset="0"/>
                            </a:rPr>
                            <m:t>max</m:t>
                          </m:r>
                        </m:sup>
                      </m:sSubSup>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6992775" y="4861129"/>
                <a:ext cx="783896" cy="372666"/>
              </a:xfrm>
              <a:prstGeom prst="rect">
                <a:avLst/>
              </a:prstGeom>
              <a:blipFill rotWithShape="0">
                <a:blip r:embed="rId8"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973170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E.H. </a:t>
            </a:r>
            <a:r>
              <a:rPr lang="en-US" dirty="0" err="1" smtClean="0"/>
              <a:t>Lieb</a:t>
            </a:r>
            <a:r>
              <a:rPr lang="en-US" dirty="0" smtClean="0"/>
              <a:t> &amp; J. </a:t>
            </a:r>
            <a:r>
              <a:rPr lang="en-US" dirty="0" err="1" smtClean="0"/>
              <a:t>Yngvason</a:t>
            </a:r>
            <a:r>
              <a:rPr lang="en-US" dirty="0" smtClean="0"/>
              <a:t>, </a:t>
            </a:r>
            <a:r>
              <a:rPr lang="en-US" dirty="0" err="1" smtClean="0"/>
              <a:t>Phys</a:t>
            </a:r>
            <a:r>
              <a:rPr lang="en-US" dirty="0" smtClean="0"/>
              <a:t> Rep 310, 1 (1999)</a:t>
            </a:r>
            <a:endParaRPr lang="en-US" dirty="0"/>
          </a:p>
        </p:txBody>
      </p:sp>
      <p:sp>
        <p:nvSpPr>
          <p:cNvPr id="3" name="Content Placeholder 2"/>
          <p:cNvSpPr>
            <a:spLocks noGrp="1"/>
          </p:cNvSpPr>
          <p:nvPr>
            <p:ph idx="1"/>
          </p:nvPr>
        </p:nvSpPr>
        <p:spPr/>
        <p:txBody>
          <a:bodyPr>
            <a:normAutofit/>
          </a:bodyPr>
          <a:lstStyle/>
          <a:p>
            <a:r>
              <a:rPr lang="en-US" dirty="0" smtClean="0"/>
              <a:t>Build the foundation of thermodynamics and the second law on the concept of “adiabatic accessibility.”</a:t>
            </a:r>
          </a:p>
          <a:p>
            <a:r>
              <a:rPr lang="en-US" dirty="0" smtClean="0"/>
              <a:t>Starting with a set of more elementary axioms and proving the Callen postulates as theorems.</a:t>
            </a:r>
          </a:p>
          <a:p>
            <a:endParaRPr lang="en-US" dirty="0"/>
          </a:p>
          <a:p>
            <a:pPr marL="0" indent="0">
              <a:buNone/>
            </a:pPr>
            <a:endParaRPr lang="en-US" dirty="0"/>
          </a:p>
          <a:p>
            <a:r>
              <a:rPr lang="en-US" dirty="0" smtClean="0"/>
              <a:t>See also R. Giles, “Mathematical Foundations of Thermodynamics,” </a:t>
            </a:r>
            <a:r>
              <a:rPr lang="en-US" dirty="0" err="1" smtClean="0"/>
              <a:t>Pergamon</a:t>
            </a:r>
            <a:r>
              <a:rPr lang="en-US" dirty="0" smtClean="0"/>
              <a:t> (1964).</a:t>
            </a:r>
          </a:p>
          <a:p>
            <a:pPr marL="0" indent="0">
              <a:buNone/>
            </a:pPr>
            <a:endParaRPr lang="en-US" dirty="0"/>
          </a:p>
        </p:txBody>
      </p:sp>
      <p:sp>
        <p:nvSpPr>
          <p:cNvPr id="4" name="Slide Number Placeholder 3"/>
          <p:cNvSpPr>
            <a:spLocks noGrp="1"/>
          </p:cNvSpPr>
          <p:nvPr>
            <p:ph type="sldNum" sz="quarter" idx="12"/>
          </p:nvPr>
        </p:nvSpPr>
        <p:spPr/>
        <p:txBody>
          <a:bodyPr/>
          <a:lstStyle/>
          <a:p>
            <a:fld id="{D6CF5D8E-4EB8-4BE7-BAC0-A4BCAE070E94}" type="slidenum">
              <a:rPr lang="en-US" smtClean="0"/>
              <a:pPr/>
              <a:t>19</a:t>
            </a:fld>
            <a:endParaRPr lang="en-US" dirty="0"/>
          </a:p>
        </p:txBody>
      </p:sp>
    </p:spTree>
    <p:extLst>
      <p:ext uri="{BB962C8B-B14F-4D97-AF65-F5344CB8AC3E}">
        <p14:creationId xmlns:p14="http://schemas.microsoft.com/office/powerpoint/2010/main" val="2259834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Abstract</a:t>
            </a:r>
            <a:endParaRPr lang="en-US" dirty="0"/>
          </a:p>
        </p:txBody>
      </p:sp>
      <p:sp>
        <p:nvSpPr>
          <p:cNvPr id="3" name="Content Placeholder 2"/>
          <p:cNvSpPr>
            <a:spLocks noGrp="1"/>
          </p:cNvSpPr>
          <p:nvPr>
            <p:ph idx="1"/>
          </p:nvPr>
        </p:nvSpPr>
        <p:spPr/>
        <p:txBody>
          <a:bodyPr/>
          <a:lstStyle/>
          <a:p>
            <a:pPr marL="0" indent="0" algn="just">
              <a:buNone/>
            </a:pPr>
            <a:r>
              <a:rPr lang="en-US" dirty="0" smtClean="0"/>
              <a:t>In 1956, Ramsey, based on experimental evidence of nuclear spin, developed a theory of negative temperature. The concept is challenged recently by </a:t>
            </a:r>
            <a:r>
              <a:rPr lang="en-US" dirty="0" err="1" smtClean="0"/>
              <a:t>Dunkel</a:t>
            </a:r>
            <a:r>
              <a:rPr lang="en-US" dirty="0" smtClean="0"/>
              <a:t> and Hilbert [Nature Physics 10, 67 (2014)] and others.  In this talk, we review what   thermodynamics is and present our support that negative temperature is a valid concept in thermodynamics and statistical mechanics.</a:t>
            </a:r>
          </a:p>
          <a:p>
            <a:pPr marL="0" indent="0">
              <a:buNone/>
            </a:pPr>
            <a:endParaRPr lang="en-US" dirty="0"/>
          </a:p>
        </p:txBody>
      </p:sp>
      <p:sp>
        <p:nvSpPr>
          <p:cNvPr id="4" name="Slide Number Placeholder 3"/>
          <p:cNvSpPr>
            <a:spLocks noGrp="1"/>
          </p:cNvSpPr>
          <p:nvPr>
            <p:ph type="sldNum" sz="quarter" idx="12"/>
          </p:nvPr>
        </p:nvSpPr>
        <p:spPr/>
        <p:txBody>
          <a:bodyPr/>
          <a:lstStyle/>
          <a:p>
            <a:fld id="{D6CF5D8E-4EB8-4BE7-BAC0-A4BCAE070E94}" type="slidenum">
              <a:rPr lang="en-US" smtClean="0"/>
              <a:pPr/>
              <a:t>2</a:t>
            </a:fld>
            <a:endParaRPr lang="en-US" dirty="0"/>
          </a:p>
        </p:txBody>
      </p:sp>
    </p:spTree>
    <p:extLst>
      <p:ext uri="{BB962C8B-B14F-4D97-AF65-F5344CB8AC3E}">
        <p14:creationId xmlns:p14="http://schemas.microsoft.com/office/powerpoint/2010/main" val="36721438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Adiabatic Accessibility, X </a:t>
            </a:r>
            <a:r>
              <a:rPr lang="en-US" dirty="0" smtClean="0">
                <a:latin typeface="Cambria Math"/>
                <a:ea typeface="Cambria Math"/>
              </a:rPr>
              <a:t>≺</a:t>
            </a:r>
            <a:r>
              <a:rPr lang="en-US" dirty="0" smtClean="0"/>
              <a:t> Y</a:t>
            </a:r>
            <a:endParaRPr lang="en-US" dirty="0"/>
          </a:p>
        </p:txBody>
      </p:sp>
      <p:sp>
        <p:nvSpPr>
          <p:cNvPr id="3" name="Content Placeholder 2"/>
          <p:cNvSpPr>
            <a:spLocks noGrp="1"/>
          </p:cNvSpPr>
          <p:nvPr>
            <p:ph idx="1"/>
          </p:nvPr>
        </p:nvSpPr>
        <p:spPr/>
        <p:txBody>
          <a:bodyPr/>
          <a:lstStyle/>
          <a:p>
            <a:pPr marL="0" indent="0">
              <a:buNone/>
            </a:pPr>
            <a:r>
              <a:rPr lang="en-US" dirty="0" smtClean="0"/>
              <a:t>“A State Y is adiabatically accessible from a state X, in symbols X </a:t>
            </a:r>
            <a:r>
              <a:rPr lang="en-US" dirty="0" smtClean="0">
                <a:latin typeface="Cambria Math"/>
                <a:ea typeface="Cambria Math"/>
              </a:rPr>
              <a:t>≺</a:t>
            </a:r>
            <a:r>
              <a:rPr lang="en-US" dirty="0" smtClean="0"/>
              <a:t> Y, if it is possible to change the state from X to Y by means of an interaction with some device and a weight, in such a way that the device returns to its initial state at the end of the process whereas the weight may have changed its position in a gravitational field.”</a:t>
            </a:r>
            <a:endParaRPr lang="en-US" dirty="0"/>
          </a:p>
        </p:txBody>
      </p:sp>
      <p:sp>
        <p:nvSpPr>
          <p:cNvPr id="4" name="Slide Number Placeholder 3"/>
          <p:cNvSpPr>
            <a:spLocks noGrp="1"/>
          </p:cNvSpPr>
          <p:nvPr>
            <p:ph type="sldNum" sz="quarter" idx="12"/>
          </p:nvPr>
        </p:nvSpPr>
        <p:spPr/>
        <p:txBody>
          <a:bodyPr/>
          <a:lstStyle/>
          <a:p>
            <a:fld id="{D6CF5D8E-4EB8-4BE7-BAC0-A4BCAE070E94}" type="slidenum">
              <a:rPr lang="en-US" smtClean="0"/>
              <a:pPr/>
              <a:t>20</a:t>
            </a:fld>
            <a:endParaRPr lang="en-US" dirty="0"/>
          </a:p>
        </p:txBody>
      </p:sp>
      <p:pic>
        <p:nvPicPr>
          <p:cNvPr id="5" name="Picture 4"/>
          <p:cNvPicPr>
            <a:picLocks noChangeAspect="1"/>
          </p:cNvPicPr>
          <p:nvPr/>
        </p:nvPicPr>
        <p:blipFill>
          <a:blip r:embed="rId2" cstate="print"/>
          <a:srcRect r="583"/>
          <a:stretch>
            <a:fillRect/>
          </a:stretch>
        </p:blipFill>
        <p:spPr>
          <a:xfrm>
            <a:off x="2088000" y="4656104"/>
            <a:ext cx="4972517" cy="1715724"/>
          </a:xfrm>
          <a:prstGeom prst="rect">
            <a:avLst/>
          </a:prstGeom>
        </p:spPr>
      </p:pic>
    </p:spTree>
    <p:extLst>
      <p:ext uri="{BB962C8B-B14F-4D97-AF65-F5344CB8AC3E}">
        <p14:creationId xmlns:p14="http://schemas.microsoft.com/office/powerpoint/2010/main" val="16488209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 relation </a:t>
            </a:r>
            <a:r>
              <a:rPr lang="en-US" dirty="0" smtClean="0">
                <a:latin typeface="Cambria Math"/>
                <a:ea typeface="Cambria Math"/>
              </a:rPr>
              <a:t>≺</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Reflexivity, X </a:t>
            </a:r>
            <a:r>
              <a:rPr lang="en-US" dirty="0" smtClean="0">
                <a:latin typeface="Cambria Math"/>
                <a:ea typeface="Cambria Math"/>
              </a:rPr>
              <a:t>≺</a:t>
            </a:r>
            <a:r>
              <a:rPr lang="en-US" dirty="0" smtClean="0"/>
              <a:t> X</a:t>
            </a:r>
          </a:p>
          <a:p>
            <a:pPr marL="514350" indent="-514350">
              <a:buFont typeface="+mj-lt"/>
              <a:buAutoNum type="arabicPeriod"/>
            </a:pPr>
            <a:r>
              <a:rPr lang="en-US" dirty="0" smtClean="0"/>
              <a:t>Transitivity, X </a:t>
            </a:r>
            <a:r>
              <a:rPr lang="en-US" dirty="0" smtClean="0">
                <a:latin typeface="Cambria Math"/>
                <a:ea typeface="Cambria Math"/>
              </a:rPr>
              <a:t>≺</a:t>
            </a:r>
            <a:r>
              <a:rPr lang="en-US" dirty="0" smtClean="0"/>
              <a:t> Y &amp; Y </a:t>
            </a:r>
            <a:r>
              <a:rPr lang="en-US" dirty="0" smtClean="0">
                <a:latin typeface="Cambria Math"/>
                <a:ea typeface="Cambria Math"/>
              </a:rPr>
              <a:t>≺</a:t>
            </a:r>
            <a:r>
              <a:rPr lang="en-US" dirty="0" smtClean="0"/>
              <a:t> Z implies X </a:t>
            </a:r>
            <a:r>
              <a:rPr lang="en-US" dirty="0" smtClean="0">
                <a:latin typeface="Cambria Math"/>
                <a:ea typeface="Cambria Math"/>
              </a:rPr>
              <a:t>≺</a:t>
            </a:r>
            <a:r>
              <a:rPr lang="en-US" dirty="0" smtClean="0"/>
              <a:t> Z</a:t>
            </a:r>
          </a:p>
          <a:p>
            <a:pPr marL="514350" indent="-514350">
              <a:buFont typeface="+mj-lt"/>
              <a:buAutoNum type="arabicPeriod"/>
            </a:pPr>
            <a:r>
              <a:rPr lang="en-US" dirty="0" smtClean="0"/>
              <a:t>Consistency, X</a:t>
            </a:r>
            <a:r>
              <a:rPr lang="en-US" dirty="0" smtClean="0">
                <a:latin typeface="Cambria Math"/>
                <a:ea typeface="Cambria Math"/>
              </a:rPr>
              <a:t>≺</a:t>
            </a:r>
            <a:r>
              <a:rPr lang="en-US" dirty="0" smtClean="0"/>
              <a:t>X’ &amp; Y</a:t>
            </a:r>
            <a:r>
              <a:rPr lang="en-US" dirty="0" smtClean="0">
                <a:latin typeface="Cambria Math"/>
                <a:ea typeface="Cambria Math"/>
              </a:rPr>
              <a:t>≺</a:t>
            </a:r>
            <a:r>
              <a:rPr lang="en-US" dirty="0" smtClean="0"/>
              <a:t>Y’ implies (X,Y) </a:t>
            </a:r>
            <a:r>
              <a:rPr lang="en-US" dirty="0" smtClean="0">
                <a:latin typeface="Cambria Math"/>
                <a:ea typeface="Cambria Math"/>
              </a:rPr>
              <a:t>≺</a:t>
            </a:r>
            <a:r>
              <a:rPr lang="en-US" dirty="0" smtClean="0"/>
              <a:t> (X’,Y’)</a:t>
            </a:r>
          </a:p>
          <a:p>
            <a:pPr marL="514350" indent="-514350">
              <a:buFont typeface="+mj-lt"/>
              <a:buAutoNum type="arabicPeriod"/>
            </a:pPr>
            <a:r>
              <a:rPr lang="en-US" dirty="0" smtClean="0"/>
              <a:t>Scaling invariance, if X </a:t>
            </a:r>
            <a:r>
              <a:rPr lang="en-US" dirty="0" smtClean="0">
                <a:latin typeface="Cambria Math"/>
                <a:ea typeface="Cambria Math"/>
              </a:rPr>
              <a:t>≺</a:t>
            </a:r>
            <a:r>
              <a:rPr lang="en-US" dirty="0" smtClean="0"/>
              <a:t> Y, then </a:t>
            </a:r>
            <a:r>
              <a:rPr lang="en-US" i="1" dirty="0" smtClean="0"/>
              <a:t>t</a:t>
            </a:r>
            <a:r>
              <a:rPr lang="en-US" dirty="0" smtClean="0"/>
              <a:t> X </a:t>
            </a:r>
            <a:r>
              <a:rPr lang="en-US" dirty="0" smtClean="0">
                <a:latin typeface="Cambria Math"/>
                <a:ea typeface="Cambria Math"/>
              </a:rPr>
              <a:t>≺</a:t>
            </a:r>
            <a:r>
              <a:rPr lang="en-US" dirty="0" smtClean="0"/>
              <a:t> </a:t>
            </a:r>
            <a:r>
              <a:rPr lang="en-US" i="1" dirty="0" smtClean="0"/>
              <a:t>t</a:t>
            </a:r>
            <a:r>
              <a:rPr lang="en-US" dirty="0" smtClean="0"/>
              <a:t> Y for all </a:t>
            </a:r>
            <a:r>
              <a:rPr lang="en-US" i="1" dirty="0" smtClean="0"/>
              <a:t>t</a:t>
            </a:r>
            <a:r>
              <a:rPr lang="en-US" dirty="0" smtClean="0"/>
              <a:t> &gt; 0</a:t>
            </a:r>
          </a:p>
          <a:p>
            <a:pPr marL="514350" indent="-514350">
              <a:buFont typeface="+mj-lt"/>
              <a:buAutoNum type="arabicPeriod"/>
            </a:pPr>
            <a:r>
              <a:rPr lang="en-US" dirty="0" smtClean="0"/>
              <a:t>Splitting and recombination, for all 0 &lt; </a:t>
            </a:r>
            <a:r>
              <a:rPr lang="en-US" i="1" dirty="0" smtClean="0"/>
              <a:t>t</a:t>
            </a:r>
            <a:r>
              <a:rPr lang="en-US" dirty="0" smtClean="0"/>
              <a:t> &lt; 1, X </a:t>
            </a:r>
            <a:r>
              <a:rPr lang="en-US" dirty="0" smtClean="0">
                <a:latin typeface="Cambria Math"/>
                <a:ea typeface="Cambria Math"/>
              </a:rPr>
              <a:t>≺</a:t>
            </a:r>
            <a:r>
              <a:rPr lang="en-US" dirty="0" smtClean="0"/>
              <a:t> (</a:t>
            </a:r>
            <a:r>
              <a:rPr lang="en-US" i="1" dirty="0" err="1" smtClean="0"/>
              <a:t>t</a:t>
            </a:r>
            <a:r>
              <a:rPr lang="en-US" dirty="0" err="1" smtClean="0"/>
              <a:t>X</a:t>
            </a:r>
            <a:r>
              <a:rPr lang="en-US" dirty="0" smtClean="0"/>
              <a:t>, (1-</a:t>
            </a:r>
            <a:r>
              <a:rPr lang="en-US" i="1" dirty="0" smtClean="0"/>
              <a:t>t</a:t>
            </a:r>
            <a:r>
              <a:rPr lang="en-US" dirty="0" smtClean="0"/>
              <a:t>)X), and (</a:t>
            </a:r>
            <a:r>
              <a:rPr lang="en-US" i="1" dirty="0" err="1" smtClean="0"/>
              <a:t>t</a:t>
            </a:r>
            <a:r>
              <a:rPr lang="en-US" dirty="0" err="1" smtClean="0"/>
              <a:t>X</a:t>
            </a:r>
            <a:r>
              <a:rPr lang="en-US" dirty="0" smtClean="0"/>
              <a:t>, (1-</a:t>
            </a:r>
            <a:r>
              <a:rPr lang="en-US" i="1" dirty="0" smtClean="0"/>
              <a:t>t</a:t>
            </a:r>
            <a:r>
              <a:rPr lang="en-US" dirty="0" smtClean="0"/>
              <a:t>)X) </a:t>
            </a:r>
            <a:r>
              <a:rPr lang="en-US" dirty="0" smtClean="0">
                <a:latin typeface="Cambria Math"/>
                <a:ea typeface="Cambria Math"/>
              </a:rPr>
              <a:t>≺</a:t>
            </a:r>
            <a:r>
              <a:rPr lang="en-US" dirty="0" smtClean="0"/>
              <a:t> X</a:t>
            </a:r>
          </a:p>
          <a:p>
            <a:pPr marL="514350" indent="-514350">
              <a:buFont typeface="+mj-lt"/>
              <a:buAutoNum type="arabicPeriod"/>
            </a:pPr>
            <a:r>
              <a:rPr lang="en-US" dirty="0" smtClean="0"/>
              <a:t>Stability, (X, </a:t>
            </a:r>
            <a:r>
              <a:rPr lang="en-US" dirty="0" smtClean="0">
                <a:sym typeface="Symbol" panose="05050102010706020507" pitchFamily="18" charset="2"/>
              </a:rPr>
              <a:t>Z</a:t>
            </a:r>
            <a:r>
              <a:rPr lang="en-US" baseline="-25000" dirty="0" smtClean="0">
                <a:sym typeface="Symbol" panose="05050102010706020507" pitchFamily="18" charset="2"/>
              </a:rPr>
              <a:t>0</a:t>
            </a:r>
            <a:r>
              <a:rPr lang="en-US" dirty="0" smtClean="0">
                <a:sym typeface="Symbol" panose="05050102010706020507" pitchFamily="18" charset="2"/>
              </a:rPr>
              <a:t>) </a:t>
            </a:r>
            <a:r>
              <a:rPr lang="en-US" dirty="0" smtClean="0">
                <a:latin typeface="Cambria Math"/>
                <a:ea typeface="Cambria Math"/>
                <a:sym typeface="Symbol" panose="05050102010706020507" pitchFamily="18" charset="2"/>
              </a:rPr>
              <a:t>≺</a:t>
            </a:r>
            <a:r>
              <a:rPr lang="en-US" dirty="0" smtClean="0">
                <a:sym typeface="Symbol" panose="05050102010706020507" pitchFamily="18" charset="2"/>
              </a:rPr>
              <a:t> (Y, Z</a:t>
            </a:r>
            <a:r>
              <a:rPr lang="en-US" baseline="-25000" dirty="0" smtClean="0">
                <a:sym typeface="Symbol" panose="05050102010706020507" pitchFamily="18" charset="2"/>
              </a:rPr>
              <a:t>1</a:t>
            </a:r>
            <a:r>
              <a:rPr lang="en-US" dirty="0" smtClean="0">
                <a:sym typeface="Symbol" panose="05050102010706020507" pitchFamily="18" charset="2"/>
              </a:rPr>
              <a:t>) (for any small enough  &gt; 0) implies X </a:t>
            </a:r>
            <a:r>
              <a:rPr lang="en-US" dirty="0" smtClean="0">
                <a:latin typeface="Cambria Math"/>
                <a:ea typeface="Cambria Math"/>
              </a:rPr>
              <a:t>≺</a:t>
            </a:r>
            <a:r>
              <a:rPr lang="en-US" dirty="0"/>
              <a:t> </a:t>
            </a:r>
            <a:r>
              <a:rPr lang="en-US" dirty="0" smtClean="0"/>
              <a:t>Y</a:t>
            </a:r>
            <a:endParaRPr lang="en-US" dirty="0"/>
          </a:p>
        </p:txBody>
      </p:sp>
      <p:sp>
        <p:nvSpPr>
          <p:cNvPr id="4" name="Slide Number Placeholder 3"/>
          <p:cNvSpPr>
            <a:spLocks noGrp="1"/>
          </p:cNvSpPr>
          <p:nvPr>
            <p:ph type="sldNum" sz="quarter" idx="12"/>
          </p:nvPr>
        </p:nvSpPr>
        <p:spPr/>
        <p:txBody>
          <a:bodyPr/>
          <a:lstStyle/>
          <a:p>
            <a:fld id="{D6CF5D8E-4EB8-4BE7-BAC0-A4BCAE070E94}" type="slidenum">
              <a:rPr lang="en-US" smtClean="0"/>
              <a:pPr/>
              <a:t>21</a:t>
            </a:fld>
            <a:endParaRPr lang="en-US" dirty="0"/>
          </a:p>
        </p:txBody>
      </p:sp>
    </p:spTree>
    <p:extLst>
      <p:ext uri="{BB962C8B-B14F-4D97-AF65-F5344CB8AC3E}">
        <p14:creationId xmlns:p14="http://schemas.microsoft.com/office/powerpoint/2010/main" val="14659620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Hypothesis (CH)</a:t>
            </a:r>
            <a:endParaRPr lang="en-US" dirty="0"/>
          </a:p>
        </p:txBody>
      </p:sp>
      <p:sp>
        <p:nvSpPr>
          <p:cNvPr id="3" name="Content Placeholder 2"/>
          <p:cNvSpPr>
            <a:spLocks noGrp="1"/>
          </p:cNvSpPr>
          <p:nvPr>
            <p:ph idx="1"/>
          </p:nvPr>
        </p:nvSpPr>
        <p:spPr/>
        <p:txBody>
          <a:bodyPr/>
          <a:lstStyle/>
          <a:p>
            <a:r>
              <a:rPr lang="en-US" dirty="0" smtClean="0"/>
              <a:t>Definition: We say the comparison hypothesis holds for a state space if any two states X and Y in the space are comparable, i.e., X </a:t>
            </a:r>
            <a:r>
              <a:rPr lang="en-US" dirty="0" smtClean="0">
                <a:latin typeface="Cambria Math"/>
                <a:ea typeface="Cambria Math"/>
              </a:rPr>
              <a:t>≺</a:t>
            </a:r>
            <a:r>
              <a:rPr lang="en-US" dirty="0" smtClean="0"/>
              <a:t> Y or Y </a:t>
            </a:r>
            <a:r>
              <a:rPr lang="en-US" dirty="0" smtClean="0">
                <a:latin typeface="Cambria Math"/>
                <a:ea typeface="Cambria Math"/>
              </a:rPr>
              <a:t>≺</a:t>
            </a:r>
            <a:r>
              <a:rPr lang="en-US" dirty="0" smtClean="0"/>
              <a:t> X.</a:t>
            </a:r>
          </a:p>
          <a:p>
            <a:endParaRPr lang="en-US" dirty="0"/>
          </a:p>
          <a:p>
            <a:endParaRPr lang="en-US" dirty="0" smtClean="0"/>
          </a:p>
          <a:p>
            <a:r>
              <a:rPr lang="en-US" dirty="0" smtClean="0"/>
              <a:t>Compare to </a:t>
            </a:r>
            <a:r>
              <a:rPr lang="en-US" dirty="0" err="1" smtClean="0"/>
              <a:t>Carath</a:t>
            </a:r>
            <a:r>
              <a:rPr lang="en-US" dirty="0" err="1" smtClean="0">
                <a:latin typeface="Calibri" panose="020F0502020204030204" pitchFamily="34" charset="0"/>
              </a:rPr>
              <a:t>éodory</a:t>
            </a:r>
            <a:r>
              <a:rPr lang="en-US" dirty="0" smtClean="0">
                <a:latin typeface="Calibri" panose="020F0502020204030204" pitchFamily="34" charset="0"/>
              </a:rPr>
              <a:t>: In </a:t>
            </a:r>
            <a:r>
              <a:rPr lang="en-US" smtClean="0">
                <a:latin typeface="Calibri" panose="020F0502020204030204" pitchFamily="34" charset="0"/>
              </a:rPr>
              <a:t>the neighborhood </a:t>
            </a:r>
            <a:r>
              <a:rPr lang="en-US" dirty="0" smtClean="0">
                <a:latin typeface="Calibri" panose="020F0502020204030204" pitchFamily="34" charset="0"/>
              </a:rPr>
              <a:t>of any equilibrium state of a system there are states which are inaccessible by an adiabatic process.</a:t>
            </a:r>
            <a:endParaRPr lang="en-US" dirty="0" smtClean="0"/>
          </a:p>
          <a:p>
            <a:endParaRPr lang="en-US" dirty="0"/>
          </a:p>
        </p:txBody>
      </p:sp>
      <p:sp>
        <p:nvSpPr>
          <p:cNvPr id="4" name="Slide Number Placeholder 3"/>
          <p:cNvSpPr>
            <a:spLocks noGrp="1"/>
          </p:cNvSpPr>
          <p:nvPr>
            <p:ph type="sldNum" sz="quarter" idx="12"/>
          </p:nvPr>
        </p:nvSpPr>
        <p:spPr/>
        <p:txBody>
          <a:bodyPr/>
          <a:lstStyle/>
          <a:p>
            <a:fld id="{D6CF5D8E-4EB8-4BE7-BAC0-A4BCAE070E94}" type="slidenum">
              <a:rPr lang="en-US" smtClean="0"/>
              <a:pPr/>
              <a:t>22</a:t>
            </a:fld>
            <a:endParaRPr lang="en-US" dirty="0"/>
          </a:p>
        </p:txBody>
      </p:sp>
    </p:spTree>
    <p:extLst>
      <p:ext uri="{BB962C8B-B14F-4D97-AF65-F5344CB8AC3E}">
        <p14:creationId xmlns:p14="http://schemas.microsoft.com/office/powerpoint/2010/main" val="17184915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Entropy Principle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There is a real-valued function </a:t>
            </a:r>
            <a:r>
              <a:rPr lang="en-US" i="1" dirty="0" smtClean="0"/>
              <a:t>S</a:t>
            </a:r>
            <a:r>
              <a:rPr lang="en-US" dirty="0" smtClean="0"/>
              <a:t> on all states of all systems (including compound systems), called “entropy” such that</a:t>
            </a:r>
          </a:p>
          <a:p>
            <a:pPr lvl="1"/>
            <a:r>
              <a:rPr lang="en-US" dirty="0" smtClean="0">
                <a:solidFill>
                  <a:srgbClr val="002060"/>
                </a:solidFill>
              </a:rPr>
              <a:t>Monotonicity: When X and Y are comparable then  X </a:t>
            </a:r>
            <a:r>
              <a:rPr lang="en-US" dirty="0" smtClean="0">
                <a:solidFill>
                  <a:srgbClr val="002060"/>
                </a:solidFill>
                <a:latin typeface="Cambria Math"/>
                <a:ea typeface="Cambria Math"/>
              </a:rPr>
              <a:t>≺</a:t>
            </a:r>
            <a:r>
              <a:rPr lang="en-US" dirty="0" smtClean="0">
                <a:solidFill>
                  <a:srgbClr val="002060"/>
                </a:solidFill>
              </a:rPr>
              <a:t> Y if and only if </a:t>
            </a:r>
            <a:r>
              <a:rPr lang="en-US" i="1" dirty="0" smtClean="0">
                <a:solidFill>
                  <a:srgbClr val="002060"/>
                </a:solidFill>
              </a:rPr>
              <a:t>S</a:t>
            </a:r>
            <a:r>
              <a:rPr lang="en-US" dirty="0" smtClean="0">
                <a:solidFill>
                  <a:srgbClr val="002060"/>
                </a:solidFill>
              </a:rPr>
              <a:t>(X) </a:t>
            </a:r>
            <a:r>
              <a:rPr lang="en-US" dirty="0" smtClean="0">
                <a:solidFill>
                  <a:srgbClr val="002060"/>
                </a:solidFill>
                <a:sym typeface="Symbol" panose="05050102010706020507" pitchFamily="18" charset="2"/>
              </a:rPr>
              <a:t> </a:t>
            </a:r>
            <a:r>
              <a:rPr lang="en-US" i="1" dirty="0" smtClean="0">
                <a:solidFill>
                  <a:srgbClr val="002060"/>
                </a:solidFill>
                <a:sym typeface="Symbol" panose="05050102010706020507" pitchFamily="18" charset="2"/>
              </a:rPr>
              <a:t>S</a:t>
            </a:r>
            <a:r>
              <a:rPr lang="en-US" dirty="0" smtClean="0">
                <a:solidFill>
                  <a:srgbClr val="002060"/>
                </a:solidFill>
                <a:sym typeface="Symbol" panose="05050102010706020507" pitchFamily="18" charset="2"/>
              </a:rPr>
              <a:t>(Y)</a:t>
            </a:r>
          </a:p>
          <a:p>
            <a:pPr lvl="1"/>
            <a:r>
              <a:rPr lang="en-US" dirty="0" err="1" smtClean="0">
                <a:solidFill>
                  <a:srgbClr val="002060"/>
                </a:solidFill>
                <a:sym typeface="Symbol" panose="05050102010706020507" pitchFamily="18" charset="2"/>
              </a:rPr>
              <a:t>Additivity</a:t>
            </a:r>
            <a:r>
              <a:rPr lang="en-US" dirty="0">
                <a:solidFill>
                  <a:srgbClr val="002060"/>
                </a:solidFill>
                <a:sym typeface="Symbol" panose="05050102010706020507" pitchFamily="18" charset="2"/>
              </a:rPr>
              <a:t>:</a:t>
            </a:r>
            <a:r>
              <a:rPr lang="en-US" dirty="0" smtClean="0">
                <a:solidFill>
                  <a:srgbClr val="002060"/>
                </a:solidFill>
                <a:sym typeface="Symbol" panose="05050102010706020507" pitchFamily="18" charset="2"/>
              </a:rPr>
              <a:t> </a:t>
            </a:r>
            <a:r>
              <a:rPr lang="en-US" i="1" dirty="0" smtClean="0">
                <a:solidFill>
                  <a:srgbClr val="002060"/>
                </a:solidFill>
                <a:sym typeface="Symbol" panose="05050102010706020507" pitchFamily="18" charset="2"/>
              </a:rPr>
              <a:t>S</a:t>
            </a:r>
            <a:r>
              <a:rPr lang="en-US" sz="2800" dirty="0" smtClean="0">
                <a:solidFill>
                  <a:srgbClr val="002060"/>
                </a:solidFill>
                <a:sym typeface="Symbol" panose="05050102010706020507" pitchFamily="18" charset="2"/>
              </a:rPr>
              <a:t>(</a:t>
            </a:r>
            <a:r>
              <a:rPr lang="en-US" dirty="0" smtClean="0">
                <a:solidFill>
                  <a:srgbClr val="002060"/>
                </a:solidFill>
                <a:sym typeface="Symbol" panose="05050102010706020507" pitchFamily="18" charset="2"/>
              </a:rPr>
              <a:t>(X,Y)</a:t>
            </a:r>
            <a:r>
              <a:rPr lang="en-US" sz="2800" dirty="0" smtClean="0">
                <a:solidFill>
                  <a:srgbClr val="002060"/>
                </a:solidFill>
                <a:sym typeface="Symbol" panose="05050102010706020507" pitchFamily="18" charset="2"/>
              </a:rPr>
              <a:t>)</a:t>
            </a:r>
            <a:r>
              <a:rPr lang="en-US" dirty="0" smtClean="0">
                <a:solidFill>
                  <a:srgbClr val="002060"/>
                </a:solidFill>
                <a:sym typeface="Symbol" panose="05050102010706020507" pitchFamily="18" charset="2"/>
              </a:rPr>
              <a:t> = </a:t>
            </a:r>
            <a:r>
              <a:rPr lang="en-US" i="1" dirty="0" smtClean="0">
                <a:solidFill>
                  <a:srgbClr val="002060"/>
                </a:solidFill>
                <a:sym typeface="Symbol" panose="05050102010706020507" pitchFamily="18" charset="2"/>
              </a:rPr>
              <a:t>S</a:t>
            </a:r>
            <a:r>
              <a:rPr lang="en-US" dirty="0" smtClean="0">
                <a:solidFill>
                  <a:srgbClr val="002060"/>
                </a:solidFill>
                <a:sym typeface="Symbol" panose="05050102010706020507" pitchFamily="18" charset="2"/>
              </a:rPr>
              <a:t>(X) + </a:t>
            </a:r>
            <a:r>
              <a:rPr lang="en-US" i="1" dirty="0" smtClean="0">
                <a:solidFill>
                  <a:srgbClr val="002060"/>
                </a:solidFill>
                <a:sym typeface="Symbol" panose="05050102010706020507" pitchFamily="18" charset="2"/>
              </a:rPr>
              <a:t>S</a:t>
            </a:r>
            <a:r>
              <a:rPr lang="en-US" dirty="0" smtClean="0">
                <a:solidFill>
                  <a:srgbClr val="002060"/>
                </a:solidFill>
                <a:sym typeface="Symbol" panose="05050102010706020507" pitchFamily="18" charset="2"/>
              </a:rPr>
              <a:t>(Y)</a:t>
            </a:r>
          </a:p>
          <a:p>
            <a:pPr lvl="1"/>
            <a:r>
              <a:rPr lang="en-US" dirty="0" err="1" smtClean="0">
                <a:solidFill>
                  <a:srgbClr val="002060"/>
                </a:solidFill>
                <a:sym typeface="Symbol" panose="05050102010706020507" pitchFamily="18" charset="2"/>
              </a:rPr>
              <a:t>Extensivity</a:t>
            </a:r>
            <a:r>
              <a:rPr lang="en-US" dirty="0" smtClean="0">
                <a:solidFill>
                  <a:srgbClr val="002060"/>
                </a:solidFill>
                <a:sym typeface="Symbol" panose="05050102010706020507" pitchFamily="18" charset="2"/>
              </a:rPr>
              <a:t>: for </a:t>
            </a:r>
            <a:r>
              <a:rPr lang="en-US" i="1" dirty="0" smtClean="0">
                <a:solidFill>
                  <a:srgbClr val="002060"/>
                </a:solidFill>
                <a:sym typeface="Symbol" panose="05050102010706020507" pitchFamily="18" charset="2"/>
              </a:rPr>
              <a:t>t</a:t>
            </a:r>
            <a:r>
              <a:rPr lang="en-US" dirty="0" smtClean="0">
                <a:solidFill>
                  <a:srgbClr val="002060"/>
                </a:solidFill>
                <a:sym typeface="Symbol" panose="05050102010706020507" pitchFamily="18" charset="2"/>
              </a:rPr>
              <a:t> &gt; 0,  </a:t>
            </a:r>
            <a:r>
              <a:rPr lang="en-US" i="1" dirty="0" smtClean="0">
                <a:solidFill>
                  <a:srgbClr val="002060"/>
                </a:solidFill>
                <a:sym typeface="Symbol" panose="05050102010706020507" pitchFamily="18" charset="2"/>
              </a:rPr>
              <a:t>S</a:t>
            </a:r>
            <a:r>
              <a:rPr lang="en-US" dirty="0" smtClean="0">
                <a:solidFill>
                  <a:srgbClr val="002060"/>
                </a:solidFill>
                <a:sym typeface="Symbol" panose="05050102010706020507" pitchFamily="18" charset="2"/>
              </a:rPr>
              <a:t>(</a:t>
            </a:r>
            <a:r>
              <a:rPr lang="en-US" i="1" dirty="0" err="1" smtClean="0">
                <a:solidFill>
                  <a:srgbClr val="002060"/>
                </a:solidFill>
                <a:sym typeface="Symbol" panose="05050102010706020507" pitchFamily="18" charset="2"/>
              </a:rPr>
              <a:t>t</a:t>
            </a:r>
            <a:r>
              <a:rPr lang="en-US" dirty="0" err="1" smtClean="0">
                <a:solidFill>
                  <a:srgbClr val="002060"/>
                </a:solidFill>
                <a:sym typeface="Symbol" panose="05050102010706020507" pitchFamily="18" charset="2"/>
              </a:rPr>
              <a:t>X</a:t>
            </a:r>
            <a:r>
              <a:rPr lang="en-US" dirty="0" smtClean="0">
                <a:solidFill>
                  <a:srgbClr val="002060"/>
                </a:solidFill>
                <a:sym typeface="Symbol" panose="05050102010706020507" pitchFamily="18" charset="2"/>
              </a:rPr>
              <a:t>) = </a:t>
            </a:r>
            <a:r>
              <a:rPr lang="en-US" i="1" dirty="0" smtClean="0">
                <a:solidFill>
                  <a:srgbClr val="002060"/>
                </a:solidFill>
                <a:sym typeface="Symbol" panose="05050102010706020507" pitchFamily="18" charset="2"/>
              </a:rPr>
              <a:t>t</a:t>
            </a:r>
            <a:r>
              <a:rPr lang="en-US" dirty="0" smtClean="0">
                <a:solidFill>
                  <a:srgbClr val="002060"/>
                </a:solidFill>
                <a:sym typeface="Symbol" panose="05050102010706020507" pitchFamily="18" charset="2"/>
              </a:rPr>
              <a:t> </a:t>
            </a:r>
            <a:r>
              <a:rPr lang="en-US" i="1" dirty="0" smtClean="0">
                <a:solidFill>
                  <a:srgbClr val="002060"/>
                </a:solidFill>
                <a:sym typeface="Symbol" panose="05050102010706020507" pitchFamily="18" charset="2"/>
              </a:rPr>
              <a:t>S</a:t>
            </a:r>
            <a:r>
              <a:rPr lang="en-US" dirty="0" smtClean="0">
                <a:solidFill>
                  <a:srgbClr val="002060"/>
                </a:solidFill>
                <a:sym typeface="Symbol" panose="05050102010706020507" pitchFamily="18" charset="2"/>
              </a:rPr>
              <a:t>(X)</a:t>
            </a:r>
          </a:p>
          <a:p>
            <a:pPr lvl="1"/>
            <a:endParaRPr lang="en-US" dirty="0">
              <a:solidFill>
                <a:srgbClr val="002060"/>
              </a:solidFill>
              <a:sym typeface="Symbol" panose="05050102010706020507" pitchFamily="18" charset="2"/>
            </a:endParaRPr>
          </a:p>
          <a:p>
            <a:r>
              <a:rPr lang="en-US" dirty="0" smtClean="0">
                <a:sym typeface="Symbol" panose="05050102010706020507" pitchFamily="18" charset="2"/>
              </a:rPr>
              <a:t>The above is proved with axiom 1-6 and CH, i.e. 1-6 plus CH and entropy principle are equivalent. Callen’s maxima entropy postulate is proved as a theorem 4.3 on page 57.</a:t>
            </a:r>
            <a:endParaRPr lang="en-US" dirty="0">
              <a:sym typeface="Symbol" panose="05050102010706020507" pitchFamily="18" charset="2"/>
            </a:endParaRPr>
          </a:p>
        </p:txBody>
      </p:sp>
      <p:sp>
        <p:nvSpPr>
          <p:cNvPr id="4" name="Slide Number Placeholder 3"/>
          <p:cNvSpPr>
            <a:spLocks noGrp="1"/>
          </p:cNvSpPr>
          <p:nvPr>
            <p:ph type="sldNum" sz="quarter" idx="12"/>
          </p:nvPr>
        </p:nvSpPr>
        <p:spPr/>
        <p:txBody>
          <a:bodyPr/>
          <a:lstStyle/>
          <a:p>
            <a:fld id="{D6CF5D8E-4EB8-4BE7-BAC0-A4BCAE070E94}" type="slidenum">
              <a:rPr lang="en-US" smtClean="0"/>
              <a:pPr/>
              <a:t>23</a:t>
            </a:fld>
            <a:endParaRPr lang="en-US" dirty="0"/>
          </a:p>
        </p:txBody>
      </p:sp>
    </p:spTree>
    <p:extLst>
      <p:ext uri="{BB962C8B-B14F-4D97-AF65-F5344CB8AC3E}">
        <p14:creationId xmlns:p14="http://schemas.microsoft.com/office/powerpoint/2010/main" val="23239763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definition of entropy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548142"/>
                <a:ext cx="7886700" cy="5173333"/>
              </a:xfrm>
            </p:spPr>
            <p:txBody>
              <a:bodyPr>
                <a:normAutofit fontScale="92500"/>
              </a:bodyPr>
              <a:lstStyle/>
              <a:p>
                <a:r>
                  <a:rPr lang="en-US" dirty="0" smtClean="0"/>
                  <a:t>Work with composite system, determine the </a:t>
                </a:r>
                <a:r>
                  <a:rPr lang="en-US" dirty="0"/>
                  <a:t>weight (</a:t>
                </a:r>
                <a:r>
                  <a:rPr lang="en-US" dirty="0" smtClean="0"/>
                  <a:t>unnormalized probability) </a:t>
                </a:r>
                <a14:m>
                  <m:oMath xmlns:m="http://schemas.openxmlformats.org/officeDocument/2006/math">
                    <m:r>
                      <a:rPr lang="en-US" b="0" i="1" smtClean="0">
                        <a:latin typeface="Cambria Math" panose="02040503050406030204" pitchFamily="18" charset="0"/>
                      </a:rPr>
                      <m:t>𝑊</m:t>
                    </m:r>
                  </m:oMath>
                </a14:m>
                <a:r>
                  <a:rPr lang="en-US" dirty="0" smtClean="0"/>
                  <a:t> that the system is in a state </a:t>
                </a:r>
                <a14:m>
                  <m:oMath xmlns:m="http://schemas.openxmlformats.org/officeDocument/2006/math">
                    <m:d>
                      <m:dPr>
                        <m:begChr m:val="{"/>
                        <m:endChr m:val="}"/>
                        <m:ctrlPr>
                          <a:rPr lang="en-US" i="1" smtClean="0">
                            <a:latin typeface="Cambria Math" panose="02040503050406030204" pitchFamily="18" charset="0"/>
                          </a:rPr>
                        </m:ctrlPr>
                      </m:dPr>
                      <m:e>
                        <m:sSup>
                          <m:sSupPr>
                            <m:ctrlPr>
                              <a:rPr lang="en-US" i="1" smtClean="0">
                                <a:latin typeface="Cambria Math" panose="02040503050406030204" pitchFamily="18" charset="0"/>
                              </a:rPr>
                            </m:ctrlPr>
                          </m:sSupPr>
                          <m:e>
                            <m:r>
                              <a:rPr lang="en-US" b="0" i="1" smtClean="0">
                                <a:latin typeface="Cambria Math" panose="02040503050406030204" pitchFamily="18" charset="0"/>
                              </a:rPr>
                              <m:t>𝐸</m:t>
                            </m:r>
                          </m:e>
                          <m:sup>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𝑁</m:t>
                            </m:r>
                          </m:e>
                          <m:sup>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sup>
                        </m:sSup>
                      </m:e>
                    </m:d>
                  </m:oMath>
                </a14:m>
                <a:r>
                  <a:rPr lang="en-US" dirty="0" smtClean="0"/>
                  <a:t>; we have </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𝑀</m:t>
                          </m:r>
                        </m:sup>
                        <m:e>
                          <m:r>
                            <a:rPr lang="en-US" b="0" i="1" smtClean="0">
                              <a:latin typeface="Cambria Math" panose="02040503050406030204" pitchFamily="18" charset="0"/>
                              <a:ea typeface="Cambria Math" panose="02040503050406030204" pitchFamily="18" charset="0"/>
                            </a:rPr>
                            <m:t>𝜔</m:t>
                          </m:r>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𝐸</m:t>
                              </m:r>
                            </m:e>
                            <m:sup>
                              <m:d>
                                <m:dPr>
                                  <m:ctrlPr>
                                    <a:rPr lang="en-US" i="1">
                                      <a:latin typeface="Cambria Math" panose="02040503050406030204" pitchFamily="18" charset="0"/>
                                    </a:rPr>
                                  </m:ctrlPr>
                                </m:dPr>
                                <m:e>
                                  <m:r>
                                    <a:rPr lang="en-US" i="1">
                                      <a:latin typeface="Cambria Math" panose="02040503050406030204" pitchFamily="18" charset="0"/>
                                    </a:rPr>
                                    <m:t>𝑗</m:t>
                                  </m:r>
                                </m:e>
                              </m:d>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𝑉</m:t>
                              </m:r>
                            </m:e>
                            <m:sup>
                              <m:d>
                                <m:dPr>
                                  <m:ctrlPr>
                                    <a:rPr lang="en-US" i="1">
                                      <a:latin typeface="Cambria Math" panose="02040503050406030204" pitchFamily="18" charset="0"/>
                                    </a:rPr>
                                  </m:ctrlPr>
                                </m:dPr>
                                <m:e>
                                  <m:r>
                                    <a:rPr lang="en-US" i="1">
                                      <a:latin typeface="Cambria Math" panose="02040503050406030204" pitchFamily="18" charset="0"/>
                                    </a:rPr>
                                    <m:t>𝑗</m:t>
                                  </m:r>
                                </m:e>
                              </m:d>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𝑁</m:t>
                              </m:r>
                            </m:e>
                            <m:sup>
                              <m:d>
                                <m:dPr>
                                  <m:ctrlPr>
                                    <a:rPr lang="en-US" i="1">
                                      <a:latin typeface="Cambria Math" panose="02040503050406030204" pitchFamily="18" charset="0"/>
                                    </a:rPr>
                                  </m:ctrlPr>
                                </m:dPr>
                                <m:e>
                                  <m:r>
                                    <a:rPr lang="en-US" i="1">
                                      <a:latin typeface="Cambria Math" panose="02040503050406030204" pitchFamily="18" charset="0"/>
                                    </a:rPr>
                                    <m:t>𝑗</m:t>
                                  </m:r>
                                </m:e>
                              </m:d>
                            </m:sup>
                          </m:sSup>
                          <m:r>
                            <a:rPr lang="en-US" b="0" i="1" smtClean="0">
                              <a:latin typeface="Cambria Math" panose="02040503050406030204" pitchFamily="18" charset="0"/>
                            </a:rPr>
                            <m:t>)</m:t>
                          </m:r>
                        </m:e>
                      </m:nary>
                    </m:oMath>
                  </m:oMathPara>
                </a14:m>
                <a:endParaRPr lang="en-US" dirty="0" smtClean="0"/>
              </a:p>
              <a:p>
                <a:r>
                  <a:rPr lang="en-US" dirty="0" smtClean="0"/>
                  <a:t>Define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𝐵</m:t>
                        </m:r>
                      </m:sub>
                    </m:sSub>
                    <m:r>
                      <m:rPr>
                        <m:sty m:val="p"/>
                      </m:rPr>
                      <a:rPr lang="en-US" b="0" i="1" smtClean="0">
                        <a:latin typeface="Cambria Math" panose="02040503050406030204" pitchFamily="18" charset="0"/>
                      </a:rPr>
                      <m:t>ln</m:t>
                    </m:r>
                    <m:r>
                      <a:rPr lang="en-US" b="0" i="1" smtClean="0">
                        <a:latin typeface="Cambria Math" panose="02040503050406030204" pitchFamily="18" charset="0"/>
                      </a:rPr>
                      <m:t> </m:t>
                    </m:r>
                    <m:r>
                      <a:rPr lang="en-US" b="0" i="1" smtClean="0">
                        <a:latin typeface="Cambria Math" panose="02040503050406030204" pitchFamily="18" charset="0"/>
                      </a:rPr>
                      <m:t>𝑊</m:t>
                    </m:r>
                  </m:oMath>
                </a14:m>
                <a:r>
                  <a:rPr lang="en-US" dirty="0" smtClean="0"/>
                  <a:t> (in equilibrium </a:t>
                </a:r>
                <a:r>
                  <a:rPr lang="en-US" i="1" dirty="0" smtClean="0"/>
                  <a:t>W</a:t>
                </a:r>
                <a:r>
                  <a:rPr lang="en-US" dirty="0" smtClean="0"/>
                  <a:t> attains max value consistent with the constraints)</a:t>
                </a:r>
              </a:p>
              <a:p>
                <a:r>
                  <a:rPr lang="en-US" dirty="0" smtClean="0"/>
                  <a:t>For a classical gas, density of states is </a:t>
                </a:r>
                <a:endParaRPr lang="en-US" i="1" dirty="0" smtClean="0">
                  <a:latin typeface="Cambria Math" panose="02040503050406030204" pitchFamily="18" charset="0"/>
                  <a:ea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𝜔</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h</m:t>
                              </m:r>
                            </m:e>
                            <m:sup>
                              <m:r>
                                <a:rPr lang="en-US" b="0" i="1" smtClean="0">
                                  <a:latin typeface="Cambria Math" panose="02040503050406030204" pitchFamily="18" charset="0"/>
                                  <a:ea typeface="Cambria Math" panose="02040503050406030204" pitchFamily="18" charset="0"/>
                                </a:rPr>
                                <m:t>3</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𝑁</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sup>
                              </m:sSup>
                            </m:sup>
                          </m:sSup>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𝑁</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den>
                      </m:f>
                      <m:nary>
                        <m:naryPr>
                          <m:limLoc m:val="undOvr"/>
                          <m:subHide m:val="on"/>
                          <m:supHide m:val="on"/>
                          <m:ctrlPr>
                            <a:rPr lang="en-US" b="0" i="1" smtClean="0">
                              <a:latin typeface="Cambria Math" panose="02040503050406030204" pitchFamily="18" charset="0"/>
                              <a:ea typeface="Cambria Math" panose="02040503050406030204" pitchFamily="18" charset="0"/>
                            </a:rPr>
                          </m:ctrlPr>
                        </m:naryPr>
                        <m:sub/>
                        <m:sup/>
                        <m:e>
                          <m:r>
                            <a:rPr lang="en-US" b="0" i="1" smtClean="0">
                              <a:latin typeface="Cambria Math" panose="02040503050406030204" pitchFamily="18" charset="0"/>
                              <a:ea typeface="Cambria Math" panose="02040503050406030204" pitchFamily="18" charset="0"/>
                            </a:rPr>
                            <m:t>𝑑𝑝</m:t>
                          </m:r>
                        </m:e>
                      </m:nary>
                      <m:nary>
                        <m:naryPr>
                          <m:limLoc m:val="undOvr"/>
                          <m:subHide m:val="on"/>
                          <m:supHide m:val="on"/>
                          <m:ctrlPr>
                            <a:rPr lang="en-US" b="0" i="1" smtClean="0">
                              <a:latin typeface="Cambria Math" panose="02040503050406030204" pitchFamily="18" charset="0"/>
                              <a:ea typeface="Cambria Math" panose="02040503050406030204" pitchFamily="18" charset="0"/>
                            </a:rPr>
                          </m:ctrlPr>
                        </m:naryPr>
                        <m:sub/>
                        <m:sup/>
                        <m:e>
                          <m:r>
                            <a:rPr lang="en-US" b="0" i="1" smtClean="0">
                              <a:latin typeface="Cambria Math" panose="02040503050406030204" pitchFamily="18" charset="0"/>
                              <a:ea typeface="Cambria Math" panose="02040503050406030204" pitchFamily="18" charset="0"/>
                            </a:rPr>
                            <m:t>𝑑𝑞</m:t>
                          </m:r>
                          <m:r>
                            <a:rPr lang="en-US" b="0" i="1" smtClean="0">
                              <a:latin typeface="Cambria Math" panose="02040503050406030204" pitchFamily="18" charset="0"/>
                              <a:ea typeface="Cambria Math" panose="02040503050406030204" pitchFamily="18" charset="0"/>
                            </a:rPr>
                            <m:t>𝛿</m:t>
                          </m:r>
                          <m:d>
                            <m:dPr>
                              <m:ctrlPr>
                                <a:rPr lang="en-US" b="0" i="1" smtClean="0">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𝐸</m:t>
                                  </m:r>
                                </m:e>
                                <m:sup>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𝑗</m:t>
                                      </m:r>
                                    </m:e>
                                  </m:d>
                                </m:sup>
                              </m:sSup>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𝐻</m:t>
                                  </m:r>
                                </m:e>
                                <m:sub>
                                  <m:r>
                                    <a:rPr lang="en-US" i="1">
                                      <a:latin typeface="Cambria Math" panose="02040503050406030204" pitchFamily="18" charset="0"/>
                                      <a:ea typeface="Cambria Math" panose="02040503050406030204" pitchFamily="18" charset="0"/>
                                    </a:rPr>
                                    <m:t>𝑗</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𝑞</m:t>
                              </m:r>
                              <m:r>
                                <a:rPr lang="en-US" i="1">
                                  <a:latin typeface="Cambria Math" panose="02040503050406030204" pitchFamily="18" charset="0"/>
                                  <a:ea typeface="Cambria Math" panose="02040503050406030204" pitchFamily="18" charset="0"/>
                                </a:rPr>
                                <m:t>)</m:t>
                              </m:r>
                            </m:e>
                          </m:d>
                        </m:e>
                      </m:nary>
                    </m:oMath>
                  </m:oMathPara>
                </a14:m>
                <a:endParaRPr lang="en-US" dirty="0" smtClean="0"/>
              </a:p>
              <a:p>
                <a:r>
                  <a:rPr lang="en-US" dirty="0" err="1" smtClean="0"/>
                  <a:t>Additivity</a:t>
                </a:r>
                <a:r>
                  <a:rPr lang="en-US" dirty="0" smtClean="0"/>
                  <a:t> is built in (neglecting subsystem interactions)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548142"/>
                <a:ext cx="7886700" cy="5173333"/>
              </a:xfrm>
              <a:blipFill rotWithShape="0">
                <a:blip r:embed="rId2"/>
                <a:stretch>
                  <a:fillRect l="-1159" t="-1767" r="-162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6CF5D8E-4EB8-4BE7-BAC0-A4BCAE070E94}" type="slidenum">
              <a:rPr lang="en-US" smtClean="0"/>
              <a:pPr/>
              <a:t>24</a:t>
            </a:fld>
            <a:endParaRPr lang="en-US" dirty="0"/>
          </a:p>
        </p:txBody>
      </p:sp>
    </p:spTree>
    <p:extLst>
      <p:ext uri="{BB962C8B-B14F-4D97-AF65-F5344CB8AC3E}">
        <p14:creationId xmlns:p14="http://schemas.microsoft.com/office/powerpoint/2010/main" val="14633553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Gibbs ‘volume’ entropy  </a:t>
            </a:r>
            <a:r>
              <a:rPr lang="en-US" i="1" dirty="0" smtClean="0"/>
              <a:t>S</a:t>
            </a:r>
            <a:r>
              <a:rPr lang="en-US" baseline="-25000" dirty="0" smtClean="0"/>
              <a:t>G</a:t>
            </a:r>
            <a:endParaRPr lang="en-US" baseline="-25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smtClean="0"/>
                  <a:t>Total number of states up to energy </a:t>
                </a:r>
                <a:r>
                  <a:rPr lang="en-US" i="1" dirty="0" smtClean="0"/>
                  <a:t>E</a:t>
                </a:r>
                <a:r>
                  <a:rPr lang="en-US" dirty="0" smtClean="0"/>
                  <a:t>, </a:t>
                </a:r>
              </a:p>
              <a:p>
                <a:pPr marL="0" indent="0">
                  <a:buNone/>
                </a:pPr>
                <a:endParaRPr lang="en-US" i="1" dirty="0" smtClean="0">
                  <a:latin typeface="Cambria Math" panose="02040503050406030204" pitchFamily="18" charset="0"/>
                  <a:ea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Ω</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𝐸</m:t>
                          </m:r>
                        </m:e>
                      </m:d>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Tr</m:t>
                      </m:r>
                      <m:d>
                        <m:dPr>
                          <m:ctrlPr>
                            <a:rPr lang="en-US" b="0" i="1" smtClean="0">
                              <a:latin typeface="Cambria Math" panose="02040503050406030204" pitchFamily="18" charset="0"/>
                              <a:ea typeface="Cambria Math" panose="02040503050406030204" pitchFamily="18" charset="0"/>
                            </a:rPr>
                          </m:ctrlPr>
                        </m:dPr>
                        <m:e>
                          <m:r>
                            <m:rPr>
                              <m:sty m:val="p"/>
                            </m:rPr>
                            <a:rPr lang="el-GR" b="0" i="1" smtClean="0">
                              <a:latin typeface="Cambria Math" panose="02040503050406030204" pitchFamily="18" charset="0"/>
                              <a:ea typeface="Cambria Math" panose="02040503050406030204" pitchFamily="18" charset="0"/>
                            </a:rPr>
                            <m:t>Θ</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𝐻</m:t>
                              </m:r>
                            </m:e>
                          </m:acc>
                          <m:r>
                            <a:rPr lang="en-US" b="0" i="1" smtClean="0">
                              <a:latin typeface="Cambria Math" panose="02040503050406030204" pitchFamily="18" charset="0"/>
                              <a:ea typeface="Cambria Math" panose="02040503050406030204" pitchFamily="18" charset="0"/>
                            </a:rPr>
                            <m:t>)</m:t>
                          </m:r>
                        </m:e>
                      </m:d>
                    </m:oMath>
                  </m:oMathPara>
                </a14:m>
                <a:endParaRPr lang="en-US" b="0" dirty="0" smtClean="0">
                  <a:ea typeface="Cambria Math" panose="02040503050406030204" pitchFamily="18" charset="0"/>
                </a:endParaRPr>
              </a:p>
              <a:p>
                <a:pPr marL="457200" lvl="1" indent="0">
                  <a:buNone/>
                </a:pPr>
                <a:endParaRPr lang="en-US" b="0" dirty="0" smtClean="0">
                  <a:ea typeface="Cambria Math" panose="02040503050406030204" pitchFamily="18" charset="0"/>
                </a:endParaRPr>
              </a:p>
              <a:p>
                <a:r>
                  <a:rPr lang="en-US" dirty="0" smtClean="0"/>
                  <a:t>Volume or Gibbs entropy is defined by</a:t>
                </a:r>
              </a:p>
              <a:p>
                <a:pPr marL="0" indent="0">
                  <a:buNone/>
                </a:pPr>
                <a:endParaRPr lang="en-US" dirty="0" smtClean="0"/>
              </a:p>
              <a:p>
                <a:pPr marL="45720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m:rPr>
                              <m:sty m:val="p"/>
                            </m:rPr>
                            <a:rPr lang="en-US" b="0" i="0" smtClean="0">
                              <a:latin typeface="Cambria Math" panose="02040503050406030204" pitchFamily="18" charset="0"/>
                            </a:rPr>
                            <m:t>G</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𝐵</m:t>
                          </m:r>
                        </m:sub>
                      </m:sSub>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r>
                            <m:rPr>
                              <m:sty m:val="p"/>
                            </m:rPr>
                            <a:rPr lang="en-US" b="0" i="0" smtClean="0">
                              <a:latin typeface="Cambria Math" panose="02040503050406030204" pitchFamily="18" charset="0"/>
                            </a:rPr>
                            <m:t>Ω</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e>
                      </m:func>
                    </m:oMath>
                  </m:oMathPara>
                </a14:m>
                <a:endParaRPr lang="en-US" dirty="0" smtClean="0"/>
              </a:p>
              <a:p>
                <a:endParaRPr lang="en-US" dirty="0"/>
              </a:p>
              <a:p>
                <a:r>
                  <a:rPr lang="en-US" dirty="0" smtClean="0"/>
                  <a:t>Note that </a:t>
                </a:r>
                <a:endParaRPr lang="en-US" i="1" dirty="0">
                  <a:latin typeface="Cambria Math" panose="02040503050406030204" pitchFamily="18" charset="0"/>
                </a:endParaRPr>
              </a:p>
              <a:p>
                <a:pPr marL="457200" lvl="1" indent="0">
                  <a:buNone/>
                </a:pPr>
                <a:endParaRPr lang="en-US" i="1" dirty="0">
                  <a:latin typeface="Cambria Math" panose="02040503050406030204" pitchFamily="18" charset="0"/>
                </a:endParaRPr>
              </a:p>
              <a:p>
                <a:pPr marL="457200" lvl="1" indent="0">
                  <a:buNone/>
                </a:pPr>
                <a:r>
                  <a:rPr lang="en-US" b="0" i="1" dirty="0" smtClean="0">
                    <a:latin typeface="Cambria Math" panose="02040503050406030204" pitchFamily="18" charset="0"/>
                  </a:rPr>
                  <a:t>		</a:t>
                </a:r>
                <a14:m>
                  <m:oMath xmlns:m="http://schemas.openxmlformats.org/officeDocument/2006/math">
                    <m:r>
                      <a:rPr lang="en-US" b="0" i="1" smtClean="0">
                        <a:latin typeface="Cambria Math" panose="02040503050406030204" pitchFamily="18" charset="0"/>
                      </a:rPr>
                      <m:t>𝜔</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Ω</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den>
                    </m:f>
                  </m:oMath>
                </a14:m>
                <a:r>
                  <a:rPr lang="en-US" dirty="0" smtClean="0"/>
                  <a:t>    and  </a:t>
                </a:r>
                <a14:m>
                  <m:oMath xmlns:m="http://schemas.openxmlformats.org/officeDocument/2006/math">
                    <m:r>
                      <a:rPr lang="en-US" b="0" i="0"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𝑆</m:t>
                        </m:r>
                      </m:e>
                      <m:sub>
                        <m:r>
                          <m:rPr>
                            <m:sty m:val="p"/>
                          </m:rPr>
                          <a:rPr lang="en-US" b="0" i="0" smtClean="0">
                            <a:latin typeface="Cambria Math" panose="02040503050406030204" pitchFamily="18" charset="0"/>
                          </a:rPr>
                          <m:t>B</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𝐵</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r>
                          <a:rPr lang="en-US" b="0" i="1" smtClean="0">
                            <a:latin typeface="Cambria Math" panose="02040503050406030204" pitchFamily="18" charset="0"/>
                          </a:rPr>
                          <m:t>𝜔</m:t>
                        </m:r>
                        <m:r>
                          <a:rPr lang="en-US"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m:t>
                        </m:r>
                      </m:e>
                    </m:func>
                  </m:oMath>
                </a14:m>
                <a:r>
                  <a:rPr lang="en-US" dirty="0" smtClean="0"/>
                  <a:t> + const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159" t="-35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6CF5D8E-4EB8-4BE7-BAC0-A4BCAE070E94}" type="slidenum">
              <a:rPr lang="en-US" smtClean="0"/>
              <a:pPr/>
              <a:t>25</a:t>
            </a:fld>
            <a:endParaRPr lang="en-US" dirty="0"/>
          </a:p>
        </p:txBody>
      </p:sp>
    </p:spTree>
    <p:extLst>
      <p:ext uri="{BB962C8B-B14F-4D97-AF65-F5344CB8AC3E}">
        <p14:creationId xmlns:p14="http://schemas.microsoft.com/office/powerpoint/2010/main" val="22197522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Adiabatic invariance, see, e.g. S.-K. Ma, Chap.23</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We change the model parameters such that </a:t>
                </a: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𝑑𝐸</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den>
                          </m:f>
                        </m:e>
                      </m:d>
                      <m:r>
                        <a:rPr lang="en-US" b="0" i="1" smtClean="0">
                          <a:latin typeface="Cambria Math" panose="02040503050406030204" pitchFamily="18" charset="0"/>
                        </a:rPr>
                        <m:t>𝑑𝑉</m:t>
                      </m:r>
                      <m:r>
                        <a:rPr lang="en-US" b="0" i="1" smtClean="0">
                          <a:latin typeface="Cambria Math" panose="02040503050406030204" pitchFamily="18" charset="0"/>
                        </a:rPr>
                        <m:t>=−</m:t>
                      </m:r>
                      <m:r>
                        <a:rPr lang="en-US" b="0" i="1" smtClean="0">
                          <a:latin typeface="Cambria Math" panose="02040503050406030204" pitchFamily="18" charset="0"/>
                        </a:rPr>
                        <m:t>𝑝𝑑𝑉</m:t>
                      </m:r>
                    </m:oMath>
                  </m:oMathPara>
                </a14:m>
                <a:endParaRPr lang="en-US" dirty="0" smtClean="0"/>
              </a:p>
              <a:p>
                <a:endParaRPr lang="en-US" dirty="0"/>
              </a:p>
              <a:p>
                <a:r>
                  <a:rPr lang="en-US" dirty="0" smtClean="0"/>
                  <a:t>If </a:t>
                </a:r>
                <a14:m>
                  <m:oMath xmlns:m="http://schemas.openxmlformats.org/officeDocument/2006/math">
                    <m:r>
                      <a:rPr lang="en-US" b="0" i="1" smtClean="0">
                        <a:latin typeface="Cambria Math" panose="02040503050406030204" pitchFamily="18" charset="0"/>
                      </a:rPr>
                      <m:t>𝑑𝑆</m:t>
                    </m:r>
                    <m:r>
                      <a:rPr lang="en-US" b="0" i="1" smtClean="0">
                        <a:latin typeface="Cambria Math" panose="02040503050406030204" pitchFamily="18" charset="0"/>
                      </a:rPr>
                      <m:t>=0</m:t>
                    </m:r>
                  </m:oMath>
                </a14:m>
                <a:r>
                  <a:rPr lang="en-US" dirty="0" smtClean="0"/>
                  <a:t> then we say </a:t>
                </a:r>
                <a14:m>
                  <m:oMath xmlns:m="http://schemas.openxmlformats.org/officeDocument/2006/math">
                    <m:r>
                      <a:rPr lang="en-US" b="0" i="1" smtClean="0">
                        <a:latin typeface="Cambria Math" panose="02040503050406030204" pitchFamily="18" charset="0"/>
                      </a:rPr>
                      <m:t>𝑆</m:t>
                    </m:r>
                  </m:oMath>
                </a14:m>
                <a:r>
                  <a:rPr lang="en-US" dirty="0" smtClean="0"/>
                  <a:t> is an adiabatic invariant</a:t>
                </a:r>
              </a:p>
              <a:p>
                <a:endParaRPr lang="en-US" dirty="0"/>
              </a:p>
              <a:p>
                <a:r>
                  <a:rPr lang="en-US" dirty="0" smtClean="0"/>
                  <a:t>Volume entropy is an adiabatic invariant for any number of particles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91"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6CF5D8E-4EB8-4BE7-BAC0-A4BCAE070E94}" type="slidenum">
              <a:rPr lang="en-US" smtClean="0"/>
              <a:pPr/>
              <a:t>26</a:t>
            </a:fld>
            <a:endParaRPr lang="en-US" dirty="0"/>
          </a:p>
        </p:txBody>
      </p:sp>
    </p:spTree>
    <p:extLst>
      <p:ext uri="{BB962C8B-B14F-4D97-AF65-F5344CB8AC3E}">
        <p14:creationId xmlns:p14="http://schemas.microsoft.com/office/powerpoint/2010/main" val="19926467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volume entropy is wrong</a:t>
            </a:r>
            <a:endParaRPr lang="en-US" dirty="0"/>
          </a:p>
        </p:txBody>
      </p:sp>
      <p:sp>
        <p:nvSpPr>
          <p:cNvPr id="3" name="Content Placeholder 2"/>
          <p:cNvSpPr>
            <a:spLocks noGrp="1"/>
          </p:cNvSpPr>
          <p:nvPr>
            <p:ph idx="1"/>
          </p:nvPr>
        </p:nvSpPr>
        <p:spPr/>
        <p:txBody>
          <a:bodyPr>
            <a:normAutofit lnSpcReduction="10000"/>
          </a:bodyPr>
          <a:lstStyle/>
          <a:p>
            <a:r>
              <a:rPr lang="en-US" dirty="0" smtClean="0"/>
              <a:t>It violates Zeroth Law</a:t>
            </a:r>
          </a:p>
          <a:p>
            <a:endParaRPr lang="en-US" dirty="0" smtClean="0"/>
          </a:p>
          <a:p>
            <a:r>
              <a:rPr lang="en-US" dirty="0" smtClean="0"/>
              <a:t>It violates Second Law</a:t>
            </a:r>
          </a:p>
          <a:p>
            <a:endParaRPr lang="en-US" dirty="0"/>
          </a:p>
          <a:p>
            <a:pPr marL="0" indent="0">
              <a:buNone/>
            </a:pPr>
            <a:r>
              <a:rPr lang="en-US" dirty="0"/>
              <a:t>[for systems with bounded energies]</a:t>
            </a:r>
          </a:p>
          <a:p>
            <a:pPr marL="0" indent="0">
              <a:buNone/>
            </a:pPr>
            <a:endParaRPr lang="en-US" dirty="0" smtClean="0"/>
          </a:p>
          <a:p>
            <a:pPr marL="0" indent="0">
              <a:buNone/>
            </a:pPr>
            <a:endParaRPr lang="en-US" dirty="0" smtClean="0"/>
          </a:p>
          <a:p>
            <a:r>
              <a:rPr lang="en-US" dirty="0" smtClean="0"/>
              <a:t>It violates Third Law (when applied to a simple quantum oscillator, given a constant heat capacity)</a:t>
            </a:r>
          </a:p>
          <a:p>
            <a:endParaRPr lang="en-US" dirty="0"/>
          </a:p>
        </p:txBody>
      </p:sp>
      <p:sp>
        <p:nvSpPr>
          <p:cNvPr id="4" name="Slide Number Placeholder 3"/>
          <p:cNvSpPr>
            <a:spLocks noGrp="1"/>
          </p:cNvSpPr>
          <p:nvPr>
            <p:ph type="sldNum" sz="quarter" idx="12"/>
          </p:nvPr>
        </p:nvSpPr>
        <p:spPr/>
        <p:txBody>
          <a:bodyPr/>
          <a:lstStyle/>
          <a:p>
            <a:fld id="{D6CF5D8E-4EB8-4BE7-BAC0-A4BCAE070E94}" type="slidenum">
              <a:rPr lang="en-US" smtClean="0"/>
              <a:pPr/>
              <a:t>27</a:t>
            </a:fld>
            <a:endParaRPr lang="en-US" dirty="0"/>
          </a:p>
        </p:txBody>
      </p:sp>
    </p:spTree>
    <p:extLst>
      <p:ext uri="{BB962C8B-B14F-4D97-AF65-F5344CB8AC3E}">
        <p14:creationId xmlns:p14="http://schemas.microsoft.com/office/powerpoint/2010/main" val="17375371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Temperatures of three bodies according to </a:t>
            </a:r>
            <a:r>
              <a:rPr lang="en-US" i="1" dirty="0" smtClean="0"/>
              <a:t>T</a:t>
            </a:r>
            <a:r>
              <a:rPr lang="en-US" baseline="-25000" dirty="0" smtClean="0"/>
              <a:t>G</a:t>
            </a:r>
            <a:endParaRPr lang="en-SG" baseline="-25000" dirty="0"/>
          </a:p>
        </p:txBody>
      </p:sp>
      <p:sp>
        <p:nvSpPr>
          <p:cNvPr id="4" name="Slide Number Placeholder 3"/>
          <p:cNvSpPr>
            <a:spLocks noGrp="1"/>
          </p:cNvSpPr>
          <p:nvPr>
            <p:ph type="sldNum" sz="quarter" idx="12"/>
          </p:nvPr>
        </p:nvSpPr>
        <p:spPr/>
        <p:txBody>
          <a:bodyPr/>
          <a:lstStyle/>
          <a:p>
            <a:fld id="{D6CF5D8E-4EB8-4BE7-BAC0-A4BCAE070E94}" type="slidenum">
              <a:rPr lang="en-US" smtClean="0"/>
              <a:pPr/>
              <a:t>28</a:t>
            </a:fld>
            <a:endParaRPr lang="en-US" dirty="0"/>
          </a:p>
        </p:txBody>
      </p:sp>
      <p:sp>
        <p:nvSpPr>
          <p:cNvPr id="36" name="Rectangle 35"/>
          <p:cNvSpPr/>
          <p:nvPr/>
        </p:nvSpPr>
        <p:spPr>
          <a:xfrm>
            <a:off x="761633" y="2349001"/>
            <a:ext cx="747997" cy="399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endParaRPr lang="en-SG" dirty="0">
              <a:solidFill>
                <a:schemeClr val="tx1"/>
              </a:solidFill>
            </a:endParaRPr>
          </a:p>
        </p:txBody>
      </p:sp>
      <p:sp>
        <p:nvSpPr>
          <p:cNvPr id="37" name="Rectangle 36"/>
          <p:cNvSpPr/>
          <p:nvPr/>
        </p:nvSpPr>
        <p:spPr>
          <a:xfrm>
            <a:off x="2818845" y="2349001"/>
            <a:ext cx="747997" cy="3992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a:t>
            </a:r>
            <a:endParaRPr lang="en-SG" dirty="0">
              <a:solidFill>
                <a:sysClr val="windowText" lastClr="000000"/>
              </a:solidFill>
            </a:endParaRPr>
          </a:p>
        </p:txBody>
      </p:sp>
      <p:sp>
        <p:nvSpPr>
          <p:cNvPr id="38" name="Rectangle 37"/>
          <p:cNvSpPr/>
          <p:nvPr/>
        </p:nvSpPr>
        <p:spPr>
          <a:xfrm>
            <a:off x="5002790" y="2349001"/>
            <a:ext cx="747997" cy="39921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endParaRPr lang="en-SG" dirty="0">
              <a:solidFill>
                <a:sysClr val="windowText" lastClr="000000"/>
              </a:solidFill>
            </a:endParaRPr>
          </a:p>
        </p:txBody>
      </p:sp>
      <p:sp>
        <p:nvSpPr>
          <p:cNvPr id="39" name="Rectangle 38"/>
          <p:cNvSpPr/>
          <p:nvPr/>
        </p:nvSpPr>
        <p:spPr>
          <a:xfrm>
            <a:off x="375545" y="3789001"/>
            <a:ext cx="747997" cy="399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endParaRPr lang="en-SG" dirty="0">
              <a:solidFill>
                <a:schemeClr val="tx1"/>
              </a:solidFill>
            </a:endParaRPr>
          </a:p>
        </p:txBody>
      </p:sp>
      <p:sp>
        <p:nvSpPr>
          <p:cNvPr id="40" name="Rectangle 39"/>
          <p:cNvSpPr/>
          <p:nvPr/>
        </p:nvSpPr>
        <p:spPr>
          <a:xfrm>
            <a:off x="2254888" y="5229001"/>
            <a:ext cx="747997" cy="399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endParaRPr lang="en-SG" dirty="0">
              <a:solidFill>
                <a:schemeClr val="tx1"/>
              </a:solidFill>
            </a:endParaRPr>
          </a:p>
        </p:txBody>
      </p:sp>
      <p:sp>
        <p:nvSpPr>
          <p:cNvPr id="41" name="Rectangle 40"/>
          <p:cNvSpPr/>
          <p:nvPr/>
        </p:nvSpPr>
        <p:spPr>
          <a:xfrm>
            <a:off x="1130139" y="3789001"/>
            <a:ext cx="747997" cy="3992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a:t>
            </a:r>
            <a:endParaRPr lang="en-SG" dirty="0">
              <a:solidFill>
                <a:sysClr val="windowText" lastClr="000000"/>
              </a:solidFill>
            </a:endParaRPr>
          </a:p>
        </p:txBody>
      </p:sp>
      <p:sp>
        <p:nvSpPr>
          <p:cNvPr id="43" name="Rectangle 42"/>
          <p:cNvSpPr/>
          <p:nvPr/>
        </p:nvSpPr>
        <p:spPr>
          <a:xfrm>
            <a:off x="2586659" y="3789001"/>
            <a:ext cx="747997" cy="3992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a:t>
            </a:r>
            <a:endParaRPr lang="en-SG" dirty="0">
              <a:solidFill>
                <a:sysClr val="windowText" lastClr="000000"/>
              </a:solidFill>
            </a:endParaRPr>
          </a:p>
        </p:txBody>
      </p:sp>
      <p:sp>
        <p:nvSpPr>
          <p:cNvPr id="44" name="Rectangle 43"/>
          <p:cNvSpPr/>
          <p:nvPr/>
        </p:nvSpPr>
        <p:spPr>
          <a:xfrm>
            <a:off x="3341268" y="3789001"/>
            <a:ext cx="747997" cy="39921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endParaRPr lang="en-SG" dirty="0">
              <a:solidFill>
                <a:sysClr val="windowText" lastClr="000000"/>
              </a:solidFill>
            </a:endParaRPr>
          </a:p>
        </p:txBody>
      </p:sp>
      <p:sp>
        <p:nvSpPr>
          <p:cNvPr id="45" name="Rectangle 44"/>
          <p:cNvSpPr/>
          <p:nvPr/>
        </p:nvSpPr>
        <p:spPr>
          <a:xfrm>
            <a:off x="4824935" y="3789001"/>
            <a:ext cx="747997" cy="399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endParaRPr lang="en-SG" dirty="0">
              <a:solidFill>
                <a:schemeClr val="tx1"/>
              </a:solidFill>
            </a:endParaRPr>
          </a:p>
        </p:txBody>
      </p:sp>
      <p:sp>
        <p:nvSpPr>
          <p:cNvPr id="46" name="Rectangle 45"/>
          <p:cNvSpPr/>
          <p:nvPr/>
        </p:nvSpPr>
        <p:spPr>
          <a:xfrm>
            <a:off x="5588665" y="3789001"/>
            <a:ext cx="747997" cy="39921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endParaRPr lang="en-SG" dirty="0">
              <a:solidFill>
                <a:sysClr val="windowText" lastClr="000000"/>
              </a:solidFill>
            </a:endParaRPr>
          </a:p>
        </p:txBody>
      </p:sp>
      <p:sp>
        <p:nvSpPr>
          <p:cNvPr id="47" name="Rectangle 46"/>
          <p:cNvSpPr/>
          <p:nvPr/>
        </p:nvSpPr>
        <p:spPr>
          <a:xfrm>
            <a:off x="3015148" y="5227349"/>
            <a:ext cx="747997" cy="3992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a:t>
            </a:r>
            <a:endParaRPr lang="en-SG" dirty="0">
              <a:solidFill>
                <a:sysClr val="windowText" lastClr="000000"/>
              </a:solidFill>
            </a:endParaRPr>
          </a:p>
        </p:txBody>
      </p:sp>
      <p:sp>
        <p:nvSpPr>
          <p:cNvPr id="48" name="Rectangle 47"/>
          <p:cNvSpPr/>
          <p:nvPr/>
        </p:nvSpPr>
        <p:spPr>
          <a:xfrm>
            <a:off x="3776505" y="5227348"/>
            <a:ext cx="747997" cy="39921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endParaRPr lang="en-SG" dirty="0">
              <a:solidFill>
                <a:sysClr val="windowText" lastClr="000000"/>
              </a:solidFill>
            </a:endParaRPr>
          </a:p>
        </p:txBody>
      </p:sp>
      <p:sp>
        <p:nvSpPr>
          <p:cNvPr id="49" name="TextBox 48"/>
          <p:cNvSpPr txBox="1"/>
          <p:nvPr/>
        </p:nvSpPr>
        <p:spPr>
          <a:xfrm>
            <a:off x="987589" y="3001994"/>
            <a:ext cx="449612" cy="369332"/>
          </a:xfrm>
          <a:prstGeom prst="rect">
            <a:avLst/>
          </a:prstGeom>
          <a:noFill/>
        </p:spPr>
        <p:txBody>
          <a:bodyPr wrap="square" rtlCol="0">
            <a:spAutoFit/>
          </a:bodyPr>
          <a:lstStyle/>
          <a:p>
            <a:r>
              <a:rPr lang="en-US" i="1" dirty="0" smtClean="0"/>
              <a:t>T</a:t>
            </a:r>
            <a:r>
              <a:rPr lang="en-US" baseline="-25000" dirty="0"/>
              <a:t>1</a:t>
            </a:r>
            <a:endParaRPr lang="en-SG" baseline="-25000" dirty="0"/>
          </a:p>
        </p:txBody>
      </p:sp>
      <p:sp>
        <p:nvSpPr>
          <p:cNvPr id="50" name="TextBox 49"/>
          <p:cNvSpPr txBox="1"/>
          <p:nvPr/>
        </p:nvSpPr>
        <p:spPr>
          <a:xfrm>
            <a:off x="3034087" y="3016377"/>
            <a:ext cx="475562" cy="369332"/>
          </a:xfrm>
          <a:prstGeom prst="rect">
            <a:avLst/>
          </a:prstGeom>
          <a:noFill/>
        </p:spPr>
        <p:txBody>
          <a:bodyPr wrap="square" rtlCol="0">
            <a:spAutoFit/>
          </a:bodyPr>
          <a:lstStyle/>
          <a:p>
            <a:r>
              <a:rPr lang="en-US" i="1" dirty="0" smtClean="0"/>
              <a:t>T</a:t>
            </a:r>
            <a:r>
              <a:rPr lang="en-US" baseline="-25000" dirty="0"/>
              <a:t>2</a:t>
            </a:r>
            <a:endParaRPr lang="en-SG" baseline="-25000" dirty="0"/>
          </a:p>
        </p:txBody>
      </p:sp>
      <p:sp>
        <p:nvSpPr>
          <p:cNvPr id="51" name="TextBox 50"/>
          <p:cNvSpPr txBox="1"/>
          <p:nvPr/>
        </p:nvSpPr>
        <p:spPr>
          <a:xfrm>
            <a:off x="5186532" y="3042258"/>
            <a:ext cx="392241" cy="369332"/>
          </a:xfrm>
          <a:prstGeom prst="rect">
            <a:avLst/>
          </a:prstGeom>
          <a:noFill/>
        </p:spPr>
        <p:txBody>
          <a:bodyPr wrap="square" rtlCol="0">
            <a:spAutoFit/>
          </a:bodyPr>
          <a:lstStyle/>
          <a:p>
            <a:r>
              <a:rPr lang="en-US" i="1" dirty="0" smtClean="0"/>
              <a:t>T</a:t>
            </a:r>
            <a:r>
              <a:rPr lang="en-US" baseline="-25000" dirty="0"/>
              <a:t>3</a:t>
            </a:r>
            <a:endParaRPr lang="en-SG" baseline="-25000" dirty="0"/>
          </a:p>
        </p:txBody>
      </p:sp>
      <p:sp>
        <p:nvSpPr>
          <p:cNvPr id="52" name="TextBox 51"/>
          <p:cNvSpPr txBox="1"/>
          <p:nvPr/>
        </p:nvSpPr>
        <p:spPr>
          <a:xfrm>
            <a:off x="921765" y="4431046"/>
            <a:ext cx="590170" cy="369332"/>
          </a:xfrm>
          <a:prstGeom prst="rect">
            <a:avLst/>
          </a:prstGeom>
          <a:noFill/>
        </p:spPr>
        <p:txBody>
          <a:bodyPr wrap="square" rtlCol="0">
            <a:spAutoFit/>
          </a:bodyPr>
          <a:lstStyle/>
          <a:p>
            <a:r>
              <a:rPr lang="en-US" i="1" dirty="0" smtClean="0"/>
              <a:t>T</a:t>
            </a:r>
            <a:r>
              <a:rPr lang="en-US" baseline="-25000" dirty="0" smtClean="0"/>
              <a:t>12</a:t>
            </a:r>
            <a:endParaRPr lang="en-SG" baseline="-25000" dirty="0"/>
          </a:p>
        </p:txBody>
      </p:sp>
      <p:sp>
        <p:nvSpPr>
          <p:cNvPr id="53" name="TextBox 52"/>
          <p:cNvSpPr txBox="1"/>
          <p:nvPr/>
        </p:nvSpPr>
        <p:spPr>
          <a:xfrm>
            <a:off x="3094590" y="4462683"/>
            <a:ext cx="478433" cy="369332"/>
          </a:xfrm>
          <a:prstGeom prst="rect">
            <a:avLst/>
          </a:prstGeom>
          <a:noFill/>
        </p:spPr>
        <p:txBody>
          <a:bodyPr wrap="square" rtlCol="0">
            <a:spAutoFit/>
          </a:bodyPr>
          <a:lstStyle/>
          <a:p>
            <a:r>
              <a:rPr lang="en-US" i="1" dirty="0" smtClean="0"/>
              <a:t>T</a:t>
            </a:r>
            <a:r>
              <a:rPr lang="en-US" baseline="-25000" dirty="0" smtClean="0"/>
              <a:t>23</a:t>
            </a:r>
            <a:endParaRPr lang="en-SG" baseline="-25000" dirty="0"/>
          </a:p>
        </p:txBody>
      </p:sp>
      <p:sp>
        <p:nvSpPr>
          <p:cNvPr id="54" name="TextBox 53"/>
          <p:cNvSpPr txBox="1"/>
          <p:nvPr/>
        </p:nvSpPr>
        <p:spPr>
          <a:xfrm>
            <a:off x="5340551" y="4471306"/>
            <a:ext cx="526101" cy="369332"/>
          </a:xfrm>
          <a:prstGeom prst="rect">
            <a:avLst/>
          </a:prstGeom>
          <a:noFill/>
        </p:spPr>
        <p:txBody>
          <a:bodyPr wrap="square" rtlCol="0">
            <a:spAutoFit/>
          </a:bodyPr>
          <a:lstStyle/>
          <a:p>
            <a:r>
              <a:rPr lang="en-US" i="1" dirty="0" smtClean="0"/>
              <a:t>T</a:t>
            </a:r>
            <a:r>
              <a:rPr lang="en-US" baseline="-25000" dirty="0" smtClean="0"/>
              <a:t>13</a:t>
            </a:r>
            <a:endParaRPr lang="en-SG" baseline="-25000" dirty="0"/>
          </a:p>
        </p:txBody>
      </p:sp>
      <p:sp>
        <p:nvSpPr>
          <p:cNvPr id="55" name="TextBox 54"/>
          <p:cNvSpPr txBox="1"/>
          <p:nvPr/>
        </p:nvSpPr>
        <p:spPr>
          <a:xfrm>
            <a:off x="3118023" y="5836336"/>
            <a:ext cx="648222" cy="369332"/>
          </a:xfrm>
          <a:prstGeom prst="rect">
            <a:avLst/>
          </a:prstGeom>
          <a:noFill/>
        </p:spPr>
        <p:txBody>
          <a:bodyPr wrap="square" rtlCol="0">
            <a:spAutoFit/>
          </a:bodyPr>
          <a:lstStyle/>
          <a:p>
            <a:r>
              <a:rPr lang="en-US" i="1" dirty="0" smtClean="0"/>
              <a:t>T</a:t>
            </a:r>
            <a:r>
              <a:rPr lang="en-US" baseline="-25000" dirty="0" smtClean="0"/>
              <a:t>123</a:t>
            </a:r>
            <a:endParaRPr lang="en-SG" baseline="-25000" dirty="0"/>
          </a:p>
        </p:txBody>
      </p:sp>
      <p:sp>
        <p:nvSpPr>
          <p:cNvPr id="3" name="TextBox 2"/>
          <p:cNvSpPr txBox="1"/>
          <p:nvPr/>
        </p:nvSpPr>
        <p:spPr>
          <a:xfrm>
            <a:off x="6853475" y="2209042"/>
            <a:ext cx="1946495" cy="3139321"/>
          </a:xfrm>
          <a:prstGeom prst="rect">
            <a:avLst/>
          </a:prstGeom>
          <a:noFill/>
        </p:spPr>
        <p:txBody>
          <a:bodyPr wrap="square" rtlCol="0">
            <a:spAutoFit/>
          </a:bodyPr>
          <a:lstStyle/>
          <a:p>
            <a:r>
              <a:rPr lang="en-US" dirty="0" smtClean="0"/>
              <a:t>Starting with three systems 1, </a:t>
            </a:r>
            <a:r>
              <a:rPr lang="en-US" dirty="0"/>
              <a:t>2</a:t>
            </a:r>
            <a:r>
              <a:rPr lang="en-US" dirty="0" smtClean="0"/>
              <a:t>, </a:t>
            </a:r>
            <a:r>
              <a:rPr lang="en-US" dirty="0"/>
              <a:t>3</a:t>
            </a:r>
            <a:r>
              <a:rPr lang="en-US" dirty="0" smtClean="0"/>
              <a:t>, such that there is no energy transfer when making contact, then according to </a:t>
            </a:r>
            <a:r>
              <a:rPr lang="en-US" i="1" dirty="0" smtClean="0"/>
              <a:t>S</a:t>
            </a:r>
            <a:r>
              <a:rPr lang="en-US" baseline="-25000" dirty="0" smtClean="0"/>
              <a:t>G</a:t>
            </a:r>
            <a:r>
              <a:rPr lang="en-US" dirty="0" smtClean="0"/>
              <a:t>, all seven cases will have different temperatures of </a:t>
            </a:r>
            <a:r>
              <a:rPr lang="en-US" i="1" dirty="0" smtClean="0"/>
              <a:t>T</a:t>
            </a:r>
            <a:r>
              <a:rPr lang="en-US" baseline="-25000" dirty="0" smtClean="0"/>
              <a:t>G</a:t>
            </a:r>
            <a:r>
              <a:rPr lang="en-US" dirty="0" smtClean="0"/>
              <a: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HHD formulation of 0</a:t>
            </a:r>
            <a:r>
              <a:rPr lang="en-US" baseline="30000" dirty="0" smtClean="0"/>
              <a:t>th</a:t>
            </a:r>
            <a:r>
              <a:rPr lang="en-US" dirty="0" smtClean="0"/>
              <a:t> law</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690689"/>
                <a:ext cx="7886700" cy="4791591"/>
              </a:xfrm>
            </p:spPr>
            <p:txBody>
              <a:bodyPr>
                <a:normAutofit lnSpcReduction="10000"/>
              </a:bodyPr>
              <a:lstStyle/>
              <a:p>
                <a:r>
                  <a:rPr lang="en-US" dirty="0" smtClean="0"/>
                  <a:t>Average temperatures of parts equal temperature as a whole when in thermal contact.   In math: </a:t>
                </a:r>
              </a:p>
              <a:p>
                <a:pPr marL="0" indent="0">
                  <a:buNone/>
                </a:pPr>
                <a:endParaRPr lang="en-US"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12</m:t>
                          </m:r>
                        </m:sub>
                      </m:sSub>
                    </m:oMath>
                  </m:oMathPara>
                </a14:m>
                <a:endParaRPr lang="en-US" b="0" dirty="0" smtClean="0"/>
              </a:p>
              <a:p>
                <a:endParaRPr lang="en-US" dirty="0" smtClean="0"/>
              </a:p>
              <a:p>
                <a:r>
                  <a:rPr lang="en-US" dirty="0" smtClean="0"/>
                  <a:t>However, this </a:t>
                </a:r>
                <a:r>
                  <a:rPr lang="en-US" b="1" dirty="0" smtClean="0"/>
                  <a:t>does not</a:t>
                </a:r>
                <a:r>
                  <a:rPr lang="en-US" dirty="0" smtClean="0"/>
                  <a:t> always work for Gibbs temperature unless the energies of the systems are unbounded. </a:t>
                </a:r>
                <a:r>
                  <a:rPr lang="en-US" dirty="0"/>
                  <a:t>W</a:t>
                </a:r>
                <a:r>
                  <a:rPr lang="en-US" dirty="0" smtClean="0"/>
                  <a:t>hat always works (bounded or unbounded energies) is instead the Boltzmann version in the form:  </a:t>
                </a:r>
                <a14:m>
                  <m:oMath xmlns:m="http://schemas.openxmlformats.org/officeDocument/2006/math">
                    <m:d>
                      <m:dPr>
                        <m:begChr m:val="⟨"/>
                        <m:endChr m:val="⟩"/>
                        <m:ctrlPr>
                          <a:rPr lang="en-US"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12</m:t>
                        </m:r>
                      </m:sub>
                    </m:sSub>
                  </m:oMath>
                </a14:m>
                <a:r>
                  <a:rPr lang="en-US" dirty="0" smtClean="0"/>
                  <a:t>, where </a:t>
                </a:r>
                <a14:m>
                  <m:oMath xmlns:m="http://schemas.openxmlformats.org/officeDocument/2006/math">
                    <m:r>
                      <a:rPr lang="en-US" b="0" i="1" smtClean="0">
                        <a:latin typeface="Cambria Math" panose="02040503050406030204" pitchFamily="18" charset="0"/>
                      </a:rPr>
                      <m:t>𝛽</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𝐵</m:t>
                            </m:r>
                          </m:sub>
                        </m:sSub>
                        <m:r>
                          <a:rPr lang="en-US" b="0" i="1" smtClean="0">
                            <a:latin typeface="Cambria Math" panose="02040503050406030204" pitchFamily="18" charset="0"/>
                          </a:rPr>
                          <m:t>𝑇</m:t>
                        </m:r>
                      </m:den>
                    </m:f>
                    <m:r>
                      <a:rPr lang="en-US" b="0" i="1" smtClean="0">
                        <a:latin typeface="Cambria Math" panose="02040503050406030204" pitchFamily="18" charset="0"/>
                      </a:rPr>
                      <m:t>.</m:t>
                    </m:r>
                  </m:oMath>
                </a14:m>
                <a:endParaRPr lang="en-US" dirty="0" smtClean="0"/>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690689"/>
                <a:ext cx="7886700" cy="4791591"/>
              </a:xfrm>
              <a:blipFill rotWithShape="0">
                <a:blip r:embed="rId2"/>
                <a:stretch>
                  <a:fillRect l="-1391" t="-2799" r="-162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6CF5D8E-4EB8-4BE7-BAC0-A4BCAE070E94}" type="slidenum">
              <a:rPr lang="en-US" smtClean="0"/>
              <a:pPr/>
              <a:t>29</a:t>
            </a:fld>
            <a:endParaRPr lang="en-US" dirty="0"/>
          </a:p>
        </p:txBody>
      </p:sp>
    </p:spTree>
    <p:extLst>
      <p:ext uri="{BB962C8B-B14F-4D97-AF65-F5344CB8AC3E}">
        <p14:creationId xmlns:p14="http://schemas.microsoft.com/office/powerpoint/2010/main" val="166123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J. </a:t>
            </a:r>
            <a:r>
              <a:rPr lang="en-US" dirty="0" err="1" smtClean="0"/>
              <a:t>Dunkel</a:t>
            </a:r>
            <a:r>
              <a:rPr lang="en-US" dirty="0" smtClean="0"/>
              <a:t> and S. Hilbert, Nature Physics 10, 67 (2014);  S. Hilbert, P. </a:t>
            </a:r>
            <a:r>
              <a:rPr lang="en-US" dirty="0" err="1" smtClean="0"/>
              <a:t>Hänggi</a:t>
            </a:r>
            <a:r>
              <a:rPr lang="en-US" dirty="0" smtClean="0"/>
              <a:t>, and J. </a:t>
            </a:r>
            <a:r>
              <a:rPr lang="en-US" dirty="0" err="1" smtClean="0"/>
              <a:t>Dunkel</a:t>
            </a:r>
            <a:r>
              <a:rPr lang="en-US" dirty="0" smtClean="0"/>
              <a:t>, Phys. Rev. E 90, 062116 (2014); M. </a:t>
            </a:r>
            <a:r>
              <a:rPr lang="en-US" dirty="0" err="1" smtClean="0"/>
              <a:t>Campisi</a:t>
            </a:r>
            <a:r>
              <a:rPr lang="en-US" dirty="0" smtClean="0"/>
              <a:t>, Phys. Rev. E 91, 052147 (2015</a:t>
            </a:r>
            <a:r>
              <a:rPr lang="en-US" dirty="0"/>
              <a:t>); P. </a:t>
            </a:r>
            <a:r>
              <a:rPr lang="en-US" dirty="0" err="1" smtClean="0"/>
              <a:t>Hänggi</a:t>
            </a:r>
            <a:r>
              <a:rPr lang="en-US" dirty="0" smtClean="0"/>
              <a:t>, </a:t>
            </a:r>
            <a:r>
              <a:rPr lang="de-DE" dirty="0" smtClean="0"/>
              <a:t>S</a:t>
            </a:r>
            <a:r>
              <a:rPr lang="de-DE" dirty="0"/>
              <a:t>. Hilbert</a:t>
            </a:r>
            <a:r>
              <a:rPr lang="de-DE" dirty="0" smtClean="0"/>
              <a:t>, </a:t>
            </a:r>
            <a:r>
              <a:rPr lang="de-DE" dirty="0"/>
              <a:t>and J. </a:t>
            </a:r>
            <a:r>
              <a:rPr lang="de-DE" dirty="0" smtClean="0"/>
              <a:t>Dunkel, arXiv:1507.05713.</a:t>
            </a:r>
          </a:p>
          <a:p>
            <a:pPr marL="0" indent="0">
              <a:buNone/>
            </a:pPr>
            <a:endParaRPr lang="en-US" dirty="0" smtClean="0"/>
          </a:p>
          <a:p>
            <a:r>
              <a:rPr lang="de-DE" dirty="0"/>
              <a:t>R.H. Swendsen and J.-S. Wang, Phys. Rev. E 92, 020103(R) (2015); arXiv:1410.4619; J.-S. Wang, arXiv:1507.02022.</a:t>
            </a:r>
          </a:p>
          <a:p>
            <a:endParaRPr lang="en-US" dirty="0" smtClean="0"/>
          </a:p>
          <a:p>
            <a:r>
              <a:rPr lang="en-US" dirty="0" smtClean="0"/>
              <a:t>S. Braun, et al, Science 339, 52 (2013); </a:t>
            </a:r>
            <a:r>
              <a:rPr lang="en-US" dirty="0"/>
              <a:t>J.M.G. </a:t>
            </a:r>
            <a:r>
              <a:rPr lang="en-US" dirty="0" err="1"/>
              <a:t>Vilar</a:t>
            </a:r>
            <a:r>
              <a:rPr lang="en-US" dirty="0"/>
              <a:t> and J.M. Rubi, J. Chem. Phys. 140, 201101 (</a:t>
            </a:r>
            <a:r>
              <a:rPr lang="en-US" dirty="0" smtClean="0"/>
              <a:t>2014); D. </a:t>
            </a:r>
            <a:r>
              <a:rPr lang="en-US" dirty="0" err="1" smtClean="0"/>
              <a:t>Frenkel</a:t>
            </a:r>
            <a:r>
              <a:rPr lang="en-US" dirty="0" smtClean="0"/>
              <a:t> and P.B. Warren, Am. J. Phys. 83, 163 (2015); P. </a:t>
            </a:r>
            <a:r>
              <a:rPr lang="en-US" dirty="0" err="1" smtClean="0"/>
              <a:t>Buonsante</a:t>
            </a:r>
            <a:r>
              <a:rPr lang="en-US" dirty="0" smtClean="0"/>
              <a:t>, et al, arXiv:1506.01933. </a:t>
            </a:r>
            <a:endParaRPr lang="en-US" dirty="0"/>
          </a:p>
        </p:txBody>
      </p:sp>
      <p:sp>
        <p:nvSpPr>
          <p:cNvPr id="4" name="Slide Number Placeholder 3"/>
          <p:cNvSpPr>
            <a:spLocks noGrp="1"/>
          </p:cNvSpPr>
          <p:nvPr>
            <p:ph type="sldNum" sz="quarter" idx="12"/>
          </p:nvPr>
        </p:nvSpPr>
        <p:spPr/>
        <p:txBody>
          <a:bodyPr/>
          <a:lstStyle/>
          <a:p>
            <a:fld id="{D6CF5D8E-4EB8-4BE7-BAC0-A4BCAE070E94}" type="slidenum">
              <a:rPr lang="en-US" smtClean="0"/>
              <a:pPr/>
              <a:t>3</a:t>
            </a:fld>
            <a:endParaRPr lang="en-US" dirty="0"/>
          </a:p>
        </p:txBody>
      </p:sp>
    </p:spTree>
    <p:extLst>
      <p:ext uri="{BB962C8B-B14F-4D97-AF65-F5344CB8AC3E}">
        <p14:creationId xmlns:p14="http://schemas.microsoft.com/office/powerpoint/2010/main" val="2647889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smtClean="0"/>
                  <a:t>Two-level system,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𝜀</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𝑁</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𝑗</m:t>
                            </m:r>
                          </m:sub>
                        </m:sSub>
                      </m:e>
                    </m:nary>
                  </m:oMath>
                </a14:m>
                <a:r>
                  <a:rPr lang="en-US" dirty="0" smtClean="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𝑗</m:t>
                        </m:r>
                      </m:sub>
                    </m:sSub>
                    <m:r>
                      <a:rPr lang="en-US" b="0" i="1" smtClean="0">
                        <a:latin typeface="Cambria Math" panose="02040503050406030204" pitchFamily="18" charset="0"/>
                      </a:rPr>
                      <m:t>=0,1</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2705" t="-1059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6CF5D8E-4EB8-4BE7-BAC0-A4BCAE070E94}" type="slidenum">
              <a:rPr lang="en-US" smtClean="0"/>
              <a:pPr/>
              <a:t>30</a:t>
            </a:fld>
            <a:endParaRPr lang="en-US" dirty="0"/>
          </a:p>
        </p:txBody>
      </p:sp>
      <p:cxnSp>
        <p:nvCxnSpPr>
          <p:cNvPr id="5" name="Straight Connector 4"/>
          <p:cNvCxnSpPr/>
          <p:nvPr/>
        </p:nvCxnSpPr>
        <p:spPr>
          <a:xfrm flipV="1">
            <a:off x="3143357" y="2665563"/>
            <a:ext cx="1915064" cy="25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126104" y="2674189"/>
            <a:ext cx="1915064" cy="25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157740" y="2981857"/>
            <a:ext cx="1915064" cy="25879"/>
          </a:xfrm>
          <a:prstGeom prst="line">
            <a:avLst/>
          </a:prstGeom>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3376270" y="2612200"/>
            <a:ext cx="129396" cy="12939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Oval 8"/>
          <p:cNvSpPr/>
          <p:nvPr/>
        </p:nvSpPr>
        <p:spPr>
          <a:xfrm>
            <a:off x="3675314" y="2612200"/>
            <a:ext cx="129396" cy="12939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 name="Oval 9"/>
          <p:cNvSpPr/>
          <p:nvPr/>
        </p:nvSpPr>
        <p:spPr>
          <a:xfrm>
            <a:off x="3994478" y="2610893"/>
            <a:ext cx="129396" cy="12939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 name="Oval 10"/>
          <p:cNvSpPr/>
          <p:nvPr/>
        </p:nvSpPr>
        <p:spPr>
          <a:xfrm>
            <a:off x="4290626" y="2929061"/>
            <a:ext cx="129396" cy="12939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 name="Oval 11"/>
          <p:cNvSpPr/>
          <p:nvPr/>
        </p:nvSpPr>
        <p:spPr>
          <a:xfrm>
            <a:off x="4609788" y="2612200"/>
            <a:ext cx="129396" cy="12939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3" name="TextBox 12"/>
          <p:cNvSpPr txBox="1"/>
          <p:nvPr/>
        </p:nvSpPr>
        <p:spPr>
          <a:xfrm>
            <a:off x="2582637" y="2475779"/>
            <a:ext cx="388189" cy="646331"/>
          </a:xfrm>
          <a:prstGeom prst="rect">
            <a:avLst/>
          </a:prstGeom>
          <a:noFill/>
        </p:spPr>
        <p:txBody>
          <a:bodyPr wrap="square" rtlCol="0">
            <a:spAutoFit/>
          </a:bodyPr>
          <a:lstStyle/>
          <a:p>
            <a:r>
              <a:rPr lang="en-SG" dirty="0" smtClean="0">
                <a:sym typeface="Symbol"/>
              </a:rPr>
              <a:t></a:t>
            </a:r>
          </a:p>
          <a:p>
            <a:r>
              <a:rPr lang="en-US" dirty="0" smtClean="0">
                <a:sym typeface="Symbol"/>
              </a:rPr>
              <a:t>0</a:t>
            </a:r>
            <a:endParaRPr lang="en-SG" dirty="0"/>
          </a:p>
        </p:txBody>
      </p:sp>
      <mc:AlternateContent xmlns:mc="http://schemas.openxmlformats.org/markup-compatibility/2006" xmlns:a14="http://schemas.microsoft.com/office/drawing/2010/main">
        <mc:Choice Requires="a14">
          <p:sp>
            <p:nvSpPr>
              <p:cNvPr id="14" name="TextBox 13"/>
              <p:cNvSpPr txBox="1"/>
              <p:nvPr/>
            </p:nvSpPr>
            <p:spPr>
              <a:xfrm>
                <a:off x="2326731" y="3892990"/>
                <a:ext cx="4137433" cy="2719591"/>
              </a:xfrm>
              <a:prstGeom prst="rect">
                <a:avLst/>
              </a:prstGeom>
              <a:noFill/>
            </p:spPr>
            <p:txBody>
              <a:bodyPr wrap="square" rtlCol="0">
                <a:spAutoFit/>
              </a:bodyPr>
              <a:lstStyle/>
              <a:p>
                <a:r>
                  <a:rPr lang="en-US" sz="2000" dirty="0" smtClean="0"/>
                  <a:t>Boltzmann distribution</a:t>
                </a:r>
              </a:p>
              <a:p>
                <a:endParaRPr lang="en-US" sz="2000" dirty="0"/>
              </a:p>
              <a:p>
                <a14:m>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𝑛</m:t>
                            </m:r>
                          </m:e>
                          <m:sub>
                            <m:r>
                              <a:rPr lang="en-US" sz="2000" b="0" i="1" smtClean="0">
                                <a:latin typeface="Cambria Math" panose="02040503050406030204" pitchFamily="18" charset="0"/>
                              </a:rPr>
                              <m:t>𝑗</m:t>
                            </m:r>
                          </m:sub>
                        </m:sSub>
                      </m:e>
                    </m:d>
                    <m:r>
                      <a:rPr lang="en-US" sz="2000" i="1">
                        <a:latin typeface="Cambria Math" panose="02040503050406030204" pitchFamily="18" charset="0"/>
                        <a:ea typeface="Cambria Math" panose="02040503050406030204" pitchFamily="18" charset="0"/>
                      </a:rPr>
                      <m:t>∝</m:t>
                    </m:r>
                    <m:func>
                      <m:funcPr>
                        <m:ctrlPr>
                          <a:rPr lang="en-US" sz="2000" b="0" i="1" smtClean="0">
                            <a:latin typeface="Cambria Math" panose="02040503050406030204" pitchFamily="18" charset="0"/>
                            <a:ea typeface="Cambria Math" panose="02040503050406030204" pitchFamily="18" charset="0"/>
                          </a:rPr>
                        </m:ctrlPr>
                      </m:funcPr>
                      <m:fName>
                        <m:r>
                          <m:rPr>
                            <m:sty m:val="p"/>
                          </m:rPr>
                          <a:rPr lang="en-US" sz="2000" b="0" i="0" smtClean="0">
                            <a:latin typeface="Cambria Math" panose="02040503050406030204" pitchFamily="18" charset="0"/>
                            <a:ea typeface="Cambria Math" panose="02040503050406030204" pitchFamily="18" charset="0"/>
                          </a:rPr>
                          <m:t>exp</m:t>
                        </m:r>
                      </m:fName>
                      <m:e>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𝛽𝜀</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𝑛</m:t>
                                </m:r>
                              </m:e>
                              <m:sub>
                                <m:r>
                                  <a:rPr lang="en-US" sz="2000" b="0" i="1" smtClean="0">
                                    <a:latin typeface="Cambria Math" panose="02040503050406030204" pitchFamily="18" charset="0"/>
                                    <a:ea typeface="Cambria Math" panose="02040503050406030204" pitchFamily="18" charset="0"/>
                                  </a:rPr>
                                  <m:t>𝑗</m:t>
                                </m:r>
                              </m:sub>
                            </m:sSub>
                          </m:e>
                        </m:d>
                      </m:e>
                    </m:func>
                  </m:oMath>
                </a14:m>
                <a:r>
                  <a:rPr lang="en-US" sz="2000" dirty="0" smtClean="0"/>
                  <a:t>,    </a:t>
                </a:r>
                <a14:m>
                  <m:oMath xmlns:m="http://schemas.openxmlformats.org/officeDocument/2006/math">
                    <m:r>
                      <a:rPr lang="en-US" sz="2000" b="0" i="1" smtClean="0">
                        <a:latin typeface="Cambria Math" panose="02040503050406030204" pitchFamily="18" charset="0"/>
                      </a:rPr>
                      <m:t>𝛽</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𝐵</m:t>
                            </m:r>
                          </m:sub>
                        </m:sSub>
                        <m:r>
                          <a:rPr lang="en-US" sz="2000" b="0" i="1" smtClean="0">
                            <a:latin typeface="Cambria Math" panose="02040503050406030204" pitchFamily="18" charset="0"/>
                          </a:rPr>
                          <m:t>𝑇</m:t>
                        </m:r>
                      </m:den>
                    </m:f>
                  </m:oMath>
                </a14:m>
                <a:endParaRPr lang="en-US" sz="2000" dirty="0" smtClean="0"/>
              </a:p>
              <a:p>
                <a:endParaRPr lang="en-US" sz="2000" dirty="0"/>
              </a:p>
              <a:p>
                <a:r>
                  <a:rPr lang="en-US" sz="2000" i="1" dirty="0" smtClean="0"/>
                  <a:t>T</a:t>
                </a:r>
                <a:r>
                  <a:rPr lang="en-US" sz="2000" dirty="0" smtClean="0"/>
                  <a:t> can be positive or negative in the above formula, can be derived in Boltzmann way as in </a:t>
                </a:r>
                <a:r>
                  <a:rPr lang="en-US" sz="2000" dirty="0" err="1" smtClean="0"/>
                  <a:t>Frenkel</a:t>
                </a:r>
                <a:r>
                  <a:rPr lang="en-US" sz="2000" dirty="0" smtClean="0"/>
                  <a:t> &amp; Warren.</a:t>
                </a:r>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326731" y="3892990"/>
                <a:ext cx="4137433" cy="2719591"/>
              </a:xfrm>
              <a:prstGeom prst="rect">
                <a:avLst/>
              </a:prstGeom>
              <a:blipFill rotWithShape="0">
                <a:blip r:embed="rId3"/>
                <a:stretch>
                  <a:fillRect l="-1622" t="-1345" b="-3139"/>
                </a:stretch>
              </a:blipFill>
            </p:spPr>
            <p:txBody>
              <a:bodyPr/>
              <a:lstStyle/>
              <a:p>
                <a:r>
                  <a:rPr lang="en-US">
                    <a:noFill/>
                  </a:rPr>
                  <a:t> </a:t>
                </a:r>
              </a:p>
            </p:txBody>
          </p:sp>
        </mc:Fallback>
      </mc:AlternateContent>
    </p:spTree>
    <p:extLst>
      <p:ext uri="{BB962C8B-B14F-4D97-AF65-F5344CB8AC3E}">
        <p14:creationId xmlns:p14="http://schemas.microsoft.com/office/powerpoint/2010/main" val="5134181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Temperature </a:t>
            </a:r>
            <a:r>
              <a:rPr lang="en-US" i="1" dirty="0" smtClean="0"/>
              <a:t>T</a:t>
            </a:r>
            <a:r>
              <a:rPr lang="en-US" baseline="-25000" dirty="0" smtClean="0"/>
              <a:t>G</a:t>
            </a:r>
            <a:r>
              <a:rPr lang="en-US" dirty="0" smtClean="0"/>
              <a:t> increases if you combine two loafs of bread into one</a:t>
            </a:r>
            <a:endParaRPr lang="en-SG" dirty="0"/>
          </a:p>
        </p:txBody>
      </p:sp>
      <p:sp>
        <p:nvSpPr>
          <p:cNvPr id="4" name="Slide Number Placeholder 3"/>
          <p:cNvSpPr>
            <a:spLocks noGrp="1"/>
          </p:cNvSpPr>
          <p:nvPr>
            <p:ph type="sldNum" sz="quarter" idx="12"/>
          </p:nvPr>
        </p:nvSpPr>
        <p:spPr/>
        <p:txBody>
          <a:bodyPr/>
          <a:lstStyle/>
          <a:p>
            <a:fld id="{D6CF5D8E-4EB8-4BE7-BAC0-A4BCAE070E94}" type="slidenum">
              <a:rPr lang="en-US" smtClean="0"/>
              <a:pPr/>
              <a:t>31</a:t>
            </a:fld>
            <a:endParaRPr lang="en-US" dirty="0"/>
          </a:p>
        </p:txBody>
      </p:sp>
      <p:cxnSp>
        <p:nvCxnSpPr>
          <p:cNvPr id="5" name="Straight Connector 4"/>
          <p:cNvCxnSpPr/>
          <p:nvPr/>
        </p:nvCxnSpPr>
        <p:spPr>
          <a:xfrm flipV="1">
            <a:off x="1613319" y="2665563"/>
            <a:ext cx="1915064" cy="25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1596066" y="2674189"/>
            <a:ext cx="1915064" cy="25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627702" y="2981857"/>
            <a:ext cx="1915064" cy="25879"/>
          </a:xfrm>
          <a:prstGeom prst="line">
            <a:avLst/>
          </a:prstGeom>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1846232" y="2612200"/>
            <a:ext cx="129396" cy="12939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Oval 8"/>
          <p:cNvSpPr/>
          <p:nvPr/>
        </p:nvSpPr>
        <p:spPr>
          <a:xfrm>
            <a:off x="2145276" y="2612200"/>
            <a:ext cx="129396" cy="12939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 name="Oval 9"/>
          <p:cNvSpPr/>
          <p:nvPr/>
        </p:nvSpPr>
        <p:spPr>
          <a:xfrm>
            <a:off x="2464440" y="2610893"/>
            <a:ext cx="129396" cy="12939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 name="Oval 10"/>
          <p:cNvSpPr/>
          <p:nvPr/>
        </p:nvSpPr>
        <p:spPr>
          <a:xfrm>
            <a:off x="2760588" y="2612200"/>
            <a:ext cx="129396" cy="12939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 name="Oval 11"/>
          <p:cNvSpPr/>
          <p:nvPr/>
        </p:nvSpPr>
        <p:spPr>
          <a:xfrm>
            <a:off x="3079750" y="2612200"/>
            <a:ext cx="129396" cy="12939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3" name="TextBox 12"/>
          <p:cNvSpPr txBox="1"/>
          <p:nvPr/>
        </p:nvSpPr>
        <p:spPr>
          <a:xfrm>
            <a:off x="1052599" y="2475779"/>
            <a:ext cx="388189" cy="646331"/>
          </a:xfrm>
          <a:prstGeom prst="rect">
            <a:avLst/>
          </a:prstGeom>
          <a:noFill/>
        </p:spPr>
        <p:txBody>
          <a:bodyPr wrap="square" rtlCol="0">
            <a:spAutoFit/>
          </a:bodyPr>
          <a:lstStyle/>
          <a:p>
            <a:r>
              <a:rPr lang="en-SG" dirty="0" smtClean="0">
                <a:sym typeface="Symbol"/>
              </a:rPr>
              <a:t></a:t>
            </a:r>
          </a:p>
          <a:p>
            <a:r>
              <a:rPr lang="en-US" dirty="0" smtClean="0">
                <a:sym typeface="Symbol"/>
              </a:rPr>
              <a:t>0</a:t>
            </a:r>
            <a:endParaRPr lang="en-SG" dirty="0"/>
          </a:p>
        </p:txBody>
      </p:sp>
      <p:cxnSp>
        <p:nvCxnSpPr>
          <p:cNvPr id="14" name="Straight Connector 13"/>
          <p:cNvCxnSpPr/>
          <p:nvPr/>
        </p:nvCxnSpPr>
        <p:spPr>
          <a:xfrm flipV="1">
            <a:off x="5000469" y="2628191"/>
            <a:ext cx="1915064" cy="25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5992506" y="2631084"/>
            <a:ext cx="1831643" cy="229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014852" y="2924382"/>
            <a:ext cx="2843803" cy="45983"/>
          </a:xfrm>
          <a:prstGeom prst="line">
            <a:avLst/>
          </a:prstGeom>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5233382" y="2574828"/>
            <a:ext cx="129396" cy="12939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8" name="Oval 17"/>
          <p:cNvSpPr/>
          <p:nvPr/>
        </p:nvSpPr>
        <p:spPr>
          <a:xfrm>
            <a:off x="5532426" y="2574828"/>
            <a:ext cx="129396" cy="12939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9" name="Oval 18"/>
          <p:cNvSpPr/>
          <p:nvPr/>
        </p:nvSpPr>
        <p:spPr>
          <a:xfrm>
            <a:off x="5851590" y="2573521"/>
            <a:ext cx="129396" cy="12939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0" name="Oval 19"/>
          <p:cNvSpPr/>
          <p:nvPr/>
        </p:nvSpPr>
        <p:spPr>
          <a:xfrm>
            <a:off x="6147738" y="2574828"/>
            <a:ext cx="129396" cy="12939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1" name="Oval 20"/>
          <p:cNvSpPr/>
          <p:nvPr/>
        </p:nvSpPr>
        <p:spPr>
          <a:xfrm>
            <a:off x="6466900" y="2574828"/>
            <a:ext cx="129396" cy="12939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2" name="TextBox 21"/>
          <p:cNvSpPr txBox="1"/>
          <p:nvPr/>
        </p:nvSpPr>
        <p:spPr>
          <a:xfrm>
            <a:off x="4439749" y="2438407"/>
            <a:ext cx="388189" cy="646331"/>
          </a:xfrm>
          <a:prstGeom prst="rect">
            <a:avLst/>
          </a:prstGeom>
          <a:noFill/>
        </p:spPr>
        <p:txBody>
          <a:bodyPr wrap="square" rtlCol="0">
            <a:spAutoFit/>
          </a:bodyPr>
          <a:lstStyle/>
          <a:p>
            <a:r>
              <a:rPr lang="en-SG" dirty="0" smtClean="0">
                <a:sym typeface="Symbol"/>
              </a:rPr>
              <a:t></a:t>
            </a:r>
          </a:p>
          <a:p>
            <a:r>
              <a:rPr lang="en-US" dirty="0" smtClean="0">
                <a:sym typeface="Symbol"/>
              </a:rPr>
              <a:t>0</a:t>
            </a:r>
            <a:endParaRPr lang="en-SG" dirty="0"/>
          </a:p>
        </p:txBody>
      </p:sp>
      <p:sp>
        <p:nvSpPr>
          <p:cNvPr id="25" name="Oval 24"/>
          <p:cNvSpPr/>
          <p:nvPr/>
        </p:nvSpPr>
        <p:spPr>
          <a:xfrm>
            <a:off x="6788956" y="2579279"/>
            <a:ext cx="129396" cy="12939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6" name="Oval 25"/>
          <p:cNvSpPr/>
          <p:nvPr/>
        </p:nvSpPr>
        <p:spPr>
          <a:xfrm>
            <a:off x="7085104" y="2580586"/>
            <a:ext cx="129396" cy="12939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7" name="Oval 26"/>
          <p:cNvSpPr/>
          <p:nvPr/>
        </p:nvSpPr>
        <p:spPr>
          <a:xfrm>
            <a:off x="7404266" y="2580586"/>
            <a:ext cx="129396" cy="12939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cxnSp>
        <p:nvCxnSpPr>
          <p:cNvPr id="28" name="Straight Connector 27"/>
          <p:cNvCxnSpPr/>
          <p:nvPr/>
        </p:nvCxnSpPr>
        <p:spPr>
          <a:xfrm flipV="1">
            <a:off x="2602441" y="5423015"/>
            <a:ext cx="1915064" cy="25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2585188" y="5431641"/>
            <a:ext cx="1915064" cy="25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616824" y="5739309"/>
            <a:ext cx="1915064" cy="25879"/>
          </a:xfrm>
          <a:prstGeom prst="line">
            <a:avLst/>
          </a:prstGeom>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835354" y="5369652"/>
            <a:ext cx="129396" cy="12939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2" name="Oval 31"/>
          <p:cNvSpPr/>
          <p:nvPr/>
        </p:nvSpPr>
        <p:spPr>
          <a:xfrm>
            <a:off x="3134398" y="5369652"/>
            <a:ext cx="129396" cy="12939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3" name="Oval 32"/>
          <p:cNvSpPr/>
          <p:nvPr/>
        </p:nvSpPr>
        <p:spPr>
          <a:xfrm>
            <a:off x="3453562" y="5368345"/>
            <a:ext cx="129396" cy="12939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4" name="Oval 33"/>
          <p:cNvSpPr/>
          <p:nvPr/>
        </p:nvSpPr>
        <p:spPr>
          <a:xfrm>
            <a:off x="3749710" y="5369652"/>
            <a:ext cx="129396" cy="12939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5" name="Oval 34"/>
          <p:cNvSpPr/>
          <p:nvPr/>
        </p:nvSpPr>
        <p:spPr>
          <a:xfrm>
            <a:off x="4068872" y="5369652"/>
            <a:ext cx="129396" cy="12939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6" name="TextBox 35"/>
          <p:cNvSpPr txBox="1"/>
          <p:nvPr/>
        </p:nvSpPr>
        <p:spPr>
          <a:xfrm>
            <a:off x="2041721" y="5233231"/>
            <a:ext cx="388189" cy="646331"/>
          </a:xfrm>
          <a:prstGeom prst="rect">
            <a:avLst/>
          </a:prstGeom>
          <a:noFill/>
        </p:spPr>
        <p:txBody>
          <a:bodyPr wrap="square" rtlCol="0">
            <a:spAutoFit/>
          </a:bodyPr>
          <a:lstStyle/>
          <a:p>
            <a:r>
              <a:rPr lang="en-SG" dirty="0" smtClean="0">
                <a:sym typeface="Symbol"/>
              </a:rPr>
              <a:t></a:t>
            </a:r>
          </a:p>
          <a:p>
            <a:r>
              <a:rPr lang="en-US" dirty="0" smtClean="0">
                <a:sym typeface="Symbol"/>
              </a:rPr>
              <a:t>0</a:t>
            </a:r>
            <a:endParaRPr lang="en-SG" dirty="0"/>
          </a:p>
        </p:txBody>
      </p:sp>
      <p:cxnSp>
        <p:nvCxnSpPr>
          <p:cNvPr id="37" name="Straight Connector 36"/>
          <p:cNvCxnSpPr/>
          <p:nvPr/>
        </p:nvCxnSpPr>
        <p:spPr>
          <a:xfrm flipV="1">
            <a:off x="4204009" y="5402895"/>
            <a:ext cx="1915064" cy="25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196046" y="5405788"/>
            <a:ext cx="1831643" cy="229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218392" y="5699086"/>
            <a:ext cx="2843803" cy="45983"/>
          </a:xfrm>
          <a:prstGeom prst="line">
            <a:avLst/>
          </a:prstGeom>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4436922" y="5349532"/>
            <a:ext cx="129396" cy="12939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1" name="Oval 40"/>
          <p:cNvSpPr/>
          <p:nvPr/>
        </p:nvSpPr>
        <p:spPr>
          <a:xfrm>
            <a:off x="4735966" y="5349532"/>
            <a:ext cx="129396" cy="12939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2" name="Oval 41"/>
          <p:cNvSpPr/>
          <p:nvPr/>
        </p:nvSpPr>
        <p:spPr>
          <a:xfrm>
            <a:off x="5055130" y="5348225"/>
            <a:ext cx="129396" cy="12939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3" name="Oval 42"/>
          <p:cNvSpPr/>
          <p:nvPr/>
        </p:nvSpPr>
        <p:spPr>
          <a:xfrm>
            <a:off x="5351278" y="5349532"/>
            <a:ext cx="129396" cy="12939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4" name="Oval 43"/>
          <p:cNvSpPr/>
          <p:nvPr/>
        </p:nvSpPr>
        <p:spPr>
          <a:xfrm>
            <a:off x="5670440" y="5349532"/>
            <a:ext cx="129396" cy="12939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6" name="Oval 45"/>
          <p:cNvSpPr/>
          <p:nvPr/>
        </p:nvSpPr>
        <p:spPr>
          <a:xfrm>
            <a:off x="5992496" y="5353983"/>
            <a:ext cx="129396" cy="12939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7" name="Oval 46"/>
          <p:cNvSpPr/>
          <p:nvPr/>
        </p:nvSpPr>
        <p:spPr>
          <a:xfrm>
            <a:off x="6288644" y="5355290"/>
            <a:ext cx="129396" cy="12939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8" name="Oval 47"/>
          <p:cNvSpPr/>
          <p:nvPr/>
        </p:nvSpPr>
        <p:spPr>
          <a:xfrm>
            <a:off x="6607806" y="5355290"/>
            <a:ext cx="129396" cy="12939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9" name="Down Arrow 48"/>
          <p:cNvSpPr/>
          <p:nvPr/>
        </p:nvSpPr>
        <p:spPr>
          <a:xfrm>
            <a:off x="4106174" y="3424687"/>
            <a:ext cx="388188" cy="140610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0" name="TextBox 49"/>
          <p:cNvSpPr txBox="1"/>
          <p:nvPr/>
        </p:nvSpPr>
        <p:spPr>
          <a:xfrm>
            <a:off x="1992702" y="3459192"/>
            <a:ext cx="1017917" cy="400110"/>
          </a:xfrm>
          <a:prstGeom prst="rect">
            <a:avLst/>
          </a:prstGeom>
          <a:noFill/>
        </p:spPr>
        <p:txBody>
          <a:bodyPr wrap="square" rtlCol="0">
            <a:spAutoFit/>
          </a:bodyPr>
          <a:lstStyle/>
          <a:p>
            <a:r>
              <a:rPr lang="en-US" sz="2000" i="1" dirty="0" smtClean="0"/>
              <a:t>T</a:t>
            </a:r>
            <a:r>
              <a:rPr lang="en-US" sz="2000" baseline="-25000" dirty="0" smtClean="0"/>
              <a:t>1,G</a:t>
            </a:r>
            <a:r>
              <a:rPr lang="en-US" sz="2000" dirty="0" smtClean="0"/>
              <a:t> = 2</a:t>
            </a:r>
            <a:r>
              <a:rPr lang="en-US" sz="2000" baseline="30000" dirty="0" smtClean="0"/>
              <a:t>5</a:t>
            </a:r>
            <a:endParaRPr lang="en-SG" sz="2000" baseline="30000" dirty="0"/>
          </a:p>
        </p:txBody>
      </p:sp>
      <p:sp>
        <p:nvSpPr>
          <p:cNvPr id="51" name="TextBox 50"/>
          <p:cNvSpPr txBox="1"/>
          <p:nvPr/>
        </p:nvSpPr>
        <p:spPr>
          <a:xfrm>
            <a:off x="5733518" y="3464950"/>
            <a:ext cx="1017917" cy="400110"/>
          </a:xfrm>
          <a:prstGeom prst="rect">
            <a:avLst/>
          </a:prstGeom>
          <a:noFill/>
        </p:spPr>
        <p:txBody>
          <a:bodyPr wrap="square" rtlCol="0">
            <a:spAutoFit/>
          </a:bodyPr>
          <a:lstStyle/>
          <a:p>
            <a:r>
              <a:rPr lang="en-US" sz="2000" i="1" dirty="0" smtClean="0"/>
              <a:t>T</a:t>
            </a:r>
            <a:r>
              <a:rPr lang="en-US" sz="2000" baseline="-25000" dirty="0" smtClean="0"/>
              <a:t>2,G</a:t>
            </a:r>
            <a:r>
              <a:rPr lang="en-US" sz="2000" dirty="0" smtClean="0"/>
              <a:t> = 2</a:t>
            </a:r>
            <a:r>
              <a:rPr lang="en-US" sz="2000" baseline="30000" dirty="0" smtClean="0"/>
              <a:t>8</a:t>
            </a:r>
            <a:endParaRPr lang="en-SG" sz="2000" baseline="30000" dirty="0"/>
          </a:p>
        </p:txBody>
      </p:sp>
      <p:sp>
        <p:nvSpPr>
          <p:cNvPr id="52" name="TextBox 51"/>
          <p:cNvSpPr txBox="1"/>
          <p:nvPr/>
        </p:nvSpPr>
        <p:spPr>
          <a:xfrm>
            <a:off x="3904806" y="6130384"/>
            <a:ext cx="2573632" cy="400110"/>
          </a:xfrm>
          <a:prstGeom prst="rect">
            <a:avLst/>
          </a:prstGeom>
          <a:noFill/>
        </p:spPr>
        <p:txBody>
          <a:bodyPr wrap="square" rtlCol="0">
            <a:spAutoFit/>
          </a:bodyPr>
          <a:lstStyle/>
          <a:p>
            <a:r>
              <a:rPr lang="en-US" sz="2000" i="1" dirty="0" smtClean="0"/>
              <a:t>T</a:t>
            </a:r>
            <a:r>
              <a:rPr lang="en-US" sz="2000" baseline="-25000" dirty="0" smtClean="0"/>
              <a:t>1+2,G</a:t>
            </a:r>
            <a:r>
              <a:rPr lang="en-US" sz="2000" dirty="0" smtClean="0"/>
              <a:t> = </a:t>
            </a:r>
            <a:r>
              <a:rPr lang="en-US" sz="2000" i="1" dirty="0" smtClean="0"/>
              <a:t>T</a:t>
            </a:r>
            <a:r>
              <a:rPr lang="en-US" sz="2000" baseline="-25000" dirty="0" smtClean="0"/>
              <a:t>1,G</a:t>
            </a:r>
            <a:r>
              <a:rPr lang="en-US" sz="2000" i="1" dirty="0" smtClean="0"/>
              <a:t>T</a:t>
            </a:r>
            <a:r>
              <a:rPr lang="en-US" sz="2000" baseline="-25000" dirty="0" smtClean="0"/>
              <a:t>2,G</a:t>
            </a:r>
            <a:r>
              <a:rPr lang="en-US" sz="2000" dirty="0" smtClean="0"/>
              <a:t>=2</a:t>
            </a:r>
            <a:r>
              <a:rPr lang="en-US" sz="2000" baseline="30000" dirty="0" smtClean="0"/>
              <a:t>13</a:t>
            </a:r>
            <a:endParaRPr lang="en-SG" sz="2000" baseline="30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p:cNvSpPr/>
          <p:nvPr/>
        </p:nvSpPr>
        <p:spPr>
          <a:xfrm>
            <a:off x="7976450" y="5404156"/>
            <a:ext cx="129396" cy="12939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 name="Title 1"/>
          <p:cNvSpPr>
            <a:spLocks noGrp="1"/>
          </p:cNvSpPr>
          <p:nvPr>
            <p:ph type="title"/>
          </p:nvPr>
        </p:nvSpPr>
        <p:spPr/>
        <p:txBody>
          <a:bodyPr/>
          <a:lstStyle/>
          <a:p>
            <a:r>
              <a:rPr lang="en-US" dirty="0" smtClean="0"/>
              <a:t>Heat flows from cold to hot according to </a:t>
            </a:r>
            <a:r>
              <a:rPr lang="en-US" i="1" dirty="0" smtClean="0"/>
              <a:t>T</a:t>
            </a:r>
            <a:r>
              <a:rPr lang="en-US" baseline="-25000" dirty="0" smtClean="0"/>
              <a:t>G</a:t>
            </a:r>
            <a:endParaRPr lang="en-SG" baseline="-25000" dirty="0"/>
          </a:p>
        </p:txBody>
      </p:sp>
      <p:sp>
        <p:nvSpPr>
          <p:cNvPr id="4" name="Slide Number Placeholder 3"/>
          <p:cNvSpPr>
            <a:spLocks noGrp="1"/>
          </p:cNvSpPr>
          <p:nvPr>
            <p:ph type="sldNum" sz="quarter" idx="12"/>
          </p:nvPr>
        </p:nvSpPr>
        <p:spPr/>
        <p:txBody>
          <a:bodyPr/>
          <a:lstStyle/>
          <a:p>
            <a:fld id="{D6CF5D8E-4EB8-4BE7-BAC0-A4BCAE070E94}" type="slidenum">
              <a:rPr lang="en-US" smtClean="0"/>
              <a:pPr/>
              <a:t>32</a:t>
            </a:fld>
            <a:endParaRPr lang="en-US" dirty="0"/>
          </a:p>
        </p:txBody>
      </p:sp>
      <p:pic>
        <p:nvPicPr>
          <p:cNvPr id="5" name="Picture 4" descr="IsingSHO.eps"/>
          <p:cNvPicPr>
            <a:picLocks noChangeAspect="1"/>
          </p:cNvPicPr>
          <p:nvPr/>
        </p:nvPicPr>
        <p:blipFill>
          <a:blip r:embed="rId2" cstate="print"/>
          <a:stretch>
            <a:fillRect/>
          </a:stretch>
        </p:blipFill>
        <p:spPr>
          <a:xfrm>
            <a:off x="615600" y="1868400"/>
            <a:ext cx="4325221" cy="2988335"/>
          </a:xfrm>
          <a:prstGeom prst="rect">
            <a:avLst/>
          </a:prstGeom>
        </p:spPr>
      </p:pic>
      <p:sp>
        <p:nvSpPr>
          <p:cNvPr id="6" name="TextBox 5"/>
          <p:cNvSpPr txBox="1"/>
          <p:nvPr/>
        </p:nvSpPr>
        <p:spPr>
          <a:xfrm>
            <a:off x="914400" y="5080958"/>
            <a:ext cx="4045789" cy="1200329"/>
          </a:xfrm>
          <a:prstGeom prst="rect">
            <a:avLst/>
          </a:prstGeom>
          <a:noFill/>
        </p:spPr>
        <p:txBody>
          <a:bodyPr wrap="square" rtlCol="0">
            <a:spAutoFit/>
          </a:bodyPr>
          <a:lstStyle/>
          <a:p>
            <a:r>
              <a:rPr lang="en-US" dirty="0" smtClean="0"/>
              <a:t>Energy of the two-level system </a:t>
            </a:r>
            <a:r>
              <a:rPr lang="en-US" dirty="0" err="1" smtClean="0"/>
              <a:t>vs</a:t>
            </a:r>
            <a:r>
              <a:rPr lang="en-US" dirty="0" smtClean="0"/>
              <a:t> time.  Squares: </a:t>
            </a:r>
            <a:r>
              <a:rPr lang="en-US" i="1" dirty="0" smtClean="0"/>
              <a:t>N</a:t>
            </a:r>
            <a:r>
              <a:rPr lang="en-US" baseline="-25000" dirty="0" smtClean="0"/>
              <a:t>A</a:t>
            </a:r>
            <a:r>
              <a:rPr lang="en-US" dirty="0" smtClean="0"/>
              <a:t> = 5, </a:t>
            </a:r>
            <a:r>
              <a:rPr lang="en-US" i="1" dirty="0" smtClean="0"/>
              <a:t>N</a:t>
            </a:r>
            <a:r>
              <a:rPr lang="en-US" baseline="-25000" dirty="0" smtClean="0"/>
              <a:t>B</a:t>
            </a:r>
            <a:r>
              <a:rPr lang="en-US" dirty="0" smtClean="0"/>
              <a:t>=1, temperature of the oscillator </a:t>
            </a:r>
            <a:r>
              <a:rPr lang="en-US" i="1" dirty="0" smtClean="0"/>
              <a:t>T</a:t>
            </a:r>
            <a:r>
              <a:rPr lang="en-US" dirty="0" smtClean="0"/>
              <a:t>  = 64.  Dots: </a:t>
            </a:r>
            <a:r>
              <a:rPr lang="en-US" i="1" dirty="0" smtClean="0"/>
              <a:t>N</a:t>
            </a:r>
            <a:r>
              <a:rPr lang="en-US" baseline="-25000" dirty="0" smtClean="0"/>
              <a:t>A</a:t>
            </a:r>
            <a:r>
              <a:rPr lang="en-US" dirty="0" smtClean="0"/>
              <a:t> = 1000, </a:t>
            </a:r>
            <a:r>
              <a:rPr lang="en-US" i="1" dirty="0" smtClean="0"/>
              <a:t>N</a:t>
            </a:r>
            <a:r>
              <a:rPr lang="en-US" baseline="-25000" dirty="0" smtClean="0"/>
              <a:t>B</a:t>
            </a:r>
            <a:r>
              <a:rPr lang="en-US" dirty="0" smtClean="0"/>
              <a:t>=1000, </a:t>
            </a:r>
            <a:r>
              <a:rPr lang="en-US" i="1" dirty="0" smtClean="0"/>
              <a:t>T</a:t>
            </a:r>
            <a:r>
              <a:rPr lang="en-US" dirty="0" smtClean="0"/>
              <a:t> = </a:t>
            </a:r>
            <a:r>
              <a:rPr lang="en-US" dirty="0" smtClean="0">
                <a:sym typeface="Symbol"/>
              </a:rPr>
              <a:t>.</a:t>
            </a:r>
            <a:endParaRPr lang="en-SG" dirty="0"/>
          </a:p>
        </p:txBody>
      </p:sp>
      <p:cxnSp>
        <p:nvCxnSpPr>
          <p:cNvPr id="8" name="Straight Connector 7"/>
          <p:cNvCxnSpPr/>
          <p:nvPr/>
        </p:nvCxnSpPr>
        <p:spPr>
          <a:xfrm flipV="1">
            <a:off x="5331125" y="2682815"/>
            <a:ext cx="1915064" cy="25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313872" y="2691441"/>
            <a:ext cx="1915064" cy="25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345508" y="2999109"/>
            <a:ext cx="1915064" cy="25879"/>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735901" y="2527535"/>
            <a:ext cx="388189" cy="646331"/>
          </a:xfrm>
          <a:prstGeom prst="rect">
            <a:avLst/>
          </a:prstGeom>
          <a:noFill/>
        </p:spPr>
        <p:txBody>
          <a:bodyPr wrap="square" rtlCol="0">
            <a:spAutoFit/>
          </a:bodyPr>
          <a:lstStyle/>
          <a:p>
            <a:r>
              <a:rPr lang="en-SG" dirty="0" smtClean="0">
                <a:sym typeface="Symbol"/>
              </a:rPr>
              <a:t></a:t>
            </a:r>
          </a:p>
          <a:p>
            <a:r>
              <a:rPr lang="en-US" dirty="0" smtClean="0">
                <a:sym typeface="Symbol"/>
              </a:rPr>
              <a:t>0</a:t>
            </a:r>
            <a:endParaRPr lang="en-SG" dirty="0"/>
          </a:p>
        </p:txBody>
      </p:sp>
      <p:sp>
        <p:nvSpPr>
          <p:cNvPr id="13" name="Oval 12"/>
          <p:cNvSpPr/>
          <p:nvPr/>
        </p:nvSpPr>
        <p:spPr>
          <a:xfrm>
            <a:off x="5863082" y="2629452"/>
            <a:ext cx="129396" cy="12939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4" name="Oval 13"/>
          <p:cNvSpPr/>
          <p:nvPr/>
        </p:nvSpPr>
        <p:spPr>
          <a:xfrm>
            <a:off x="6182246" y="2628145"/>
            <a:ext cx="129396" cy="12939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5" name="Oval 14"/>
          <p:cNvSpPr/>
          <p:nvPr/>
        </p:nvSpPr>
        <p:spPr>
          <a:xfrm>
            <a:off x="6478394" y="2629452"/>
            <a:ext cx="129396" cy="12939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6" name="Oval 15"/>
          <p:cNvSpPr/>
          <p:nvPr/>
        </p:nvSpPr>
        <p:spPr>
          <a:xfrm>
            <a:off x="6797556" y="2629452"/>
            <a:ext cx="129396" cy="12939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9" name="Oval 18"/>
          <p:cNvSpPr/>
          <p:nvPr/>
        </p:nvSpPr>
        <p:spPr>
          <a:xfrm rot="5400000">
            <a:off x="7976450" y="3713460"/>
            <a:ext cx="129396" cy="12939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0" name="Oval 19"/>
          <p:cNvSpPr/>
          <p:nvPr/>
        </p:nvSpPr>
        <p:spPr>
          <a:xfrm rot="5400000">
            <a:off x="7990836" y="4041248"/>
            <a:ext cx="129396" cy="12939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1" name="Oval 20"/>
          <p:cNvSpPr/>
          <p:nvPr/>
        </p:nvSpPr>
        <p:spPr>
          <a:xfrm rot="5400000">
            <a:off x="7982212" y="4410859"/>
            <a:ext cx="129396" cy="12939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2" name="Oval 21"/>
          <p:cNvSpPr/>
          <p:nvPr/>
        </p:nvSpPr>
        <p:spPr>
          <a:xfrm rot="5400000">
            <a:off x="7976450" y="4783084"/>
            <a:ext cx="129396" cy="12939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3" name="Oval 22"/>
          <p:cNvSpPr/>
          <p:nvPr/>
        </p:nvSpPr>
        <p:spPr>
          <a:xfrm rot="5400000">
            <a:off x="7976450" y="5093620"/>
            <a:ext cx="129396" cy="12939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cxnSp>
        <p:nvCxnSpPr>
          <p:cNvPr id="25" name="Straight Arrow Connector 24"/>
          <p:cNvCxnSpPr/>
          <p:nvPr/>
        </p:nvCxnSpPr>
        <p:spPr>
          <a:xfrm flipH="1" flipV="1">
            <a:off x="8031192" y="1595887"/>
            <a:ext cx="8627" cy="40457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rot="5400000">
            <a:off x="7965888" y="3349809"/>
            <a:ext cx="129396" cy="12939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7" name="Oval 26"/>
          <p:cNvSpPr/>
          <p:nvPr/>
        </p:nvSpPr>
        <p:spPr>
          <a:xfrm rot="5400000">
            <a:off x="7964379" y="3013326"/>
            <a:ext cx="129396" cy="12939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8" name="Oval 27"/>
          <p:cNvSpPr/>
          <p:nvPr/>
        </p:nvSpPr>
        <p:spPr>
          <a:xfrm>
            <a:off x="5544700" y="2646050"/>
            <a:ext cx="129396" cy="12939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9" name="Oval 28"/>
          <p:cNvSpPr/>
          <p:nvPr/>
        </p:nvSpPr>
        <p:spPr>
          <a:xfrm rot="5400000">
            <a:off x="7953817" y="2685894"/>
            <a:ext cx="129396" cy="12939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 name="TextBox 2"/>
          <p:cNvSpPr txBox="1"/>
          <p:nvPr/>
        </p:nvSpPr>
        <p:spPr>
          <a:xfrm>
            <a:off x="7260572" y="5641675"/>
            <a:ext cx="1783840" cy="830997"/>
          </a:xfrm>
          <a:prstGeom prst="rect">
            <a:avLst/>
          </a:prstGeom>
          <a:noFill/>
        </p:spPr>
        <p:txBody>
          <a:bodyPr wrap="square" rtlCol="0">
            <a:spAutoFit/>
          </a:bodyPr>
          <a:lstStyle/>
          <a:p>
            <a:r>
              <a:rPr lang="en-US" sz="1600" dirty="0" smtClean="0"/>
              <a:t>Quantum harmonic oscillator energy level</a:t>
            </a:r>
            <a:endParaRPr lang="en-US" sz="1600" dirty="0"/>
          </a:p>
        </p:txBody>
      </p:sp>
      <p:sp>
        <p:nvSpPr>
          <p:cNvPr id="7" name="TextBox 6"/>
          <p:cNvSpPr txBox="1"/>
          <p:nvPr/>
        </p:nvSpPr>
        <p:spPr>
          <a:xfrm>
            <a:off x="5737467" y="3189496"/>
            <a:ext cx="1554840" cy="646331"/>
          </a:xfrm>
          <a:prstGeom prst="rect">
            <a:avLst/>
          </a:prstGeom>
          <a:noFill/>
        </p:spPr>
        <p:txBody>
          <a:bodyPr wrap="square" rtlCol="0">
            <a:spAutoFit/>
          </a:bodyPr>
          <a:lstStyle/>
          <a:p>
            <a:r>
              <a:rPr lang="en-US" dirty="0" smtClean="0"/>
              <a:t>Two-level system</a:t>
            </a:r>
            <a:endParaRPr lang="en-US" dirty="0"/>
          </a:p>
        </p:txBody>
      </p:sp>
      <p:cxnSp>
        <p:nvCxnSpPr>
          <p:cNvPr id="17" name="Straight Arrow Connector 16"/>
          <p:cNvCxnSpPr/>
          <p:nvPr/>
        </p:nvCxnSpPr>
        <p:spPr>
          <a:xfrm>
            <a:off x="8302029" y="4068409"/>
            <a:ext cx="0" cy="438912"/>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316179" y="4077460"/>
            <a:ext cx="926401" cy="369332"/>
          </a:xfrm>
          <a:prstGeom prst="rect">
            <a:avLst/>
          </a:prstGeom>
          <a:noFill/>
        </p:spPr>
        <p:txBody>
          <a:bodyPr wrap="square" rtlCol="0">
            <a:spAutoFit/>
          </a:bodyPr>
          <a:lstStyle/>
          <a:p>
            <a:r>
              <a:rPr lang="en-US" i="1" dirty="0">
                <a:latin typeface="Cambria Math" panose="02040503050406030204" pitchFamily="18" charset="0"/>
                <a:ea typeface="Cambria Math" panose="02040503050406030204" pitchFamily="18" charset="0"/>
              </a:rPr>
              <a:t>ħ</a:t>
            </a:r>
            <a:r>
              <a:rPr lang="en-US" i="1" dirty="0" smtClean="0">
                <a:latin typeface="Cambria Math" panose="02040503050406030204" pitchFamily="18" charset="0"/>
                <a:ea typeface="Cambria Math" panose="02040503050406030204" pitchFamily="18" charset="0"/>
              </a:rPr>
              <a:t> </a:t>
            </a:r>
            <a:r>
              <a:rPr lang="en-US" dirty="0" smtClean="0">
                <a:latin typeface="Cambria Math" panose="02040503050406030204" pitchFamily="18" charset="0"/>
                <a:ea typeface="Cambria Math" panose="02040503050406030204" pitchFamily="18" charset="0"/>
                <a:sym typeface="Symbol" panose="05050102010706020507" pitchFamily="18" charset="2"/>
              </a:rPr>
              <a:t> =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105 0.00139 L 0.00105 0.04673 " pathEditMode="relative" rAng="0" ptsTypes="AA">
                                      <p:cBhvr>
                                        <p:cTn id="6" dur="2000" fill="hold"/>
                                        <p:tgtEl>
                                          <p:spTgt spid="13"/>
                                        </p:tgtEl>
                                        <p:attrNameLst>
                                          <p:attrName>ppt_x</p:attrName>
                                          <p:attrName>ppt_y</p:attrName>
                                        </p:attrNameLst>
                                      </p:cBhvr>
                                      <p:rCtr x="0" y="23"/>
                                    </p:animMotion>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10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1.11111E-6 2.49364E-6 L -0.00104 0.04649 " pathEditMode="relative" rAng="0" ptsTypes="AA">
                                      <p:cBhvr>
                                        <p:cTn id="13" dur="2000" fill="hold"/>
                                        <p:tgtEl>
                                          <p:spTgt spid="16"/>
                                        </p:tgtEl>
                                        <p:attrNameLst>
                                          <p:attrName>ppt_x</p:attrName>
                                          <p:attrName>ppt_y</p:attrName>
                                        </p:attrNameLst>
                                      </p:cBhvr>
                                      <p:rCtr x="-1" y="23"/>
                                    </p:animMotion>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0" nodeType="clickEffect">
                                  <p:stCondLst>
                                    <p:cond delay="0"/>
                                  </p:stCondLst>
                                  <p:childTnLst>
                                    <p:animMotion origin="layout" path="M 0.00105 0.00139 L 0.00105 0.04673 " pathEditMode="relative" rAng="0" ptsTypes="AA">
                                      <p:cBhvr>
                                        <p:cTn id="20" dur="2000" fill="hold"/>
                                        <p:tgtEl>
                                          <p:spTgt spid="28"/>
                                        </p:tgtEl>
                                        <p:attrNameLst>
                                          <p:attrName>ppt_x</p:attrName>
                                          <p:attrName>ppt_y</p:attrName>
                                        </p:attrNameLst>
                                      </p:cBhvr>
                                      <p:rCtr x="0" y="23"/>
                                    </p:animMotion>
                                  </p:childTnLst>
                                </p:cTn>
                              </p:par>
                              <p:par>
                                <p:cTn id="21" presetID="10"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10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64" presetClass="path" presetSubtype="0" accel="50000" decel="50000" fill="hold" grpId="1" nodeType="clickEffect">
                                  <p:stCondLst>
                                    <p:cond delay="0"/>
                                  </p:stCondLst>
                                  <p:childTnLst>
                                    <p:animMotion origin="layout" path="M 0.00105 0.04673 L -3.88889E-6 -0.00139 " pathEditMode="relative" rAng="0" ptsTypes="AA">
                                      <p:cBhvr>
                                        <p:cTn id="27" dur="2000" fill="hold"/>
                                        <p:tgtEl>
                                          <p:spTgt spid="13"/>
                                        </p:tgtEl>
                                        <p:attrNameLst>
                                          <p:attrName>ppt_x</p:attrName>
                                          <p:attrName>ppt_y</p:attrName>
                                        </p:attrNameLst>
                                      </p:cBhvr>
                                      <p:rCtr x="-1" y="-24"/>
                                    </p:animMotion>
                                  </p:childTnLst>
                                </p:cTn>
                              </p:par>
                              <p:par>
                                <p:cTn id="28" presetID="10" presetClass="exit" presetSubtype="0" fill="hold" grpId="1" nodeType="withEffect">
                                  <p:stCondLst>
                                    <p:cond delay="0"/>
                                  </p:stCondLst>
                                  <p:childTnLst>
                                    <p:animEffect transition="out" filter="fade">
                                      <p:cBhvr>
                                        <p:cTn id="29" dur="1000"/>
                                        <p:tgtEl>
                                          <p:spTgt spid="29"/>
                                        </p:tgtEl>
                                      </p:cBhvr>
                                    </p:animEffect>
                                    <p:set>
                                      <p:cBhvr>
                                        <p:cTn id="30" dur="1" fill="hold">
                                          <p:stCondLst>
                                            <p:cond delay="9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6" grpId="0" animBg="1"/>
      <p:bldP spid="24" grpId="0" animBg="1"/>
      <p:bldP spid="27" grpId="0" animBg="1"/>
      <p:bldP spid="28" grpId="0" animBg="1"/>
      <p:bldP spid="29" grpId="0" animBg="1"/>
      <p:bldP spid="29"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Violation of Callen’s second postulate</a:t>
            </a:r>
            <a:endParaRPr lang="en-US" dirty="0"/>
          </a:p>
        </p:txBody>
      </p:sp>
      <p:sp>
        <p:nvSpPr>
          <p:cNvPr id="4" name="Slide Number Placeholder 3"/>
          <p:cNvSpPr>
            <a:spLocks noGrp="1"/>
          </p:cNvSpPr>
          <p:nvPr>
            <p:ph type="sldNum" sz="quarter" idx="12"/>
          </p:nvPr>
        </p:nvSpPr>
        <p:spPr/>
        <p:txBody>
          <a:bodyPr/>
          <a:lstStyle/>
          <a:p>
            <a:fld id="{D6CF5D8E-4EB8-4BE7-BAC0-A4BCAE070E94}" type="slidenum">
              <a:rPr lang="en-US" smtClean="0"/>
              <a:pPr/>
              <a:t>33</a:t>
            </a:fld>
            <a:endParaRPr lang="en-US" dirty="0"/>
          </a:p>
        </p:txBody>
      </p:sp>
      <p:cxnSp>
        <p:nvCxnSpPr>
          <p:cNvPr id="17" name="Straight Arrow Connector 16"/>
          <p:cNvCxnSpPr/>
          <p:nvPr/>
        </p:nvCxnSpPr>
        <p:spPr>
          <a:xfrm>
            <a:off x="5580404" y="5304799"/>
            <a:ext cx="302521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5571858" y="2042445"/>
            <a:ext cx="8546" cy="32623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Freeform 20"/>
          <p:cNvSpPr/>
          <p:nvPr/>
        </p:nvSpPr>
        <p:spPr>
          <a:xfrm>
            <a:off x="5888052" y="3401226"/>
            <a:ext cx="2213361" cy="1196411"/>
          </a:xfrm>
          <a:custGeom>
            <a:avLst/>
            <a:gdLst>
              <a:gd name="connsiteX0" fmla="*/ 0 w 2213361"/>
              <a:gd name="connsiteY0" fmla="*/ 1196411 h 1196411"/>
              <a:gd name="connsiteX1" fmla="*/ 820397 w 2213361"/>
              <a:gd name="connsiteY1" fmla="*/ 205099 h 1196411"/>
              <a:gd name="connsiteX2" fmla="*/ 1264778 w 2213361"/>
              <a:gd name="connsiteY2" fmla="*/ 0 h 1196411"/>
              <a:gd name="connsiteX3" fmla="*/ 2213361 w 2213361"/>
              <a:gd name="connsiteY3" fmla="*/ 205099 h 1196411"/>
            </a:gdLst>
            <a:ahLst/>
            <a:cxnLst>
              <a:cxn ang="0">
                <a:pos x="connsiteX0" y="connsiteY0"/>
              </a:cxn>
              <a:cxn ang="0">
                <a:pos x="connsiteX1" y="connsiteY1"/>
              </a:cxn>
              <a:cxn ang="0">
                <a:pos x="connsiteX2" y="connsiteY2"/>
              </a:cxn>
              <a:cxn ang="0">
                <a:pos x="connsiteX3" y="connsiteY3"/>
              </a:cxn>
            </a:cxnLst>
            <a:rect l="l" t="t" r="r" b="b"/>
            <a:pathLst>
              <a:path w="2213361" h="1196411">
                <a:moveTo>
                  <a:pt x="0" y="1196411"/>
                </a:moveTo>
                <a:cubicBezTo>
                  <a:pt x="304800" y="800456"/>
                  <a:pt x="609601" y="404501"/>
                  <a:pt x="820397" y="205099"/>
                </a:cubicBezTo>
                <a:cubicBezTo>
                  <a:pt x="1031193" y="5697"/>
                  <a:pt x="1032617" y="0"/>
                  <a:pt x="1264778" y="0"/>
                </a:cubicBezTo>
                <a:cubicBezTo>
                  <a:pt x="1496939" y="0"/>
                  <a:pt x="1855150" y="102549"/>
                  <a:pt x="2213361" y="205099"/>
                </a:cubicBezTo>
              </a:path>
            </a:pathLst>
          </a:cu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6999006" y="3401226"/>
            <a:ext cx="59820" cy="1903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580404" y="3401226"/>
            <a:ext cx="1418602"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5674407" y="1606609"/>
                <a:ext cx="1093862" cy="923330"/>
              </a:xfrm>
              <a:prstGeom prst="rect">
                <a:avLst/>
              </a:prstGeom>
              <a:noFill/>
            </p:spPr>
            <p:txBody>
              <a:bodyPr wrap="square" rtlCol="0">
                <a:spAutoFit/>
              </a:bodyPr>
              <a:lstStyle/>
              <a:p>
                <a:r>
                  <a:rPr lang="en-US" dirty="0" smtClean="0"/>
                  <a:t>Total entropy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2</m:t>
                        </m:r>
                      </m:sub>
                    </m:sSub>
                  </m:oMath>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5674407" y="1606609"/>
                <a:ext cx="1093862" cy="923330"/>
              </a:xfrm>
              <a:prstGeom prst="rect">
                <a:avLst/>
              </a:prstGeom>
              <a:blipFill rotWithShape="0">
                <a:blip r:embed="rId2" cstate="print"/>
                <a:stretch>
                  <a:fillRect l="-5028" t="-39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8515350" y="5460763"/>
                <a:ext cx="28681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1</m:t>
                          </m:r>
                        </m:sub>
                      </m:sSub>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8515350" y="5460763"/>
                <a:ext cx="286818" cy="369332"/>
              </a:xfrm>
              <a:prstGeom prst="rect">
                <a:avLst/>
              </a:prstGeom>
              <a:blipFill rotWithShape="0">
                <a:blip r:embed="rId3" cstate="print"/>
                <a:stretch>
                  <a:fillRect r="-29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6992775" y="4861129"/>
                <a:ext cx="783896" cy="3726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𝐸</m:t>
                          </m:r>
                        </m:e>
                        <m:sub>
                          <m:r>
                            <a:rPr lang="en-US" b="0" i="1" smtClean="0">
                              <a:latin typeface="Cambria Math" panose="02040503050406030204" pitchFamily="18" charset="0"/>
                            </a:rPr>
                            <m:t>1</m:t>
                          </m:r>
                        </m:sub>
                        <m:sup>
                          <m:r>
                            <m:rPr>
                              <m:sty m:val="p"/>
                            </m:rPr>
                            <a:rPr lang="en-US" b="0" i="0" smtClean="0">
                              <a:latin typeface="Cambria Math" panose="02040503050406030204" pitchFamily="18" charset="0"/>
                            </a:rPr>
                            <m:t>max</m:t>
                          </m:r>
                        </m:sup>
                      </m:sSubSup>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6992775" y="4861129"/>
                <a:ext cx="783896" cy="372666"/>
              </a:xfrm>
              <a:prstGeom prst="rect">
                <a:avLst/>
              </a:prstGeom>
              <a:blipFill rotWithShape="0">
                <a:blip r:embed="rId4" cstate="print"/>
                <a:stretch>
                  <a:fillRect/>
                </a:stretch>
              </a:blipFill>
            </p:spPr>
            <p:txBody>
              <a:bodyPr/>
              <a:lstStyle/>
              <a:p>
                <a:r>
                  <a:rPr lang="en-US">
                    <a:noFill/>
                  </a:rPr>
                  <a:t> </a:t>
                </a:r>
              </a:p>
            </p:txBody>
          </p:sp>
        </mc:Fallback>
      </mc:AlternateContent>
      <p:graphicFrame>
        <p:nvGraphicFramePr>
          <p:cNvPr id="22" name="Table 21"/>
          <p:cNvGraphicFramePr>
            <a:graphicFrameLocks noGrp="1"/>
          </p:cNvGraphicFramePr>
          <p:nvPr>
            <p:extLst>
              <p:ext uri="{D42A27DB-BD31-4B8C-83A1-F6EECF244321}">
                <p14:modId xmlns:p14="http://schemas.microsoft.com/office/powerpoint/2010/main" val="3373017088"/>
              </p:ext>
            </p:extLst>
          </p:nvPr>
        </p:nvGraphicFramePr>
        <p:xfrm>
          <a:off x="667473" y="1837674"/>
          <a:ext cx="4193895" cy="2560320"/>
        </p:xfrm>
        <a:graphic>
          <a:graphicData uri="http://schemas.openxmlformats.org/drawingml/2006/table">
            <a:tbl>
              <a:tblPr firstRow="1" bandRow="1">
                <a:tableStyleId>{5C22544A-7EE6-4342-B048-85BDC9FD1C3A}</a:tableStyleId>
              </a:tblPr>
              <a:tblGrid>
                <a:gridCol w="1397965"/>
                <a:gridCol w="1397965"/>
                <a:gridCol w="1397965"/>
              </a:tblGrid>
              <a:tr h="338918">
                <a:tc>
                  <a:txBody>
                    <a:bodyPr/>
                    <a:lstStyle/>
                    <a:p>
                      <a:pPr algn="ctr"/>
                      <a:r>
                        <a:rPr lang="en-US" i="1" dirty="0" smtClean="0"/>
                        <a:t>N</a:t>
                      </a:r>
                      <a:r>
                        <a:rPr lang="en-US" baseline="-25000" dirty="0" smtClean="0"/>
                        <a:t>1</a:t>
                      </a:r>
                      <a:endParaRPr lang="en-SG" baseline="-25000" dirty="0"/>
                    </a:p>
                  </a:txBody>
                  <a:tcPr>
                    <a:solidFill>
                      <a:schemeClr val="accent5"/>
                    </a:solidFill>
                  </a:tcPr>
                </a:tc>
                <a:tc>
                  <a:txBody>
                    <a:bodyPr/>
                    <a:lstStyle/>
                    <a:p>
                      <a:pPr algn="ctr"/>
                      <a:r>
                        <a:rPr lang="en-US" i="1" dirty="0" smtClean="0"/>
                        <a:t>E</a:t>
                      </a:r>
                      <a:r>
                        <a:rPr lang="en-US" baseline="-25000" dirty="0" smtClean="0"/>
                        <a:t>1</a:t>
                      </a:r>
                      <a:r>
                        <a:rPr lang="en-US" baseline="30000" dirty="0" smtClean="0"/>
                        <a:t>max</a:t>
                      </a:r>
                      <a:r>
                        <a:rPr lang="en-US" dirty="0" smtClean="0"/>
                        <a:t> for </a:t>
                      </a:r>
                      <a:r>
                        <a:rPr lang="en-US" i="1" dirty="0" smtClean="0"/>
                        <a:t>S</a:t>
                      </a:r>
                      <a:r>
                        <a:rPr lang="en-US" baseline="-25000" dirty="0" smtClean="0"/>
                        <a:t>B</a:t>
                      </a:r>
                      <a:endParaRPr lang="en-SG" baseline="-25000" dirty="0"/>
                    </a:p>
                  </a:txBody>
                  <a:tcPr>
                    <a:solidFill>
                      <a:schemeClr val="accent5"/>
                    </a:solidFill>
                  </a:tcPr>
                </a:tc>
                <a:tc>
                  <a:txBody>
                    <a:bodyPr/>
                    <a:lstStyle/>
                    <a:p>
                      <a:pPr algn="ctr"/>
                      <a:r>
                        <a:rPr lang="en-US" i="1" dirty="0" smtClean="0"/>
                        <a:t>E</a:t>
                      </a:r>
                      <a:r>
                        <a:rPr lang="en-US" baseline="-25000" dirty="0" smtClean="0"/>
                        <a:t>1</a:t>
                      </a:r>
                      <a:r>
                        <a:rPr lang="en-US" baseline="30000" dirty="0" smtClean="0"/>
                        <a:t>max</a:t>
                      </a:r>
                      <a:r>
                        <a:rPr lang="en-US" dirty="0" smtClean="0"/>
                        <a:t> for </a:t>
                      </a:r>
                      <a:r>
                        <a:rPr lang="en-US" i="1" dirty="0" smtClean="0"/>
                        <a:t>S</a:t>
                      </a:r>
                      <a:r>
                        <a:rPr lang="en-US" i="0" baseline="-25000" dirty="0" smtClean="0"/>
                        <a:t>G</a:t>
                      </a:r>
                      <a:endParaRPr lang="en-SG" baseline="-25000" dirty="0"/>
                    </a:p>
                  </a:txBody>
                  <a:tcPr>
                    <a:solidFill>
                      <a:schemeClr val="accent5"/>
                    </a:solidFill>
                  </a:tcPr>
                </a:tc>
              </a:tr>
              <a:tr h="338918">
                <a:tc>
                  <a:txBody>
                    <a:bodyPr/>
                    <a:lstStyle/>
                    <a:p>
                      <a:pPr algn="r"/>
                      <a:r>
                        <a:rPr lang="en-US" dirty="0" smtClean="0"/>
                        <a:t>5</a:t>
                      </a:r>
                      <a:endParaRPr lang="en-SG" dirty="0"/>
                    </a:p>
                  </a:txBody>
                  <a:tcPr/>
                </a:tc>
                <a:tc>
                  <a:txBody>
                    <a:bodyPr/>
                    <a:lstStyle/>
                    <a:p>
                      <a:pPr algn="r"/>
                      <a:r>
                        <a:rPr lang="en-US" dirty="0" smtClean="0"/>
                        <a:t>4</a:t>
                      </a:r>
                      <a:endParaRPr lang="en-SG" dirty="0"/>
                    </a:p>
                  </a:txBody>
                  <a:tcPr/>
                </a:tc>
                <a:tc>
                  <a:txBody>
                    <a:bodyPr/>
                    <a:lstStyle/>
                    <a:p>
                      <a:pPr algn="r"/>
                      <a:r>
                        <a:rPr lang="en-US" dirty="0" smtClean="0"/>
                        <a:t>4</a:t>
                      </a:r>
                      <a:endParaRPr lang="en-SG" dirty="0"/>
                    </a:p>
                  </a:txBody>
                  <a:tcPr/>
                </a:tc>
              </a:tr>
              <a:tr h="338918">
                <a:tc>
                  <a:txBody>
                    <a:bodyPr/>
                    <a:lstStyle/>
                    <a:p>
                      <a:pPr algn="r"/>
                      <a:r>
                        <a:rPr lang="en-US" dirty="0" smtClean="0"/>
                        <a:t>10</a:t>
                      </a:r>
                      <a:endParaRPr lang="en-SG" dirty="0"/>
                    </a:p>
                  </a:txBody>
                  <a:tcPr/>
                </a:tc>
                <a:tc>
                  <a:txBody>
                    <a:bodyPr/>
                    <a:lstStyle/>
                    <a:p>
                      <a:pPr algn="r"/>
                      <a:r>
                        <a:rPr lang="en-US" dirty="0" smtClean="0"/>
                        <a:t>8</a:t>
                      </a:r>
                      <a:endParaRPr lang="en-SG" dirty="0"/>
                    </a:p>
                  </a:txBody>
                  <a:tcPr/>
                </a:tc>
                <a:tc>
                  <a:txBody>
                    <a:bodyPr/>
                    <a:lstStyle/>
                    <a:p>
                      <a:pPr algn="r"/>
                      <a:r>
                        <a:rPr lang="en-US" dirty="0" smtClean="0"/>
                        <a:t>9</a:t>
                      </a:r>
                      <a:endParaRPr lang="en-SG" dirty="0"/>
                    </a:p>
                  </a:txBody>
                  <a:tcPr/>
                </a:tc>
              </a:tr>
              <a:tr h="338918">
                <a:tc>
                  <a:txBody>
                    <a:bodyPr/>
                    <a:lstStyle/>
                    <a:p>
                      <a:pPr algn="r"/>
                      <a:r>
                        <a:rPr lang="en-US" dirty="0" smtClean="0"/>
                        <a:t>50</a:t>
                      </a:r>
                      <a:endParaRPr lang="en-SG" dirty="0"/>
                    </a:p>
                  </a:txBody>
                  <a:tcPr/>
                </a:tc>
                <a:tc>
                  <a:txBody>
                    <a:bodyPr/>
                    <a:lstStyle/>
                    <a:p>
                      <a:pPr algn="r"/>
                      <a:r>
                        <a:rPr lang="en-US" dirty="0" smtClean="0"/>
                        <a:t>40</a:t>
                      </a:r>
                      <a:endParaRPr lang="en-SG" dirty="0"/>
                    </a:p>
                  </a:txBody>
                  <a:tcPr/>
                </a:tc>
                <a:tc>
                  <a:txBody>
                    <a:bodyPr/>
                    <a:lstStyle/>
                    <a:p>
                      <a:pPr algn="r"/>
                      <a:r>
                        <a:rPr lang="en-US" dirty="0" smtClean="0"/>
                        <a:t>43</a:t>
                      </a:r>
                      <a:endParaRPr lang="en-SG" dirty="0"/>
                    </a:p>
                  </a:txBody>
                  <a:tcPr/>
                </a:tc>
              </a:tr>
              <a:tr h="338918">
                <a:tc>
                  <a:txBody>
                    <a:bodyPr/>
                    <a:lstStyle/>
                    <a:p>
                      <a:pPr algn="r"/>
                      <a:r>
                        <a:rPr lang="en-US" dirty="0" smtClean="0"/>
                        <a:t>100</a:t>
                      </a:r>
                      <a:endParaRPr lang="en-SG" dirty="0"/>
                    </a:p>
                  </a:txBody>
                  <a:tcPr/>
                </a:tc>
                <a:tc>
                  <a:txBody>
                    <a:bodyPr/>
                    <a:lstStyle/>
                    <a:p>
                      <a:pPr algn="r"/>
                      <a:r>
                        <a:rPr lang="en-US" dirty="0" smtClean="0"/>
                        <a:t>80</a:t>
                      </a:r>
                      <a:endParaRPr lang="en-SG" dirty="0"/>
                    </a:p>
                  </a:txBody>
                  <a:tcPr/>
                </a:tc>
                <a:tc>
                  <a:txBody>
                    <a:bodyPr/>
                    <a:lstStyle/>
                    <a:p>
                      <a:pPr algn="r"/>
                      <a:r>
                        <a:rPr lang="en-US" dirty="0" smtClean="0"/>
                        <a:t>87</a:t>
                      </a:r>
                      <a:endParaRPr lang="en-SG" dirty="0"/>
                    </a:p>
                  </a:txBody>
                  <a:tcPr/>
                </a:tc>
              </a:tr>
              <a:tr h="338918">
                <a:tc>
                  <a:txBody>
                    <a:bodyPr/>
                    <a:lstStyle/>
                    <a:p>
                      <a:pPr algn="r"/>
                      <a:r>
                        <a:rPr lang="en-US" dirty="0" smtClean="0"/>
                        <a:t>500</a:t>
                      </a:r>
                      <a:endParaRPr lang="en-SG" dirty="0"/>
                    </a:p>
                  </a:txBody>
                  <a:tcPr/>
                </a:tc>
                <a:tc>
                  <a:txBody>
                    <a:bodyPr/>
                    <a:lstStyle/>
                    <a:p>
                      <a:pPr algn="r"/>
                      <a:r>
                        <a:rPr lang="en-US" dirty="0" smtClean="0"/>
                        <a:t>400</a:t>
                      </a:r>
                      <a:endParaRPr lang="en-SG" dirty="0"/>
                    </a:p>
                  </a:txBody>
                  <a:tcPr/>
                </a:tc>
                <a:tc>
                  <a:txBody>
                    <a:bodyPr/>
                    <a:lstStyle/>
                    <a:p>
                      <a:pPr algn="r"/>
                      <a:r>
                        <a:rPr lang="en-US" dirty="0" smtClean="0"/>
                        <a:t>433</a:t>
                      </a:r>
                      <a:endParaRPr lang="en-SG" dirty="0"/>
                    </a:p>
                  </a:txBody>
                  <a:tcPr/>
                </a:tc>
              </a:tr>
              <a:tr h="338918">
                <a:tc>
                  <a:txBody>
                    <a:bodyPr/>
                    <a:lstStyle/>
                    <a:p>
                      <a:pPr algn="r"/>
                      <a:r>
                        <a:rPr lang="en-US" dirty="0" smtClean="0"/>
                        <a:t>1000</a:t>
                      </a:r>
                      <a:endParaRPr lang="en-SG" dirty="0"/>
                    </a:p>
                  </a:txBody>
                  <a:tcPr/>
                </a:tc>
                <a:tc>
                  <a:txBody>
                    <a:bodyPr/>
                    <a:lstStyle/>
                    <a:p>
                      <a:pPr algn="r"/>
                      <a:r>
                        <a:rPr lang="en-US" dirty="0" smtClean="0"/>
                        <a:t>800</a:t>
                      </a:r>
                      <a:endParaRPr lang="en-SG" dirty="0"/>
                    </a:p>
                  </a:txBody>
                  <a:tcPr/>
                </a:tc>
                <a:tc>
                  <a:txBody>
                    <a:bodyPr/>
                    <a:lstStyle/>
                    <a:p>
                      <a:pPr algn="r"/>
                      <a:r>
                        <a:rPr lang="en-US" dirty="0" smtClean="0"/>
                        <a:t>867</a:t>
                      </a:r>
                      <a:endParaRPr lang="en-SG" dirty="0"/>
                    </a:p>
                  </a:txBody>
                  <a:tcPr/>
                </a:tc>
              </a:tr>
            </a:tbl>
          </a:graphicData>
        </a:graphic>
      </p:graphicFrame>
      <mc:AlternateContent xmlns:mc="http://schemas.openxmlformats.org/markup-compatibility/2006" xmlns:a14="http://schemas.microsoft.com/office/drawing/2010/main">
        <mc:Choice Requires="a14">
          <p:sp>
            <p:nvSpPr>
              <p:cNvPr id="24" name="TextBox 23"/>
              <p:cNvSpPr txBox="1"/>
              <p:nvPr/>
            </p:nvSpPr>
            <p:spPr>
              <a:xfrm>
                <a:off x="625028" y="4965539"/>
                <a:ext cx="4444680" cy="923330"/>
              </a:xfrm>
              <a:prstGeom prst="rect">
                <a:avLst/>
              </a:prstGeom>
              <a:noFill/>
            </p:spPr>
            <p:txBody>
              <a:bodyPr wrap="square" rtlCol="0">
                <a:spAutoFit/>
              </a:bodyPr>
              <a:lstStyle/>
              <a:p>
                <a:r>
                  <a:rPr lang="en-US" dirty="0" smtClean="0"/>
                  <a:t>Two identical two-level systems 1 and 2 with </a:t>
                </a:r>
                <a:r>
                  <a:rPr lang="en-US" i="1" dirty="0" smtClean="0"/>
                  <a:t>N</a:t>
                </a:r>
                <a:r>
                  <a:rPr lang="en-US" baseline="-25000" dirty="0" smtClean="0"/>
                  <a:t>2</a:t>
                </a:r>
                <a:r>
                  <a:rPr lang="en-US" dirty="0" smtClean="0"/>
                  <a:t> = 2</a:t>
                </a:r>
                <a:r>
                  <a:rPr lang="en-US" i="1" dirty="0" smtClean="0"/>
                  <a:t>N</a:t>
                </a:r>
                <a:r>
                  <a:rPr lang="en-US" baseline="-25000" dirty="0" smtClean="0"/>
                  <a:t>1</a:t>
                </a:r>
                <a:r>
                  <a:rPr lang="en-US" dirty="0" smtClean="0"/>
                  <a:t> and total energy </a:t>
                </a:r>
                <a:r>
                  <a:rPr lang="en-US" i="1" dirty="0" smtClean="0"/>
                  <a:t>E</a:t>
                </a:r>
                <a:r>
                  <a:rPr lang="en-US" baseline="-25000" dirty="0" smtClean="0"/>
                  <a:t>1+2</a:t>
                </a:r>
                <a:r>
                  <a:rPr lang="en-US" dirty="0" smtClean="0"/>
                  <a:t>=(4/5)(</a:t>
                </a:r>
                <a:r>
                  <a:rPr lang="en-US" i="1" dirty="0" smtClean="0"/>
                  <a:t>N</a:t>
                </a:r>
                <a:r>
                  <a:rPr lang="en-US" baseline="-25000" dirty="0" smtClean="0"/>
                  <a:t>1</a:t>
                </a:r>
                <a:r>
                  <a:rPr lang="en-US" dirty="0" smtClean="0"/>
                  <a:t>+</a:t>
                </a:r>
                <a:r>
                  <a:rPr lang="en-US" i="1" dirty="0" smtClean="0"/>
                  <a:t>N</a:t>
                </a:r>
                <a:r>
                  <a:rPr lang="en-US" baseline="-25000" dirty="0" smtClean="0"/>
                  <a:t>2</a:t>
                </a:r>
                <a:r>
                  <a:rPr lang="en-US" dirty="0" smtClean="0"/>
                  <a:t>).  </a:t>
                </a:r>
                <a:r>
                  <a:rPr lang="en-US" i="1" dirty="0" smtClean="0"/>
                  <a:t>S</a:t>
                </a:r>
                <a:r>
                  <a:rPr lang="en-US" baseline="-25000" dirty="0" smtClean="0"/>
                  <a:t>G</a:t>
                </a:r>
                <a:r>
                  <a:rPr lang="en-US" dirty="0" smtClean="0"/>
                  <a:t> gives wrong results for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𝐸</m:t>
                        </m:r>
                      </m:e>
                      <m:sub>
                        <m:r>
                          <a:rPr lang="en-US" b="0" i="1" smtClean="0">
                            <a:latin typeface="Cambria Math" panose="02040503050406030204" pitchFamily="18" charset="0"/>
                          </a:rPr>
                          <m:t>1</m:t>
                        </m:r>
                      </m:sub>
                      <m:sup>
                        <m:r>
                          <m:rPr>
                            <m:sty m:val="p"/>
                          </m:rPr>
                          <a:rPr lang="en-US" b="0" i="0" smtClean="0">
                            <a:latin typeface="Cambria Math" panose="02040503050406030204" pitchFamily="18" charset="0"/>
                          </a:rPr>
                          <m:t>max</m:t>
                        </m:r>
                      </m:sup>
                    </m:sSubSup>
                  </m:oMath>
                </a14:m>
                <a:r>
                  <a:rPr lang="en-US" dirty="0" smtClean="0"/>
                  <a:t>by about 8%.</a:t>
                </a:r>
                <a:endParaRPr lang="en-SG" dirty="0"/>
              </a:p>
            </p:txBody>
          </p:sp>
        </mc:Choice>
        <mc:Fallback xmlns="">
          <p:sp>
            <p:nvSpPr>
              <p:cNvPr id="24" name="TextBox 23"/>
              <p:cNvSpPr txBox="1">
                <a:spLocks noRot="1" noChangeAspect="1" noMove="1" noResize="1" noEditPoints="1" noAdjustHandles="1" noChangeArrowheads="1" noChangeShapeType="1" noTextEdit="1"/>
              </p:cNvSpPr>
              <p:nvPr/>
            </p:nvSpPr>
            <p:spPr>
              <a:xfrm>
                <a:off x="625028" y="4965539"/>
                <a:ext cx="4444680" cy="923330"/>
              </a:xfrm>
              <a:prstGeom prst="rect">
                <a:avLst/>
              </a:prstGeom>
              <a:blipFill rotWithShape="0">
                <a:blip r:embed="rId5"/>
                <a:stretch>
                  <a:fillRect l="-1235" t="-3974" b="-9934"/>
                </a:stretch>
              </a:blipFill>
            </p:spPr>
            <p:txBody>
              <a:bodyPr/>
              <a:lstStyle/>
              <a:p>
                <a:r>
                  <a:rPr lang="en-US">
                    <a:noFill/>
                  </a:rPr>
                  <a:t> </a:t>
                </a:r>
              </a:p>
            </p:txBody>
          </p:sp>
        </mc:Fallback>
      </mc:AlternateContent>
      <p:cxnSp>
        <p:nvCxnSpPr>
          <p:cNvPr id="5" name="Straight Connector 4"/>
          <p:cNvCxnSpPr>
            <a:stCxn id="21" idx="1"/>
          </p:cNvCxnSpPr>
          <p:nvPr/>
        </p:nvCxnSpPr>
        <p:spPr>
          <a:xfrm>
            <a:off x="6708449" y="3606325"/>
            <a:ext cx="59820" cy="1698474"/>
          </a:xfrm>
          <a:prstGeom prst="line">
            <a:avLst/>
          </a:prstGeom>
          <a:ln>
            <a:solidFill>
              <a:schemeClr val="accent2"/>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p:cNvSpPr txBox="1"/>
              <p:nvPr/>
            </p:nvSpPr>
            <p:spPr>
              <a:xfrm>
                <a:off x="6581871" y="5379286"/>
                <a:ext cx="431689" cy="4003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𝐸</m:t>
                          </m:r>
                        </m:e>
                        <m:sub>
                          <m:r>
                            <a:rPr lang="en-US" b="0" i="1" smtClean="0">
                              <a:latin typeface="Cambria Math" panose="02040503050406030204" pitchFamily="18" charset="0"/>
                            </a:rPr>
                            <m:t>1</m:t>
                          </m:r>
                        </m:sub>
                        <m:sup>
                          <m:r>
                            <m:rPr>
                              <m:sty m:val="p"/>
                            </m:rPr>
                            <a:rPr lang="en-US" b="0" i="0" smtClean="0">
                              <a:latin typeface="Cambria Math" panose="02040503050406030204" pitchFamily="18" charset="0"/>
                            </a:rPr>
                            <m:t>eq</m:t>
                          </m:r>
                        </m:sup>
                      </m:sSubSup>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6581871" y="5379286"/>
                <a:ext cx="431689" cy="400366"/>
              </a:xfrm>
              <a:prstGeom prst="rect">
                <a:avLst/>
              </a:prstGeom>
              <a:blipFill rotWithShape="0">
                <a:blip r:embed="rId6"/>
                <a:stretch>
                  <a:fillRect r="-15493" b="-3030"/>
                </a:stretch>
              </a:blipFill>
            </p:spPr>
            <p:txBody>
              <a:bodyPr/>
              <a:lstStyle/>
              <a:p>
                <a:r>
                  <a:rPr lang="en-US">
                    <a:noFill/>
                  </a:rPr>
                  <a:t> </a:t>
                </a:r>
              </a:p>
            </p:txBody>
          </p:sp>
        </mc:Fallback>
      </mc:AlternateContent>
    </p:spTree>
    <p:extLst>
      <p:ext uri="{BB962C8B-B14F-4D97-AF65-F5344CB8AC3E}">
        <p14:creationId xmlns:p14="http://schemas.microsoft.com/office/powerpoint/2010/main" val="9973170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Boltzmann temperature determines the direction of heat flow</a:t>
            </a:r>
            <a:endParaRPr lang="en-US" dirty="0"/>
          </a:p>
        </p:txBody>
      </p:sp>
      <p:sp>
        <p:nvSpPr>
          <p:cNvPr id="4" name="Slide Number Placeholder 3"/>
          <p:cNvSpPr>
            <a:spLocks noGrp="1"/>
          </p:cNvSpPr>
          <p:nvPr>
            <p:ph type="sldNum" sz="quarter" idx="12"/>
          </p:nvPr>
        </p:nvSpPr>
        <p:spPr/>
        <p:txBody>
          <a:bodyPr/>
          <a:lstStyle/>
          <a:p>
            <a:fld id="{D6CF5D8E-4EB8-4BE7-BAC0-A4BCAE070E94}" type="slidenum">
              <a:rPr lang="en-US" smtClean="0"/>
              <a:pPr/>
              <a:t>34</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409" y="1810138"/>
            <a:ext cx="6353315" cy="4546213"/>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6953061" y="1810138"/>
                <a:ext cx="1919335" cy="2157578"/>
              </a:xfrm>
              <a:prstGeom prst="rect">
                <a:avLst/>
              </a:prstGeom>
              <a:noFill/>
            </p:spPr>
            <p:txBody>
              <a:bodyPr wrap="square" rtlCol="0">
                <a:spAutoFit/>
              </a:bodyPr>
              <a:lstStyle/>
              <a:p>
                <a:r>
                  <a:rPr lang="en-US" dirty="0" smtClean="0"/>
                  <a:t>Analogous plot as HHD figure 7, with density of state </a:t>
                </a:r>
                <a14:m>
                  <m:oMath xmlns:m="http://schemas.openxmlformats.org/officeDocument/2006/math">
                    <m:r>
                      <a:rPr lang="en-US" b="0" i="1" smtClean="0">
                        <a:latin typeface="Cambria Math" panose="02040503050406030204" pitchFamily="18" charset="0"/>
                      </a:rPr>
                      <m:t>𝜔</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𝑗</m:t>
                            </m:r>
                          </m:sub>
                        </m:sSub>
                      </m:e>
                    </m:d>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𝐸</m:t>
                        </m:r>
                      </m:e>
                      <m:sub>
                        <m:r>
                          <a:rPr lang="en-US" b="0" i="1" smtClean="0">
                            <a:latin typeface="Cambria Math" panose="02040503050406030204" pitchFamily="18" charset="0"/>
                          </a:rPr>
                          <m:t>𝑗</m:t>
                        </m:r>
                      </m:sub>
                      <m:sup>
                        <m:r>
                          <a:rPr lang="en-US" b="0" i="1" smtClean="0">
                            <a:latin typeface="Cambria Math" panose="02040503050406030204" pitchFamily="18" charset="0"/>
                          </a:rPr>
                          <m:t>𝑛</m:t>
                        </m:r>
                      </m:sup>
                    </m:sSub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𝐸</m:t>
                                </m:r>
                              </m:e>
                              <m:sub>
                                <m:r>
                                  <a:rPr lang="en-US" b="0" i="1" smtClean="0">
                                    <a:latin typeface="Cambria Math" panose="02040503050406030204" pitchFamily="18" charset="0"/>
                                  </a:rPr>
                                  <m:t>𝑗</m:t>
                                </m:r>
                              </m:sub>
                              <m:sup>
                                <m:r>
                                  <a:rPr lang="en-US" b="0" i="1" smtClean="0">
                                    <a:latin typeface="Cambria Math" panose="02040503050406030204" pitchFamily="18" charset="0"/>
                                  </a:rPr>
                                  <m:t>𝑚𝑎𝑥</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𝑗</m:t>
                                </m:r>
                              </m:sub>
                            </m:sSub>
                          </m:e>
                        </m:d>
                      </m:e>
                      <m:sup>
                        <m:r>
                          <a:rPr lang="en-US" b="0" i="1" smtClean="0">
                            <a:latin typeface="Cambria Math" panose="02040503050406030204" pitchFamily="18" charset="0"/>
                          </a:rPr>
                          <m:t>𝑛</m:t>
                        </m:r>
                      </m:sup>
                    </m:sSup>
                    <m:r>
                      <a:rPr lang="en-US" b="0" i="0" smtClean="0">
                        <a:latin typeface="Cambria Math" panose="02040503050406030204" pitchFamily="18" charset="0"/>
                      </a:rPr>
                      <m:t>, </m:t>
                    </m:r>
                  </m:oMath>
                </a14:m>
                <a:endParaRPr lang="en-US" b="0" dirty="0" smtClean="0"/>
              </a:p>
              <a:p>
                <a14:m>
                  <m:oMath xmlns:m="http://schemas.openxmlformats.org/officeDocument/2006/math">
                    <m:r>
                      <a:rPr lang="en-US" b="0" i="1" smtClean="0">
                        <a:latin typeface="Cambria Math" panose="02040503050406030204" pitchFamily="18" charset="0"/>
                      </a:rPr>
                      <m:t>𝑗</m:t>
                    </m:r>
                    <m:r>
                      <a:rPr lang="en-US" b="0" i="1" smtClean="0">
                        <a:latin typeface="Cambria Math" panose="02040503050406030204" pitchFamily="18" charset="0"/>
                      </a:rPr>
                      <m:t>=1,2,</m:t>
                    </m:r>
                  </m:oMath>
                </a14:m>
                <a:r>
                  <a:rPr lang="en-US" dirty="0" smtClean="0"/>
                  <a:t> </a:t>
                </a:r>
                <a14:m>
                  <m:oMath xmlns:m="http://schemas.openxmlformats.org/officeDocument/2006/math">
                    <m:sSubSup>
                      <m:sSubSupPr>
                        <m:ctrlPr>
                          <a:rPr lang="en-US" i="1" dirty="0" smtClean="0">
                            <a:latin typeface="Cambria Math" panose="02040503050406030204" pitchFamily="18" charset="0"/>
                          </a:rPr>
                        </m:ctrlPr>
                      </m:sSubSupPr>
                      <m:e>
                        <m:r>
                          <a:rPr lang="en-US" b="0" i="1" dirty="0" smtClean="0">
                            <a:latin typeface="Cambria Math" panose="02040503050406030204" pitchFamily="18" charset="0"/>
                          </a:rPr>
                          <m:t>𝐸</m:t>
                        </m:r>
                      </m:e>
                      <m:sub>
                        <m:r>
                          <a:rPr lang="en-US" b="0" i="1" dirty="0" smtClean="0">
                            <a:latin typeface="Cambria Math" panose="02040503050406030204" pitchFamily="18" charset="0"/>
                          </a:rPr>
                          <m:t>1</m:t>
                        </m:r>
                      </m:sub>
                      <m:sup>
                        <m:r>
                          <a:rPr lang="en-US" b="0" i="1" dirty="0" smtClean="0">
                            <a:latin typeface="Cambria Math" panose="02040503050406030204" pitchFamily="18" charset="0"/>
                          </a:rPr>
                          <m:t>𝑚𝑎𝑥</m:t>
                        </m:r>
                      </m:sup>
                    </m:sSubSup>
                    <m:r>
                      <a:rPr lang="en-US" b="0" i="1" dirty="0" smtClean="0">
                        <a:latin typeface="Cambria Math" panose="02040503050406030204" pitchFamily="18" charset="0"/>
                      </a:rPr>
                      <m:t>=2</m:t>
                    </m:r>
                    <m:r>
                      <a:rPr lang="en-US" b="0" i="1" dirty="0" smtClean="0">
                        <a:latin typeface="Cambria Math" panose="02040503050406030204" pitchFamily="18" charset="0"/>
                      </a:rPr>
                      <m:t>𝑛</m:t>
                    </m:r>
                  </m:oMath>
                </a14:m>
                <a:r>
                  <a:rPr lang="en-US" dirty="0" smtClean="0"/>
                  <a:t>, </a:t>
                </a:r>
                <a14:m>
                  <m:oMath xmlns:m="http://schemas.openxmlformats.org/officeDocument/2006/math">
                    <m:sSubSup>
                      <m:sSubSupPr>
                        <m:ctrlPr>
                          <a:rPr lang="en-US" i="1" dirty="0">
                            <a:latin typeface="Cambria Math" panose="02040503050406030204" pitchFamily="18" charset="0"/>
                          </a:rPr>
                        </m:ctrlPr>
                      </m:sSubSupPr>
                      <m:e>
                        <m:r>
                          <a:rPr lang="en-US" i="1" dirty="0">
                            <a:latin typeface="Cambria Math" panose="02040503050406030204" pitchFamily="18" charset="0"/>
                          </a:rPr>
                          <m:t>𝐸</m:t>
                        </m:r>
                      </m:e>
                      <m:sub>
                        <m:r>
                          <a:rPr lang="en-US" b="0" i="1" dirty="0" smtClean="0">
                            <a:latin typeface="Cambria Math" panose="02040503050406030204" pitchFamily="18" charset="0"/>
                          </a:rPr>
                          <m:t>2</m:t>
                        </m:r>
                      </m:sub>
                      <m:sup>
                        <m:r>
                          <a:rPr lang="en-US" i="1" dirty="0">
                            <a:latin typeface="Cambria Math" panose="02040503050406030204" pitchFamily="18" charset="0"/>
                          </a:rPr>
                          <m:t>𝑚𝑎𝑥</m:t>
                        </m:r>
                      </m:sup>
                    </m:sSubSup>
                    <m:r>
                      <a:rPr lang="en-US" i="1" dirty="0">
                        <a:latin typeface="Cambria Math" panose="02040503050406030204" pitchFamily="18" charset="0"/>
                      </a:rPr>
                      <m:t>=</m:t>
                    </m:r>
                    <m:r>
                      <a:rPr lang="en-US" i="1" dirty="0">
                        <a:latin typeface="Cambria Math" panose="02040503050406030204" pitchFamily="18" charset="0"/>
                      </a:rPr>
                      <m:t>𝑛</m:t>
                    </m:r>
                  </m:oMath>
                </a14:m>
                <a:r>
                  <a:rPr lang="en-US" dirty="0" smtClean="0"/>
                  <a:t>.  </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6953061" y="1810138"/>
                <a:ext cx="1919335" cy="2157578"/>
              </a:xfrm>
              <a:prstGeom prst="rect">
                <a:avLst/>
              </a:prstGeom>
              <a:blipFill rotWithShape="0">
                <a:blip r:embed="rId3"/>
                <a:stretch>
                  <a:fillRect l="-2866" t="-1695" r="-4140" b="-3672"/>
                </a:stretch>
              </a:blipFill>
            </p:spPr>
            <p:txBody>
              <a:bodyPr/>
              <a:lstStyle/>
              <a:p>
                <a:r>
                  <a:rPr lang="en-US">
                    <a:noFill/>
                  </a:rPr>
                  <a:t> </a:t>
                </a:r>
              </a:p>
            </p:txBody>
          </p:sp>
        </mc:Fallback>
      </mc:AlternateContent>
    </p:spTree>
    <p:extLst>
      <p:ext uri="{BB962C8B-B14F-4D97-AF65-F5344CB8AC3E}">
        <p14:creationId xmlns:p14="http://schemas.microsoft.com/office/powerpoint/2010/main" val="26215689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Boltzmann </a:t>
            </a:r>
            <a:r>
              <a:rPr lang="en-US" i="1" dirty="0" smtClean="0"/>
              <a:t>T</a:t>
            </a:r>
            <a:r>
              <a:rPr lang="en-US" baseline="-25000" dirty="0" smtClean="0"/>
              <a:t>B</a:t>
            </a:r>
            <a:r>
              <a:rPr lang="en-US" dirty="0" smtClean="0"/>
              <a:t> determines the direction of heat flow, </a:t>
            </a:r>
            <a:r>
              <a:rPr lang="en-US" i="1" dirty="0" smtClean="0"/>
              <a:t>T</a:t>
            </a:r>
            <a:r>
              <a:rPr lang="en-US" baseline="-25000" dirty="0" smtClean="0"/>
              <a:t>G</a:t>
            </a:r>
            <a:r>
              <a:rPr lang="en-US" dirty="0" smtClean="0"/>
              <a:t> does not</a:t>
            </a:r>
            <a:endParaRPr lang="en-US" dirty="0"/>
          </a:p>
        </p:txBody>
      </p:sp>
      <p:sp>
        <p:nvSpPr>
          <p:cNvPr id="4" name="Slide Number Placeholder 3"/>
          <p:cNvSpPr>
            <a:spLocks noGrp="1"/>
          </p:cNvSpPr>
          <p:nvPr>
            <p:ph type="sldNum" sz="quarter" idx="12"/>
          </p:nvPr>
        </p:nvSpPr>
        <p:spPr/>
        <p:txBody>
          <a:bodyPr/>
          <a:lstStyle/>
          <a:p>
            <a:fld id="{D6CF5D8E-4EB8-4BE7-BAC0-A4BCAE070E94}" type="slidenum">
              <a:rPr lang="en-US" smtClean="0"/>
              <a:pPr/>
              <a:t>35</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069" y="1690688"/>
            <a:ext cx="6364647" cy="4773485"/>
          </a:xfrm>
          <a:prstGeom prst="rect">
            <a:avLst/>
          </a:prstGeom>
        </p:spPr>
      </p:pic>
      <p:sp>
        <p:nvSpPr>
          <p:cNvPr id="7" name="TextBox 6"/>
          <p:cNvSpPr txBox="1"/>
          <p:nvPr/>
        </p:nvSpPr>
        <p:spPr>
          <a:xfrm>
            <a:off x="6390715" y="2070847"/>
            <a:ext cx="2538132" cy="4524315"/>
          </a:xfrm>
          <a:prstGeom prst="rect">
            <a:avLst/>
          </a:prstGeom>
          <a:noFill/>
        </p:spPr>
        <p:txBody>
          <a:bodyPr wrap="square" rtlCol="0">
            <a:spAutoFit/>
          </a:bodyPr>
          <a:lstStyle/>
          <a:p>
            <a:r>
              <a:rPr lang="en-US" dirty="0" smtClean="0"/>
              <a:t>Energies of two identical two-level systems, system 1 is 10 times larger than system 2, predicted by ‘no heat transfer’ as well as equality of </a:t>
            </a:r>
            <a:r>
              <a:rPr lang="en-US" i="1" dirty="0" smtClean="0"/>
              <a:t>T</a:t>
            </a:r>
            <a:r>
              <a:rPr lang="en-US" baseline="-25000" dirty="0" smtClean="0"/>
              <a:t>B</a:t>
            </a:r>
            <a:r>
              <a:rPr lang="en-US" dirty="0" smtClean="0"/>
              <a:t> (max of total Boltzmann entropy) is given by the blue straight line.</a:t>
            </a:r>
          </a:p>
          <a:p>
            <a:r>
              <a:rPr lang="en-US" dirty="0" smtClean="0"/>
              <a:t>Other curves are predictions of </a:t>
            </a:r>
            <a:r>
              <a:rPr lang="en-US" i="1" dirty="0" smtClean="0"/>
              <a:t>T</a:t>
            </a:r>
            <a:r>
              <a:rPr lang="en-US" baseline="-25000" dirty="0" smtClean="0"/>
              <a:t>G</a:t>
            </a:r>
            <a:r>
              <a:rPr lang="en-US" dirty="0" smtClean="0"/>
              <a:t> for different sizes of </a:t>
            </a:r>
            <a:r>
              <a:rPr lang="en-US" i="1" dirty="0" smtClean="0"/>
              <a:t>N</a:t>
            </a:r>
            <a:r>
              <a:rPr lang="en-US" baseline="-25000" dirty="0" smtClean="0"/>
              <a:t>2</a:t>
            </a:r>
            <a:r>
              <a:rPr lang="en-US" dirty="0" smtClean="0"/>
              <a:t>.</a:t>
            </a:r>
          </a:p>
          <a:p>
            <a:endParaRPr lang="en-US" dirty="0"/>
          </a:p>
          <a:p>
            <a:r>
              <a:rPr lang="en-US" dirty="0" smtClean="0"/>
              <a:t>From </a:t>
            </a:r>
            <a:r>
              <a:rPr lang="en-US" dirty="0" err="1" smtClean="0"/>
              <a:t>Swendsen</a:t>
            </a:r>
            <a:r>
              <a:rPr lang="en-US" dirty="0" smtClean="0"/>
              <a:t>, arxiv:1508.01323.</a:t>
            </a:r>
            <a:endParaRPr lang="en-US" dirty="0"/>
          </a:p>
        </p:txBody>
      </p:sp>
    </p:spTree>
    <p:extLst>
      <p:ext uri="{BB962C8B-B14F-4D97-AF65-F5344CB8AC3E}">
        <p14:creationId xmlns:p14="http://schemas.microsoft.com/office/powerpoint/2010/main" val="21246226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Entropy and thermodynamic limit</a:t>
            </a:r>
            <a:endParaRPr lang="en-SG" dirty="0"/>
          </a:p>
        </p:txBody>
      </p:sp>
      <p:sp>
        <p:nvSpPr>
          <p:cNvPr id="4" name="Slide Number Placeholder 3"/>
          <p:cNvSpPr>
            <a:spLocks noGrp="1"/>
          </p:cNvSpPr>
          <p:nvPr>
            <p:ph type="sldNum" sz="quarter" idx="12"/>
          </p:nvPr>
        </p:nvSpPr>
        <p:spPr/>
        <p:txBody>
          <a:bodyPr/>
          <a:lstStyle/>
          <a:p>
            <a:fld id="{D6CF5D8E-4EB8-4BE7-BAC0-A4BCAE070E94}" type="slidenum">
              <a:rPr lang="en-US" smtClean="0"/>
              <a:pPr/>
              <a:t>36</a:t>
            </a:fld>
            <a:endParaRPr lang="en-US" dirty="0"/>
          </a:p>
        </p:txBody>
      </p:sp>
      <p:pic>
        <p:nvPicPr>
          <p:cNvPr id="5" name="Picture 4" descr="entropy.eps"/>
          <p:cNvPicPr>
            <a:picLocks noChangeAspect="1"/>
          </p:cNvPicPr>
          <p:nvPr/>
        </p:nvPicPr>
        <p:blipFill>
          <a:blip r:embed="rId2" cstate="print"/>
          <a:stretch>
            <a:fillRect/>
          </a:stretch>
        </p:blipFill>
        <p:spPr>
          <a:xfrm>
            <a:off x="710726" y="1944758"/>
            <a:ext cx="5335765" cy="4309343"/>
          </a:xfrm>
          <a:prstGeom prst="rect">
            <a:avLst/>
          </a:prstGeom>
        </p:spPr>
      </p:pic>
      <p:sp>
        <p:nvSpPr>
          <p:cNvPr id="6" name="TextBox 5"/>
          <p:cNvSpPr txBox="1"/>
          <p:nvPr/>
        </p:nvSpPr>
        <p:spPr>
          <a:xfrm>
            <a:off x="6524224" y="1251609"/>
            <a:ext cx="2402493" cy="5016758"/>
          </a:xfrm>
          <a:prstGeom prst="rect">
            <a:avLst/>
          </a:prstGeom>
          <a:noFill/>
        </p:spPr>
        <p:txBody>
          <a:bodyPr wrap="square" rtlCol="0">
            <a:spAutoFit/>
          </a:bodyPr>
          <a:lstStyle/>
          <a:p>
            <a:r>
              <a:rPr lang="en-US" sz="2000" dirty="0" smtClean="0"/>
              <a:t>Entropy of (distinguishable) quantum harmonic oscillators computed according to </a:t>
            </a:r>
            <a:r>
              <a:rPr lang="en-US" sz="2000" i="1" dirty="0" smtClean="0"/>
              <a:t>S</a:t>
            </a:r>
            <a:r>
              <a:rPr lang="en-US" sz="2000" baseline="-25000" dirty="0" smtClean="0"/>
              <a:t>G</a:t>
            </a:r>
            <a:r>
              <a:rPr lang="en-US" sz="2000" dirty="0" smtClean="0"/>
              <a:t> for the number of oscillators </a:t>
            </a:r>
            <a:r>
              <a:rPr lang="en-US" sz="2000" i="1" dirty="0" smtClean="0"/>
              <a:t>N</a:t>
            </a:r>
            <a:r>
              <a:rPr lang="en-US" sz="2000" dirty="0" smtClean="0"/>
              <a:t> = 1, 2, 5, 20, 80, and </a:t>
            </a:r>
            <a:r>
              <a:rPr lang="en-US" sz="2000" dirty="0" smtClean="0">
                <a:sym typeface="Symbol"/>
              </a:rPr>
              <a:t> (from bottom to top) or </a:t>
            </a:r>
            <a:r>
              <a:rPr lang="en-US" sz="2000" i="1" dirty="0" smtClean="0">
                <a:sym typeface="Symbol"/>
              </a:rPr>
              <a:t>S</a:t>
            </a:r>
            <a:r>
              <a:rPr lang="en-US" sz="2000" baseline="-25000" dirty="0" smtClean="0">
                <a:sym typeface="Symbol"/>
              </a:rPr>
              <a:t>B</a:t>
            </a:r>
            <a:r>
              <a:rPr lang="en-US" sz="2000" dirty="0" smtClean="0">
                <a:sym typeface="Symbol"/>
              </a:rPr>
              <a:t> with one particle larger, i.e., </a:t>
            </a:r>
            <a:r>
              <a:rPr lang="en-US" sz="2000" i="1" dirty="0" smtClean="0">
                <a:sym typeface="Symbol"/>
              </a:rPr>
              <a:t>N </a:t>
            </a:r>
            <a:r>
              <a:rPr lang="en-US" sz="2000" dirty="0" smtClean="0">
                <a:sym typeface="Symbol"/>
              </a:rPr>
              <a:t>= 2, 3, 6, etc.  </a:t>
            </a:r>
          </a:p>
          <a:p>
            <a:endParaRPr lang="en-US" sz="2000" dirty="0">
              <a:sym typeface="Symbol"/>
            </a:endParaRPr>
          </a:p>
          <a:p>
            <a:r>
              <a:rPr lang="en-US" sz="2000" dirty="0" smtClean="0">
                <a:sym typeface="Symbol"/>
              </a:rPr>
              <a:t>Temperature for </a:t>
            </a:r>
            <a:r>
              <a:rPr lang="en-US" sz="2000" i="1" dirty="0" smtClean="0">
                <a:sym typeface="Symbol"/>
              </a:rPr>
              <a:t>N</a:t>
            </a:r>
            <a:r>
              <a:rPr lang="en-US" sz="2000" dirty="0" smtClean="0">
                <a:sym typeface="Symbol"/>
              </a:rPr>
              <a:t>=1 cannot be properly defined.</a:t>
            </a:r>
            <a:endParaRPr lang="en-SG" sz="2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Opposing view</a:t>
            </a:r>
            <a:endParaRPr lang="en-SG" dirty="0"/>
          </a:p>
        </p:txBody>
      </p:sp>
      <p:sp>
        <p:nvSpPr>
          <p:cNvPr id="3" name="Content Placeholder 2"/>
          <p:cNvSpPr>
            <a:spLocks noGrp="1"/>
          </p:cNvSpPr>
          <p:nvPr>
            <p:ph idx="1"/>
          </p:nvPr>
        </p:nvSpPr>
        <p:spPr>
          <a:xfrm>
            <a:off x="628650" y="1825625"/>
            <a:ext cx="7886700" cy="4530726"/>
          </a:xfrm>
        </p:spPr>
        <p:txBody>
          <a:bodyPr>
            <a:normAutofit lnSpcReduction="10000"/>
          </a:bodyPr>
          <a:lstStyle/>
          <a:p>
            <a:r>
              <a:rPr lang="en-US" dirty="0" smtClean="0"/>
              <a:t>Ensembles are not equivalent, especially so for the case when energy distributions are inverted</a:t>
            </a:r>
          </a:p>
          <a:p>
            <a:endParaRPr lang="en-US" dirty="0" smtClean="0"/>
          </a:p>
          <a:p>
            <a:r>
              <a:rPr lang="en-US" dirty="0" smtClean="0"/>
              <a:t>Thermodynamics applies to any number of particles, </a:t>
            </a:r>
            <a:r>
              <a:rPr lang="en-US" i="1" dirty="0" smtClean="0"/>
              <a:t>N</a:t>
            </a:r>
            <a:r>
              <a:rPr lang="en-US" dirty="0" smtClean="0"/>
              <a:t> = 1, 2, 3, …</a:t>
            </a:r>
          </a:p>
          <a:p>
            <a:endParaRPr lang="en-US" dirty="0" smtClean="0"/>
          </a:p>
          <a:p>
            <a:r>
              <a:rPr lang="en-US" dirty="0"/>
              <a:t>Heat flows from hot to cold is “naïve</a:t>
            </a:r>
            <a:r>
              <a:rPr lang="en-US" dirty="0" smtClean="0"/>
              <a:t>”; </a:t>
            </a:r>
            <a:r>
              <a:rPr lang="en-US" i="1" dirty="0"/>
              <a:t>T</a:t>
            </a:r>
            <a:r>
              <a:rPr lang="en-US" dirty="0"/>
              <a:t> is not a state </a:t>
            </a:r>
            <a:r>
              <a:rPr lang="en-US" dirty="0" smtClean="0"/>
              <a:t>function</a:t>
            </a:r>
          </a:p>
          <a:p>
            <a:endParaRPr lang="en-US" dirty="0"/>
          </a:p>
          <a:p>
            <a:r>
              <a:rPr lang="en-US" dirty="0" err="1" smtClean="0"/>
              <a:t>Ising</a:t>
            </a:r>
            <a:r>
              <a:rPr lang="en-US" dirty="0" smtClean="0"/>
              <a:t> models are bad benchmarks</a:t>
            </a:r>
            <a:endParaRPr lang="en-SG" dirty="0"/>
          </a:p>
        </p:txBody>
      </p:sp>
      <p:sp>
        <p:nvSpPr>
          <p:cNvPr id="4" name="Slide Number Placeholder 3"/>
          <p:cNvSpPr>
            <a:spLocks noGrp="1"/>
          </p:cNvSpPr>
          <p:nvPr>
            <p:ph type="sldNum" sz="quarter" idx="12"/>
          </p:nvPr>
        </p:nvSpPr>
        <p:spPr/>
        <p:txBody>
          <a:bodyPr/>
          <a:lstStyle/>
          <a:p>
            <a:fld id="{D6CF5D8E-4EB8-4BE7-BAC0-A4BCAE070E94}" type="slidenum">
              <a:rPr lang="en-US" smtClean="0"/>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lnSpcReduction="10000"/>
          </a:bodyPr>
          <a:lstStyle/>
          <a:p>
            <a:r>
              <a:rPr lang="en-US" dirty="0" smtClean="0"/>
              <a:t>The volume entropy </a:t>
            </a:r>
            <a:r>
              <a:rPr lang="en-US" i="1" dirty="0" smtClean="0"/>
              <a:t>S</a:t>
            </a:r>
            <a:r>
              <a:rPr lang="en-US" baseline="-25000" dirty="0" smtClean="0"/>
              <a:t>G</a:t>
            </a:r>
            <a:r>
              <a:rPr lang="en-US" dirty="0" smtClean="0"/>
              <a:t> fails to satisfy the postulates of thermodynamics – the zeroth law and the second law.  It lacks additivity, essential for the validity of thermodynamics</a:t>
            </a:r>
          </a:p>
          <a:p>
            <a:r>
              <a:rPr lang="en-US" dirty="0" smtClean="0"/>
              <a:t>For classical Hamiltonian systems, </a:t>
            </a:r>
            <a:r>
              <a:rPr lang="en-US" i="1" dirty="0" smtClean="0"/>
              <a:t>S</a:t>
            </a:r>
            <a:r>
              <a:rPr lang="en-US" baseline="-25000" dirty="0" smtClean="0"/>
              <a:t>G</a:t>
            </a:r>
            <a:r>
              <a:rPr lang="en-US" dirty="0" smtClean="0"/>
              <a:t> satisfies an exact adiabatic invariance (due to Hertz) while Boltzmann entropy does not.  However, the violations are of order 1/</a:t>
            </a:r>
            <a:r>
              <a:rPr lang="en-US" i="1" dirty="0" smtClean="0"/>
              <a:t>N</a:t>
            </a:r>
            <a:r>
              <a:rPr lang="en-US" dirty="0" smtClean="0"/>
              <a:t> and go away for large systems</a:t>
            </a:r>
          </a:p>
          <a:p>
            <a:r>
              <a:rPr lang="en-US" dirty="0" smtClean="0"/>
              <a:t>Thermodynamics is a macroscopic theory which applies to large systems only</a:t>
            </a:r>
            <a:endParaRPr lang="en-US" dirty="0"/>
          </a:p>
        </p:txBody>
      </p:sp>
      <p:sp>
        <p:nvSpPr>
          <p:cNvPr id="4" name="Slide Number Placeholder 3"/>
          <p:cNvSpPr>
            <a:spLocks noGrp="1"/>
          </p:cNvSpPr>
          <p:nvPr>
            <p:ph type="sldNum" sz="quarter" idx="12"/>
          </p:nvPr>
        </p:nvSpPr>
        <p:spPr/>
        <p:txBody>
          <a:bodyPr/>
          <a:lstStyle/>
          <a:p>
            <a:fld id="{D6CF5D8E-4EB8-4BE7-BAC0-A4BCAE070E94}" type="slidenum">
              <a:rPr lang="en-US" smtClean="0"/>
              <a:pPr/>
              <a:t>38</a:t>
            </a:fld>
            <a:endParaRPr lang="en-US" dirty="0"/>
          </a:p>
        </p:txBody>
      </p:sp>
    </p:spTree>
    <p:extLst>
      <p:ext uri="{BB962C8B-B14F-4D97-AF65-F5344CB8AC3E}">
        <p14:creationId xmlns:p14="http://schemas.microsoft.com/office/powerpoint/2010/main" val="1460142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r>
              <a:rPr lang="en-US" dirty="0" smtClean="0"/>
              <a:t>Empirical temperatures and the Kelvin absolute temperature scale</a:t>
            </a:r>
          </a:p>
          <a:p>
            <a:r>
              <a:rPr lang="en-US" dirty="0" smtClean="0"/>
              <a:t>Negative </a:t>
            </a:r>
            <a:r>
              <a:rPr lang="en-US" i="1" dirty="0" smtClean="0"/>
              <a:t>T </a:t>
            </a:r>
            <a:r>
              <a:rPr lang="en-US" dirty="0" smtClean="0"/>
              <a:t>?</a:t>
            </a:r>
          </a:p>
          <a:p>
            <a:r>
              <a:rPr lang="en-US" dirty="0" smtClean="0"/>
              <a:t>Thermodynamics</a:t>
            </a:r>
          </a:p>
          <a:p>
            <a:pPr lvl="1"/>
            <a:r>
              <a:rPr lang="en-US" dirty="0" smtClean="0"/>
              <a:t>Classic: Traditional</a:t>
            </a:r>
          </a:p>
          <a:p>
            <a:pPr lvl="1"/>
            <a:r>
              <a:rPr lang="en-US" dirty="0" smtClean="0"/>
              <a:t>Modern: Callen formulation</a:t>
            </a:r>
          </a:p>
          <a:p>
            <a:pPr lvl="1"/>
            <a:r>
              <a:rPr lang="en-US" dirty="0" smtClean="0"/>
              <a:t>Post-modern: </a:t>
            </a:r>
            <a:r>
              <a:rPr lang="en-US" dirty="0" err="1" smtClean="0"/>
              <a:t>Lieb</a:t>
            </a:r>
            <a:r>
              <a:rPr lang="en-US" dirty="0" smtClean="0"/>
              <a:t> and </a:t>
            </a:r>
            <a:r>
              <a:rPr lang="en-US" dirty="0" err="1" smtClean="0"/>
              <a:t>Yngvason</a:t>
            </a:r>
            <a:r>
              <a:rPr lang="en-US" dirty="0" smtClean="0"/>
              <a:t> axiomatic foundations</a:t>
            </a:r>
          </a:p>
          <a:p>
            <a:r>
              <a:rPr lang="en-US" dirty="0" smtClean="0"/>
              <a:t>Volume or ‘Gibbs’ entropy – evidence of violations of thermodynamic laws</a:t>
            </a:r>
          </a:p>
          <a:p>
            <a:r>
              <a:rPr lang="en-US" dirty="0" smtClean="0"/>
              <a:t>Conclusion</a:t>
            </a:r>
          </a:p>
        </p:txBody>
      </p:sp>
      <p:sp>
        <p:nvSpPr>
          <p:cNvPr id="4" name="Slide Number Placeholder 3"/>
          <p:cNvSpPr>
            <a:spLocks noGrp="1"/>
          </p:cNvSpPr>
          <p:nvPr>
            <p:ph type="sldNum" sz="quarter" idx="12"/>
          </p:nvPr>
        </p:nvSpPr>
        <p:spPr/>
        <p:txBody>
          <a:bodyPr/>
          <a:lstStyle/>
          <a:p>
            <a:fld id="{D6CF5D8E-4EB8-4BE7-BAC0-A4BCAE070E94}" type="slidenum">
              <a:rPr lang="en-US" smtClean="0"/>
              <a:pPr/>
              <a:t>4</a:t>
            </a:fld>
            <a:endParaRPr lang="en-US" dirty="0"/>
          </a:p>
        </p:txBody>
      </p:sp>
    </p:spTree>
    <p:extLst>
      <p:ext uri="{BB962C8B-B14F-4D97-AF65-F5344CB8AC3E}">
        <p14:creationId xmlns:p14="http://schemas.microsoft.com/office/powerpoint/2010/main" val="924365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thermometers</a:t>
            </a:r>
            <a:endParaRPr lang="en-US" dirty="0"/>
          </a:p>
        </p:txBody>
      </p:sp>
      <p:sp>
        <p:nvSpPr>
          <p:cNvPr id="4" name="Rectangle 3"/>
          <p:cNvSpPr/>
          <p:nvPr/>
        </p:nvSpPr>
        <p:spPr>
          <a:xfrm>
            <a:off x="2384277" y="2409914"/>
            <a:ext cx="205099" cy="31533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170632" y="5332576"/>
            <a:ext cx="658026" cy="632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1717705" y="2409914"/>
            <a:ext cx="8545" cy="304230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16200000">
            <a:off x="965675" y="3794333"/>
            <a:ext cx="931491" cy="369332"/>
          </a:xfrm>
          <a:prstGeom prst="rect">
            <a:avLst/>
          </a:prstGeom>
          <a:noFill/>
        </p:spPr>
        <p:txBody>
          <a:bodyPr wrap="square" rtlCol="0">
            <a:spAutoFit/>
          </a:bodyPr>
          <a:lstStyle/>
          <a:p>
            <a:r>
              <a:rPr lang="en-US" dirty="0" smtClean="0"/>
              <a:t>length</a:t>
            </a:r>
            <a:endParaRPr lang="en-US" dirty="0"/>
          </a:p>
        </p:txBody>
      </p:sp>
      <p:sp>
        <p:nvSpPr>
          <p:cNvPr id="9" name="TextBox 8"/>
          <p:cNvSpPr txBox="1"/>
          <p:nvPr/>
        </p:nvSpPr>
        <p:spPr>
          <a:xfrm>
            <a:off x="4042160" y="1837340"/>
            <a:ext cx="4819829" cy="4401205"/>
          </a:xfrm>
          <a:prstGeom prst="rect">
            <a:avLst/>
          </a:prstGeom>
          <a:noFill/>
        </p:spPr>
        <p:txBody>
          <a:bodyPr wrap="square" rtlCol="0">
            <a:spAutoFit/>
          </a:bodyPr>
          <a:lstStyle/>
          <a:p>
            <a:r>
              <a:rPr lang="en-US" sz="2800" dirty="0" smtClean="0"/>
              <a:t>Ideal gas equation of state</a:t>
            </a:r>
          </a:p>
          <a:p>
            <a:endParaRPr lang="en-US" sz="2800" dirty="0"/>
          </a:p>
          <a:p>
            <a:r>
              <a:rPr lang="en-US" sz="2800" i="1" dirty="0" err="1"/>
              <a:t>p</a:t>
            </a:r>
            <a:r>
              <a:rPr lang="en-US" sz="2800" i="1" dirty="0" err="1" smtClean="0"/>
              <a:t>V</a:t>
            </a:r>
            <a:r>
              <a:rPr lang="en-US" sz="2800" dirty="0" smtClean="0"/>
              <a:t> = </a:t>
            </a:r>
            <a:r>
              <a:rPr lang="en-US" sz="2800" i="1" dirty="0" err="1" smtClean="0"/>
              <a:t>Nk</a:t>
            </a:r>
            <a:r>
              <a:rPr lang="en-US" sz="2800" baseline="-25000" dirty="0" err="1" smtClean="0"/>
              <a:t>B</a:t>
            </a:r>
            <a:r>
              <a:rPr lang="en-US" sz="2800" i="1" dirty="0" err="1" smtClean="0"/>
              <a:t>T</a:t>
            </a:r>
            <a:endParaRPr lang="en-US" sz="2800" i="1" dirty="0" smtClean="0"/>
          </a:p>
          <a:p>
            <a:endParaRPr lang="en-US" sz="2800" i="1" dirty="0"/>
          </a:p>
          <a:p>
            <a:r>
              <a:rPr lang="en-US" sz="2800" i="1" dirty="0"/>
              <a:t>p</a:t>
            </a:r>
            <a:r>
              <a:rPr lang="en-US" sz="2800" dirty="0" smtClean="0"/>
              <a:t>: pressure, e.g., fixed at 1 </a:t>
            </a:r>
            <a:r>
              <a:rPr lang="en-US" sz="2800" dirty="0" err="1" smtClean="0"/>
              <a:t>atm</a:t>
            </a:r>
            <a:endParaRPr lang="en-US" sz="2800" dirty="0" smtClean="0"/>
          </a:p>
          <a:p>
            <a:r>
              <a:rPr lang="en-US" sz="2800" i="1" dirty="0" smtClean="0"/>
              <a:t>V</a:t>
            </a:r>
            <a:r>
              <a:rPr lang="en-US" sz="2800" dirty="0" smtClean="0"/>
              <a:t>: volume, </a:t>
            </a:r>
            <a:r>
              <a:rPr lang="en-US" sz="2800" i="1" dirty="0" smtClean="0"/>
              <a:t>V</a:t>
            </a:r>
            <a:r>
              <a:rPr lang="en-US" sz="2800" dirty="0" smtClean="0"/>
              <a:t> = length </a:t>
            </a:r>
            <a:r>
              <a:rPr lang="en-US" sz="2800" dirty="0" smtClean="0">
                <a:sym typeface="Symbol" panose="05050102010706020507" pitchFamily="18" charset="2"/>
              </a:rPr>
              <a:t> cross section area</a:t>
            </a:r>
          </a:p>
          <a:p>
            <a:r>
              <a:rPr lang="en-US" sz="2800" i="1" dirty="0" smtClean="0">
                <a:sym typeface="Symbol" panose="05050102010706020507" pitchFamily="18" charset="2"/>
              </a:rPr>
              <a:t>N</a:t>
            </a:r>
            <a:r>
              <a:rPr lang="en-US" sz="2800" dirty="0" smtClean="0">
                <a:sym typeface="Symbol" panose="05050102010706020507" pitchFamily="18" charset="2"/>
              </a:rPr>
              <a:t>: number of molecules</a:t>
            </a:r>
          </a:p>
          <a:p>
            <a:r>
              <a:rPr lang="en-US" sz="2800" i="1" dirty="0" smtClean="0">
                <a:sym typeface="Symbol" panose="05050102010706020507" pitchFamily="18" charset="2"/>
              </a:rPr>
              <a:t>k</a:t>
            </a:r>
            <a:r>
              <a:rPr lang="en-US" sz="2800" baseline="-25000" dirty="0" smtClean="0">
                <a:sym typeface="Symbol" panose="05050102010706020507" pitchFamily="18" charset="2"/>
              </a:rPr>
              <a:t>B</a:t>
            </a:r>
            <a:r>
              <a:rPr lang="en-US" sz="2800" dirty="0" smtClean="0">
                <a:sym typeface="Symbol" panose="05050102010706020507" pitchFamily="18" charset="2"/>
              </a:rPr>
              <a:t>: Boltzmann constant</a:t>
            </a:r>
          </a:p>
          <a:p>
            <a:r>
              <a:rPr lang="en-US" sz="2800" i="1" dirty="0" smtClean="0">
                <a:sym typeface="Symbol" panose="05050102010706020507" pitchFamily="18" charset="2"/>
              </a:rPr>
              <a:t>T</a:t>
            </a:r>
            <a:r>
              <a:rPr lang="en-US" sz="2800" dirty="0" smtClean="0">
                <a:sym typeface="Symbol" panose="05050102010706020507" pitchFamily="18" charset="2"/>
              </a:rPr>
              <a:t>: absolute temperature</a:t>
            </a:r>
            <a:endParaRPr lang="en-US" sz="2800" i="1" dirty="0"/>
          </a:p>
        </p:txBody>
      </p:sp>
      <p:sp>
        <p:nvSpPr>
          <p:cNvPr id="10" name="Slide Number Placeholder 9"/>
          <p:cNvSpPr>
            <a:spLocks noGrp="1"/>
          </p:cNvSpPr>
          <p:nvPr>
            <p:ph type="sldNum" sz="quarter" idx="12"/>
          </p:nvPr>
        </p:nvSpPr>
        <p:spPr/>
        <p:txBody>
          <a:bodyPr/>
          <a:lstStyle/>
          <a:p>
            <a:fld id="{D6CF5D8E-4EB8-4BE7-BAC0-A4BCAE070E94}" type="slidenum">
              <a:rPr lang="en-US" smtClean="0"/>
              <a:pPr/>
              <a:t>5</a:t>
            </a:fld>
            <a:endParaRPr lang="en-US" dirty="0"/>
          </a:p>
        </p:txBody>
      </p:sp>
      <p:cxnSp>
        <p:nvCxnSpPr>
          <p:cNvPr id="12" name="Straight Connector 11"/>
          <p:cNvCxnSpPr/>
          <p:nvPr/>
        </p:nvCxnSpPr>
        <p:spPr>
          <a:xfrm flipV="1">
            <a:off x="2372264" y="1449238"/>
            <a:ext cx="17253" cy="9575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593672" y="1463622"/>
            <a:ext cx="17253" cy="9575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6639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Ising</a:t>
            </a:r>
            <a:r>
              <a:rPr lang="en-US" dirty="0" smtClean="0"/>
              <a:t> thermometer”, empirical temperature </a:t>
            </a:r>
            <a:r>
              <a:rPr lang="el-GR" dirty="0" smtClean="0">
                <a:latin typeface="Calibri" panose="020F0502020204030204" pitchFamily="34" charset="0"/>
              </a:rPr>
              <a:t>θ</a:t>
            </a:r>
            <a:endParaRPr lang="en-US" dirty="0"/>
          </a:p>
        </p:txBody>
      </p:sp>
      <p:cxnSp>
        <p:nvCxnSpPr>
          <p:cNvPr id="5" name="Straight Connector 4"/>
          <p:cNvCxnSpPr/>
          <p:nvPr/>
        </p:nvCxnSpPr>
        <p:spPr>
          <a:xfrm>
            <a:off x="863125" y="2956845"/>
            <a:ext cx="7101555"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Down Arrow 6"/>
          <p:cNvSpPr/>
          <p:nvPr/>
        </p:nvSpPr>
        <p:spPr>
          <a:xfrm>
            <a:off x="1375793" y="2962656"/>
            <a:ext cx="111095" cy="27346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1699190" y="2963965"/>
            <a:ext cx="111095" cy="27346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10800000">
            <a:off x="2015381" y="2676050"/>
            <a:ext cx="111095" cy="2734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2421106" y="2962656"/>
            <a:ext cx="111095" cy="27346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2774534" y="2962540"/>
            <a:ext cx="111095" cy="27346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10800000">
            <a:off x="3090725" y="2674625"/>
            <a:ext cx="111095" cy="2734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10800000">
            <a:off x="3414043" y="2681823"/>
            <a:ext cx="111095" cy="2734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3741636" y="2962656"/>
            <a:ext cx="111095" cy="27346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4056407" y="2962537"/>
            <a:ext cx="111095" cy="27346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4379723" y="2961029"/>
            <a:ext cx="111095" cy="27346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rot="10800000">
            <a:off x="4727289" y="2678856"/>
            <a:ext cx="111095" cy="2734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5124388" y="2962541"/>
            <a:ext cx="111095" cy="27346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5482129" y="2962656"/>
            <a:ext cx="111095" cy="27346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rot="10800000">
            <a:off x="5802633" y="2681744"/>
            <a:ext cx="111095" cy="2734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6150129" y="2962656"/>
            <a:ext cx="111095" cy="27346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6464900" y="2961111"/>
            <a:ext cx="111095" cy="27346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6788216" y="2962656"/>
            <a:ext cx="111095" cy="27346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rot="10800000">
            <a:off x="7135782" y="2681743"/>
            <a:ext cx="111095" cy="2734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a:off x="7541587" y="2961115"/>
            <a:ext cx="111095" cy="27346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rot="10800000">
            <a:off x="1937044" y="4529222"/>
            <a:ext cx="111095" cy="2734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a:off x="1912833" y="5704433"/>
            <a:ext cx="111095" cy="27346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375731" y="4529223"/>
            <a:ext cx="1680676" cy="369332"/>
          </a:xfrm>
          <a:prstGeom prst="rect">
            <a:avLst/>
          </a:prstGeom>
          <a:noFill/>
        </p:spPr>
        <p:txBody>
          <a:bodyPr wrap="square" rtlCol="0">
            <a:spAutoFit/>
          </a:bodyPr>
          <a:lstStyle/>
          <a:p>
            <a:r>
              <a:rPr lang="en-US" dirty="0" smtClean="0"/>
              <a:t>Spin up, </a:t>
            </a:r>
            <a:r>
              <a:rPr lang="en-US" dirty="0" smtClean="0">
                <a:sym typeface="Symbol" panose="05050102010706020507" pitchFamily="18" charset="2"/>
              </a:rPr>
              <a:t> = +1</a:t>
            </a:r>
            <a:endParaRPr lang="en-US" dirty="0"/>
          </a:p>
        </p:txBody>
      </p:sp>
      <p:sp>
        <p:nvSpPr>
          <p:cNvPr id="30" name="TextBox 29"/>
          <p:cNvSpPr txBox="1"/>
          <p:nvPr/>
        </p:nvSpPr>
        <p:spPr>
          <a:xfrm>
            <a:off x="2331572" y="5621658"/>
            <a:ext cx="1835929" cy="369332"/>
          </a:xfrm>
          <a:prstGeom prst="rect">
            <a:avLst/>
          </a:prstGeom>
          <a:noFill/>
        </p:spPr>
        <p:txBody>
          <a:bodyPr wrap="square" rtlCol="0">
            <a:spAutoFit/>
          </a:bodyPr>
          <a:lstStyle/>
          <a:p>
            <a:r>
              <a:rPr lang="en-US" dirty="0" smtClean="0"/>
              <a:t>Spin down, </a:t>
            </a:r>
            <a:r>
              <a:rPr lang="en-US" dirty="0" smtClean="0">
                <a:sym typeface="Symbol" panose="05050102010706020507" pitchFamily="18" charset="2"/>
              </a:rPr>
              <a:t> = -1</a:t>
            </a:r>
            <a:endParaRPr lang="en-US" dirty="0"/>
          </a:p>
        </p:txBody>
      </p:sp>
      <mc:AlternateContent xmlns:mc="http://schemas.openxmlformats.org/markup-compatibility/2006" xmlns:a14="http://schemas.microsoft.com/office/drawing/2010/main">
        <mc:Choice Requires="a14">
          <p:sp>
            <p:nvSpPr>
              <p:cNvPr id="31" name="TextBox 30"/>
              <p:cNvSpPr txBox="1"/>
              <p:nvPr/>
            </p:nvSpPr>
            <p:spPr>
              <a:xfrm>
                <a:off x="4956559" y="4358360"/>
                <a:ext cx="3221765" cy="18694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𝐻</m:t>
                      </m:r>
                      <m:r>
                        <a:rPr lang="en-US" sz="2400" b="0" i="1" smtClean="0">
                          <a:latin typeface="Cambria Math" panose="02040503050406030204" pitchFamily="18" charset="0"/>
                        </a:rPr>
                        <m:t>=−</m:t>
                      </m:r>
                      <m:r>
                        <a:rPr lang="en-US" sz="2400" b="0" i="1" smtClean="0">
                          <a:latin typeface="Cambria Math" panose="02040503050406030204" pitchFamily="18" charset="0"/>
                        </a:rPr>
                        <m:t>𝐽</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𝑁</m:t>
                          </m:r>
                        </m:sup>
                        <m:e>
                          <m:sSub>
                            <m:sSubPr>
                              <m:ctrlPr>
                                <a:rPr lang="en-US" sz="2400" b="0" i="1" smtClean="0">
                                  <a:latin typeface="Cambria Math" panose="02040503050406030204" pitchFamily="18" charset="0"/>
                                  <a:sym typeface="Symbol" panose="05050102010706020507" pitchFamily="18" charset="2"/>
                                </a:rPr>
                              </m:ctrlPr>
                            </m:sSubPr>
                            <m:e>
                              <m:r>
                                <a:rPr lang="en-US" sz="2400" b="0" i="1" smtClean="0">
                                  <a:latin typeface="Cambria Math" panose="02040503050406030204" pitchFamily="18" charset="0"/>
                                  <a:sym typeface="Symbol" panose="05050102010706020507" pitchFamily="18" charset="2"/>
                                </a:rPr>
                                <m:t></m:t>
                              </m:r>
                            </m:e>
                            <m:sub>
                              <m:r>
                                <a:rPr lang="en-US" sz="2400" b="0" i="1" smtClean="0">
                                  <a:latin typeface="Cambria Math" panose="02040503050406030204" pitchFamily="18" charset="0"/>
                                  <a:sym typeface="Symbol" panose="05050102010706020507" pitchFamily="18" charset="2"/>
                                </a:rPr>
                                <m:t>𝑖</m:t>
                              </m:r>
                            </m:sub>
                          </m:sSub>
                          <m:sSub>
                            <m:sSubPr>
                              <m:ctrlPr>
                                <a:rPr lang="en-US" sz="2400" b="0" i="1" smtClean="0">
                                  <a:latin typeface="Cambria Math" panose="02040503050406030204" pitchFamily="18" charset="0"/>
                                  <a:sym typeface="Symbol" panose="05050102010706020507" pitchFamily="18" charset="2"/>
                                </a:rPr>
                              </m:ctrlPr>
                            </m:sSubPr>
                            <m:e>
                              <m:r>
                                <a:rPr lang="en-US" sz="2400" b="0" i="1" smtClean="0">
                                  <a:latin typeface="Cambria Math" panose="02040503050406030204" pitchFamily="18" charset="0"/>
                                  <a:sym typeface="Symbol" panose="05050102010706020507" pitchFamily="18" charset="2"/>
                                </a:rPr>
                                <m:t>𝜎</m:t>
                              </m:r>
                            </m:e>
                            <m:sub>
                              <m:r>
                                <a:rPr lang="en-US" sz="2400" b="0" i="1" smtClean="0">
                                  <a:latin typeface="Cambria Math" panose="02040503050406030204" pitchFamily="18" charset="0"/>
                                  <a:sym typeface="Symbol" panose="05050102010706020507" pitchFamily="18" charset="2"/>
                                </a:rPr>
                                <m:t>𝑖</m:t>
                              </m:r>
                              <m:r>
                                <a:rPr lang="en-US" sz="2400" b="0" i="1" smtClean="0">
                                  <a:latin typeface="Cambria Math" panose="02040503050406030204" pitchFamily="18" charset="0"/>
                                  <a:sym typeface="Symbol" panose="05050102010706020507" pitchFamily="18" charset="2"/>
                                </a:rPr>
                                <m:t>+1</m:t>
                              </m:r>
                            </m:sub>
                          </m:sSub>
                        </m:e>
                      </m:nary>
                    </m:oMath>
                  </m:oMathPara>
                </a14:m>
                <a:endParaRPr lang="en-US" sz="2400" dirty="0" smtClean="0"/>
              </a:p>
              <a:p>
                <a:endParaRPr lang="en-US" sz="2400" dirty="0"/>
              </a:p>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𝜃</m:t>
                      </m:r>
                      <m:r>
                        <a:rPr lang="en-US" sz="2400" b="0" i="1" smtClean="0">
                          <a:latin typeface="Cambria Math" panose="02040503050406030204" pitchFamily="18" charset="0"/>
                          <a:ea typeface="Cambria Math" panose="02040503050406030204" pitchFamily="18" charset="0"/>
                        </a:rPr>
                        <m:t>= &lt;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𝑖</m:t>
                          </m:r>
                        </m:sub>
                      </m:sSub>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Sub>
                      <m:r>
                        <a:rPr lang="en-US" sz="2400" b="0" i="1" smtClean="0">
                          <a:latin typeface="Cambria Math" panose="02040503050406030204" pitchFamily="18" charset="0"/>
                          <a:ea typeface="Cambria Math" panose="02040503050406030204" pitchFamily="18" charset="0"/>
                        </a:rPr>
                        <m:t>&gt;</m:t>
                      </m:r>
                    </m:oMath>
                  </m:oMathPara>
                </a14:m>
                <a:endParaRPr lang="en-US" sz="2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4956559" y="4358360"/>
                <a:ext cx="3221765" cy="1869486"/>
              </a:xfrm>
              <a:prstGeom prst="rect">
                <a:avLst/>
              </a:prstGeom>
              <a:blipFill rotWithShape="0">
                <a:blip r:embed="rId2" cstate="print"/>
                <a:stretch>
                  <a:fillRect/>
                </a:stretch>
              </a:blipFill>
            </p:spPr>
            <p:txBody>
              <a:bodyPr/>
              <a:lstStyle/>
              <a:p>
                <a:r>
                  <a:rPr lang="en-US">
                    <a:noFill/>
                  </a:rPr>
                  <a:t> </a:t>
                </a:r>
              </a:p>
            </p:txBody>
          </p:sp>
        </mc:Fallback>
      </mc:AlternateContent>
      <p:sp>
        <p:nvSpPr>
          <p:cNvPr id="32" name="Slide Number Placeholder 31"/>
          <p:cNvSpPr>
            <a:spLocks noGrp="1"/>
          </p:cNvSpPr>
          <p:nvPr>
            <p:ph type="sldNum" sz="quarter" idx="12"/>
          </p:nvPr>
        </p:nvSpPr>
        <p:spPr/>
        <p:txBody>
          <a:bodyPr/>
          <a:lstStyle/>
          <a:p>
            <a:fld id="{D6CF5D8E-4EB8-4BE7-BAC0-A4BCAE070E94}" type="slidenum">
              <a:rPr lang="en-US" smtClean="0"/>
              <a:pPr/>
              <a:t>6</a:t>
            </a:fld>
            <a:endParaRPr lang="en-US" dirty="0"/>
          </a:p>
        </p:txBody>
      </p:sp>
    </p:spTree>
    <p:extLst>
      <p:ext uri="{BB962C8B-B14F-4D97-AF65-F5344CB8AC3E}">
        <p14:creationId xmlns:p14="http://schemas.microsoft.com/office/powerpoint/2010/main" val="3287982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thermodynamic equation</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606748" y="2897032"/>
                <a:ext cx="3760150" cy="24697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𝑑𝐸</m:t>
                      </m:r>
                      <m:r>
                        <a:rPr lang="en-US" sz="2400" b="0" i="1" smtClean="0">
                          <a:latin typeface="Cambria Math" panose="02040503050406030204" pitchFamily="18" charset="0"/>
                        </a:rPr>
                        <m:t>=</m:t>
                      </m:r>
                      <m:r>
                        <a:rPr lang="en-US" sz="2400" b="0" i="1" smtClean="0">
                          <a:latin typeface="Cambria Math" panose="02040503050406030204" pitchFamily="18" charset="0"/>
                        </a:rPr>
                        <m:t>𝑇𝑑𝑆</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 </m:t>
                      </m:r>
                      <m:r>
                        <a:rPr lang="en-US" sz="2400" b="0" i="1" smtClean="0">
                          <a:latin typeface="Cambria Math" panose="02040503050406030204" pitchFamily="18" charset="0"/>
                        </a:rPr>
                        <m:t>𝑑𝑉</m:t>
                      </m:r>
                      <m:r>
                        <a:rPr lang="en-US" sz="2400" b="0" i="1" smtClean="0">
                          <a:latin typeface="Cambria Math" panose="02040503050406030204" pitchFamily="18" charset="0"/>
                        </a:rPr>
                        <m:t>+</m:t>
                      </m:r>
                      <m:r>
                        <a:rPr lang="en-US" sz="2400" b="0" i="1" smtClean="0">
                          <a:latin typeface="Cambria Math" panose="02040503050406030204" pitchFamily="18" charset="0"/>
                        </a:rPr>
                        <m:t>𝜇</m:t>
                      </m:r>
                      <m:r>
                        <a:rPr lang="en-US" sz="2400" b="0" i="1" smtClean="0">
                          <a:latin typeface="Cambria Math" panose="02040503050406030204" pitchFamily="18" charset="0"/>
                        </a:rPr>
                        <m:t> </m:t>
                      </m:r>
                      <m:r>
                        <a:rPr lang="en-US" sz="2400" b="0" i="1" smtClean="0">
                          <a:latin typeface="Cambria Math" panose="02040503050406030204" pitchFamily="18" charset="0"/>
                        </a:rPr>
                        <m:t>𝑑𝑁</m:t>
                      </m:r>
                    </m:oMath>
                  </m:oMathPara>
                </a14:m>
                <a:endParaRPr lang="en-US" sz="2400" b="0" dirty="0" smtClean="0"/>
              </a:p>
              <a:p>
                <a:endParaRPr lang="en-US" sz="2400" dirty="0" smtClean="0"/>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𝛿</m:t>
                      </m:r>
                      <m:r>
                        <a:rPr lang="en-US" sz="2400" b="0" i="1" smtClean="0">
                          <a:latin typeface="Cambria Math" panose="02040503050406030204" pitchFamily="18" charset="0"/>
                        </a:rPr>
                        <m:t>𝑄</m:t>
                      </m:r>
                      <m:r>
                        <a:rPr lang="en-US" sz="2400" b="0" i="1" smtClean="0">
                          <a:latin typeface="Cambria Math" panose="02040503050406030204" pitchFamily="18" charset="0"/>
                        </a:rPr>
                        <m:t>=</m:t>
                      </m:r>
                      <m:r>
                        <a:rPr lang="en-US" sz="2400" b="0" i="1" smtClean="0">
                          <a:latin typeface="Cambria Math" panose="02040503050406030204" pitchFamily="18" charset="0"/>
                        </a:rPr>
                        <m:t>𝑇𝑑𝑆</m:t>
                      </m:r>
                    </m:oMath>
                  </m:oMathPara>
                </a14:m>
                <a:endParaRPr lang="en-US" sz="2400" b="0" dirty="0" smtClean="0"/>
              </a:p>
              <a:p>
                <a:endParaRPr lang="en-US" sz="2400" dirty="0" smtClean="0"/>
              </a:p>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𝑇</m:t>
                          </m:r>
                        </m:den>
                      </m:f>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d>
                            <m:dPr>
                              <m:begChr m:val=""/>
                              <m:endChr m:val="|"/>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𝑆</m:t>
                                  </m:r>
                                </m:num>
                                <m:den>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𝐸</m:t>
                                  </m:r>
                                </m:den>
                              </m:f>
                            </m:e>
                          </m:d>
                        </m:e>
                        <m:sub>
                          <m:r>
                            <a:rPr lang="en-US" sz="2400" b="0" i="1" smtClean="0">
                              <a:latin typeface="Cambria Math" panose="02040503050406030204" pitchFamily="18" charset="0"/>
                            </a:rPr>
                            <m:t>𝑉</m:t>
                          </m:r>
                          <m:r>
                            <a:rPr lang="en-US" sz="2400" b="0" i="1" smtClean="0">
                              <a:latin typeface="Cambria Math" panose="02040503050406030204" pitchFamily="18" charset="0"/>
                            </a:rPr>
                            <m:t>,</m:t>
                          </m:r>
                          <m:r>
                            <a:rPr lang="en-US" sz="2400" b="0" i="1" smtClean="0">
                              <a:latin typeface="Cambria Math" panose="02040503050406030204" pitchFamily="18" charset="0"/>
                            </a:rPr>
                            <m:t>𝑁</m:t>
                          </m:r>
                        </m:sub>
                      </m:sSub>
                    </m:oMath>
                  </m:oMathPara>
                </a14:m>
                <a:endParaRPr lang="en-US" sz="2400" dirty="0" smtClean="0"/>
              </a:p>
            </p:txBody>
          </p:sp>
        </mc:Choice>
        <mc:Fallback xmlns="">
          <p:sp>
            <p:nvSpPr>
              <p:cNvPr id="4" name="TextBox 3"/>
              <p:cNvSpPr txBox="1">
                <a:spLocks noRot="1" noChangeAspect="1" noMove="1" noResize="1" noEditPoints="1" noAdjustHandles="1" noChangeArrowheads="1" noChangeShapeType="1" noTextEdit="1"/>
              </p:cNvSpPr>
              <p:nvPr/>
            </p:nvSpPr>
            <p:spPr>
              <a:xfrm>
                <a:off x="606748" y="2897032"/>
                <a:ext cx="3760150" cy="2469779"/>
              </a:xfrm>
              <a:prstGeom prst="rect">
                <a:avLst/>
              </a:prstGeom>
              <a:blipFill rotWithShape="0">
                <a:blip r:embed="rId2" cstate="print"/>
                <a:stretch>
                  <a:fillRect/>
                </a:stretch>
              </a:blipFill>
            </p:spPr>
            <p:txBody>
              <a:bodyPr/>
              <a:lstStyle/>
              <a:p>
                <a:r>
                  <a:rPr lang="en-US">
                    <a:noFill/>
                  </a:rPr>
                  <a:t> </a:t>
                </a:r>
              </a:p>
            </p:txBody>
          </p:sp>
        </mc:Fallback>
      </mc:AlternateContent>
      <p:cxnSp>
        <p:nvCxnSpPr>
          <p:cNvPr id="7" name="Straight Arrow Connector 6"/>
          <p:cNvCxnSpPr/>
          <p:nvPr/>
        </p:nvCxnSpPr>
        <p:spPr>
          <a:xfrm flipV="1">
            <a:off x="5247118" y="5306938"/>
            <a:ext cx="3196127" cy="427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247118" y="2221907"/>
            <a:ext cx="0" cy="31448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5606891" y="3196341"/>
            <a:ext cx="2253208" cy="2146744"/>
          </a:xfrm>
          <a:custGeom>
            <a:avLst/>
            <a:gdLst>
              <a:gd name="connsiteX0" fmla="*/ 0 w 2315910"/>
              <a:gd name="connsiteY0" fmla="*/ 2119368 h 2119368"/>
              <a:gd name="connsiteX1" fmla="*/ 1110953 w 2315910"/>
              <a:gd name="connsiteY1" fmla="*/ 11 h 2119368"/>
              <a:gd name="connsiteX2" fmla="*/ 2315910 w 2315910"/>
              <a:gd name="connsiteY2" fmla="*/ 2085185 h 2119368"/>
              <a:gd name="connsiteX3" fmla="*/ 2315910 w 2315910"/>
              <a:gd name="connsiteY3" fmla="*/ 2085185 h 2119368"/>
              <a:gd name="connsiteX0" fmla="*/ 0 w 2315910"/>
              <a:gd name="connsiteY0" fmla="*/ 2157133 h 2157133"/>
              <a:gd name="connsiteX1" fmla="*/ 324910 w 2315910"/>
              <a:gd name="connsiteY1" fmla="*/ 880002 h 2157133"/>
              <a:gd name="connsiteX2" fmla="*/ 1110953 w 2315910"/>
              <a:gd name="connsiteY2" fmla="*/ 37776 h 2157133"/>
              <a:gd name="connsiteX3" fmla="*/ 2315910 w 2315910"/>
              <a:gd name="connsiteY3" fmla="*/ 2122950 h 2157133"/>
              <a:gd name="connsiteX4" fmla="*/ 2315910 w 2315910"/>
              <a:gd name="connsiteY4" fmla="*/ 2122950 h 2157133"/>
              <a:gd name="connsiteX0" fmla="*/ 0 w 2252536"/>
              <a:gd name="connsiteY0" fmla="*/ 2184293 h 2184293"/>
              <a:gd name="connsiteX1" fmla="*/ 261536 w 2252536"/>
              <a:gd name="connsiteY1" fmla="*/ 880002 h 2184293"/>
              <a:gd name="connsiteX2" fmla="*/ 1047579 w 2252536"/>
              <a:gd name="connsiteY2" fmla="*/ 37776 h 2184293"/>
              <a:gd name="connsiteX3" fmla="*/ 2252536 w 2252536"/>
              <a:gd name="connsiteY3" fmla="*/ 2122950 h 2184293"/>
              <a:gd name="connsiteX4" fmla="*/ 2252536 w 2252536"/>
              <a:gd name="connsiteY4" fmla="*/ 2122950 h 2184293"/>
              <a:gd name="connsiteX0" fmla="*/ 672 w 2253208"/>
              <a:gd name="connsiteY0" fmla="*/ 2184293 h 2184293"/>
              <a:gd name="connsiteX1" fmla="*/ 262208 w 2253208"/>
              <a:gd name="connsiteY1" fmla="*/ 880002 h 2184293"/>
              <a:gd name="connsiteX2" fmla="*/ 1048251 w 2253208"/>
              <a:gd name="connsiteY2" fmla="*/ 37776 h 2184293"/>
              <a:gd name="connsiteX3" fmla="*/ 2253208 w 2253208"/>
              <a:gd name="connsiteY3" fmla="*/ 2122950 h 2184293"/>
              <a:gd name="connsiteX4" fmla="*/ 2253208 w 2253208"/>
              <a:gd name="connsiteY4" fmla="*/ 2122950 h 2184293"/>
              <a:gd name="connsiteX0" fmla="*/ 672 w 2253208"/>
              <a:gd name="connsiteY0" fmla="*/ 2159376 h 2159376"/>
              <a:gd name="connsiteX1" fmla="*/ 262208 w 2253208"/>
              <a:gd name="connsiteY1" fmla="*/ 855085 h 2159376"/>
              <a:gd name="connsiteX2" fmla="*/ 1048251 w 2253208"/>
              <a:gd name="connsiteY2" fmla="*/ 12859 h 2159376"/>
              <a:gd name="connsiteX3" fmla="*/ 2097171 w 2253208"/>
              <a:gd name="connsiteY3" fmla="*/ 1502696 h 2159376"/>
              <a:gd name="connsiteX4" fmla="*/ 2253208 w 2253208"/>
              <a:gd name="connsiteY4" fmla="*/ 2098033 h 2159376"/>
              <a:gd name="connsiteX5" fmla="*/ 2253208 w 2253208"/>
              <a:gd name="connsiteY5" fmla="*/ 2098033 h 2159376"/>
              <a:gd name="connsiteX0" fmla="*/ 672 w 2253208"/>
              <a:gd name="connsiteY0" fmla="*/ 2146744 h 2146744"/>
              <a:gd name="connsiteX1" fmla="*/ 262208 w 2253208"/>
              <a:gd name="connsiteY1" fmla="*/ 842453 h 2146744"/>
              <a:gd name="connsiteX2" fmla="*/ 1048251 w 2253208"/>
              <a:gd name="connsiteY2" fmla="*/ 227 h 2146744"/>
              <a:gd name="connsiteX3" fmla="*/ 1807461 w 2253208"/>
              <a:gd name="connsiteY3" fmla="*/ 765786 h 2146744"/>
              <a:gd name="connsiteX4" fmla="*/ 2097171 w 2253208"/>
              <a:gd name="connsiteY4" fmla="*/ 1490064 h 2146744"/>
              <a:gd name="connsiteX5" fmla="*/ 2253208 w 2253208"/>
              <a:gd name="connsiteY5" fmla="*/ 2085401 h 2146744"/>
              <a:gd name="connsiteX6" fmla="*/ 2253208 w 2253208"/>
              <a:gd name="connsiteY6" fmla="*/ 2085401 h 2146744"/>
              <a:gd name="connsiteX0" fmla="*/ 672 w 2253208"/>
              <a:gd name="connsiteY0" fmla="*/ 2146744 h 2146744"/>
              <a:gd name="connsiteX1" fmla="*/ 262208 w 2253208"/>
              <a:gd name="connsiteY1" fmla="*/ 842453 h 2146744"/>
              <a:gd name="connsiteX2" fmla="*/ 1048251 w 2253208"/>
              <a:gd name="connsiteY2" fmla="*/ 227 h 2146744"/>
              <a:gd name="connsiteX3" fmla="*/ 1807461 w 2253208"/>
              <a:gd name="connsiteY3" fmla="*/ 765786 h 2146744"/>
              <a:gd name="connsiteX4" fmla="*/ 2097171 w 2253208"/>
              <a:gd name="connsiteY4" fmla="*/ 1490064 h 2146744"/>
              <a:gd name="connsiteX5" fmla="*/ 2223920 w 2253208"/>
              <a:gd name="connsiteY5" fmla="*/ 1906522 h 2146744"/>
              <a:gd name="connsiteX6" fmla="*/ 2253208 w 2253208"/>
              <a:gd name="connsiteY6" fmla="*/ 2085401 h 2146744"/>
              <a:gd name="connsiteX7" fmla="*/ 2253208 w 2253208"/>
              <a:gd name="connsiteY7" fmla="*/ 2085401 h 2146744"/>
              <a:gd name="connsiteX0" fmla="*/ 672 w 2253208"/>
              <a:gd name="connsiteY0" fmla="*/ 2146744 h 2146744"/>
              <a:gd name="connsiteX1" fmla="*/ 262208 w 2253208"/>
              <a:gd name="connsiteY1" fmla="*/ 842453 h 2146744"/>
              <a:gd name="connsiteX2" fmla="*/ 1048251 w 2253208"/>
              <a:gd name="connsiteY2" fmla="*/ 227 h 2146744"/>
              <a:gd name="connsiteX3" fmla="*/ 1807461 w 2253208"/>
              <a:gd name="connsiteY3" fmla="*/ 765786 h 2146744"/>
              <a:gd name="connsiteX4" fmla="*/ 2097171 w 2253208"/>
              <a:gd name="connsiteY4" fmla="*/ 1490064 h 2146744"/>
              <a:gd name="connsiteX5" fmla="*/ 2223920 w 2253208"/>
              <a:gd name="connsiteY5" fmla="*/ 1716400 h 2146744"/>
              <a:gd name="connsiteX6" fmla="*/ 2253208 w 2253208"/>
              <a:gd name="connsiteY6" fmla="*/ 2085401 h 2146744"/>
              <a:gd name="connsiteX7" fmla="*/ 2253208 w 2253208"/>
              <a:gd name="connsiteY7" fmla="*/ 2085401 h 2146744"/>
              <a:gd name="connsiteX0" fmla="*/ 672 w 2253208"/>
              <a:gd name="connsiteY0" fmla="*/ 2146744 h 2146744"/>
              <a:gd name="connsiteX1" fmla="*/ 262208 w 2253208"/>
              <a:gd name="connsiteY1" fmla="*/ 842453 h 2146744"/>
              <a:gd name="connsiteX2" fmla="*/ 1048251 w 2253208"/>
              <a:gd name="connsiteY2" fmla="*/ 227 h 2146744"/>
              <a:gd name="connsiteX3" fmla="*/ 1807461 w 2253208"/>
              <a:gd name="connsiteY3" fmla="*/ 765786 h 2146744"/>
              <a:gd name="connsiteX4" fmla="*/ 2097171 w 2253208"/>
              <a:gd name="connsiteY4" fmla="*/ 1490064 h 2146744"/>
              <a:gd name="connsiteX5" fmla="*/ 2223920 w 2253208"/>
              <a:gd name="connsiteY5" fmla="*/ 1716400 h 2146744"/>
              <a:gd name="connsiteX6" fmla="*/ 2253208 w 2253208"/>
              <a:gd name="connsiteY6" fmla="*/ 2085401 h 2146744"/>
              <a:gd name="connsiteX7" fmla="*/ 2253208 w 2253208"/>
              <a:gd name="connsiteY7" fmla="*/ 2085401 h 2146744"/>
              <a:gd name="connsiteX0" fmla="*/ 672 w 2253208"/>
              <a:gd name="connsiteY0" fmla="*/ 2146744 h 2146744"/>
              <a:gd name="connsiteX1" fmla="*/ 262208 w 2253208"/>
              <a:gd name="connsiteY1" fmla="*/ 842453 h 2146744"/>
              <a:gd name="connsiteX2" fmla="*/ 1048251 w 2253208"/>
              <a:gd name="connsiteY2" fmla="*/ 227 h 2146744"/>
              <a:gd name="connsiteX3" fmla="*/ 1807461 w 2253208"/>
              <a:gd name="connsiteY3" fmla="*/ 765786 h 2146744"/>
              <a:gd name="connsiteX4" fmla="*/ 2151492 w 2253208"/>
              <a:gd name="connsiteY4" fmla="*/ 1471957 h 2146744"/>
              <a:gd name="connsiteX5" fmla="*/ 2223920 w 2253208"/>
              <a:gd name="connsiteY5" fmla="*/ 1716400 h 2146744"/>
              <a:gd name="connsiteX6" fmla="*/ 2253208 w 2253208"/>
              <a:gd name="connsiteY6" fmla="*/ 2085401 h 2146744"/>
              <a:gd name="connsiteX7" fmla="*/ 2253208 w 2253208"/>
              <a:gd name="connsiteY7" fmla="*/ 2085401 h 214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3208" h="2146744">
                <a:moveTo>
                  <a:pt x="672" y="2146744"/>
                </a:moveTo>
                <a:cubicBezTo>
                  <a:pt x="-8551" y="1890131"/>
                  <a:pt x="77049" y="1195679"/>
                  <a:pt x="262208" y="842453"/>
                </a:cubicBezTo>
                <a:cubicBezTo>
                  <a:pt x="447367" y="489227"/>
                  <a:pt x="790709" y="13005"/>
                  <a:pt x="1048251" y="227"/>
                </a:cubicBezTo>
                <a:cubicBezTo>
                  <a:pt x="1305793" y="-12551"/>
                  <a:pt x="1632641" y="517480"/>
                  <a:pt x="1807461" y="765786"/>
                </a:cubicBezTo>
                <a:cubicBezTo>
                  <a:pt x="1982281" y="1014092"/>
                  <a:pt x="2088118" y="1287870"/>
                  <a:pt x="2151492" y="1471957"/>
                </a:cubicBezTo>
                <a:cubicBezTo>
                  <a:pt x="2214866" y="1656044"/>
                  <a:pt x="2197914" y="1617177"/>
                  <a:pt x="2223920" y="1716400"/>
                </a:cubicBezTo>
                <a:cubicBezTo>
                  <a:pt x="2249926" y="1815623"/>
                  <a:pt x="2242291" y="2049552"/>
                  <a:pt x="2253208" y="2085401"/>
                </a:cubicBezTo>
                <a:lnTo>
                  <a:pt x="2253208" y="2085401"/>
                </a:lnTo>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110384" y="1786066"/>
            <a:ext cx="1538243" cy="369332"/>
          </a:xfrm>
          <a:prstGeom prst="rect">
            <a:avLst/>
          </a:prstGeom>
          <a:noFill/>
        </p:spPr>
        <p:txBody>
          <a:bodyPr wrap="square" rtlCol="0">
            <a:spAutoFit/>
          </a:bodyPr>
          <a:lstStyle/>
          <a:p>
            <a:r>
              <a:rPr lang="en-US" dirty="0" smtClean="0"/>
              <a:t>Entropy </a:t>
            </a:r>
            <a:r>
              <a:rPr lang="en-US" i="1" dirty="0" smtClean="0"/>
              <a:t>S</a:t>
            </a:r>
            <a:endParaRPr lang="en-US" i="1" dirty="0"/>
          </a:p>
        </p:txBody>
      </p:sp>
      <p:sp>
        <p:nvSpPr>
          <p:cNvPr id="15" name="TextBox 14"/>
          <p:cNvSpPr txBox="1"/>
          <p:nvPr/>
        </p:nvSpPr>
        <p:spPr>
          <a:xfrm>
            <a:off x="7467603" y="5450790"/>
            <a:ext cx="1538243" cy="369332"/>
          </a:xfrm>
          <a:prstGeom prst="rect">
            <a:avLst/>
          </a:prstGeom>
          <a:noFill/>
        </p:spPr>
        <p:txBody>
          <a:bodyPr wrap="square" rtlCol="0">
            <a:spAutoFit/>
          </a:bodyPr>
          <a:lstStyle/>
          <a:p>
            <a:r>
              <a:rPr lang="en-US" dirty="0" smtClean="0"/>
              <a:t>Energy </a:t>
            </a:r>
            <a:r>
              <a:rPr lang="en-US" i="1" dirty="0"/>
              <a:t>E</a:t>
            </a:r>
          </a:p>
        </p:txBody>
      </p:sp>
      <p:sp>
        <p:nvSpPr>
          <p:cNvPr id="16" name="Slide Number Placeholder 15"/>
          <p:cNvSpPr>
            <a:spLocks noGrp="1"/>
          </p:cNvSpPr>
          <p:nvPr>
            <p:ph type="sldNum" sz="quarter" idx="12"/>
          </p:nvPr>
        </p:nvSpPr>
        <p:spPr/>
        <p:txBody>
          <a:bodyPr/>
          <a:lstStyle/>
          <a:p>
            <a:fld id="{D6CF5D8E-4EB8-4BE7-BAC0-A4BCAE070E94}" type="slidenum">
              <a:rPr lang="en-US" smtClean="0"/>
              <a:pPr/>
              <a:t>7</a:t>
            </a:fld>
            <a:endParaRPr lang="en-US" dirty="0"/>
          </a:p>
        </p:txBody>
      </p:sp>
      <p:cxnSp>
        <p:nvCxnSpPr>
          <p:cNvPr id="18" name="Straight Connector 17"/>
          <p:cNvCxnSpPr>
            <a:stCxn id="13" idx="1"/>
            <a:endCxn id="13" idx="1"/>
          </p:cNvCxnSpPr>
          <p:nvPr/>
        </p:nvCxnSpPr>
        <p:spPr>
          <a:xfrm>
            <a:off x="5869099" y="403879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648627" y="3196341"/>
            <a:ext cx="2422945" cy="0"/>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219930" y="2691418"/>
            <a:ext cx="1842591" cy="369332"/>
          </a:xfrm>
          <a:prstGeom prst="rect">
            <a:avLst/>
          </a:prstGeom>
          <a:noFill/>
        </p:spPr>
        <p:txBody>
          <a:bodyPr wrap="square" rtlCol="0">
            <a:spAutoFit/>
          </a:bodyPr>
          <a:lstStyle/>
          <a:p>
            <a:r>
              <a:rPr lang="en-US" i="1" dirty="0" smtClean="0"/>
              <a:t>S</a:t>
            </a:r>
            <a:r>
              <a:rPr lang="en-US" baseline="-25000" dirty="0" smtClean="0"/>
              <a:t>G</a:t>
            </a:r>
            <a:r>
              <a:rPr lang="en-US" dirty="0" smtClean="0"/>
              <a:t>: </a:t>
            </a:r>
            <a:r>
              <a:rPr lang="en-US" dirty="0" smtClean="0">
                <a:solidFill>
                  <a:schemeClr val="accent1">
                    <a:lumMod val="50000"/>
                  </a:schemeClr>
                </a:solidFill>
              </a:rPr>
              <a:t>Gibbs volume</a:t>
            </a:r>
            <a:endParaRPr lang="en-US" i="1" baseline="-25000" dirty="0">
              <a:solidFill>
                <a:schemeClr val="accent1">
                  <a:lumMod val="50000"/>
                </a:schemeClr>
              </a:solidFill>
            </a:endParaRPr>
          </a:p>
        </p:txBody>
      </p:sp>
      <p:sp>
        <p:nvSpPr>
          <p:cNvPr id="22" name="TextBox 21"/>
          <p:cNvSpPr txBox="1"/>
          <p:nvPr/>
        </p:nvSpPr>
        <p:spPr>
          <a:xfrm>
            <a:off x="7694864" y="4295588"/>
            <a:ext cx="1657366" cy="369332"/>
          </a:xfrm>
          <a:prstGeom prst="rect">
            <a:avLst/>
          </a:prstGeom>
          <a:noFill/>
        </p:spPr>
        <p:txBody>
          <a:bodyPr wrap="square" rtlCol="0">
            <a:spAutoFit/>
          </a:bodyPr>
          <a:lstStyle/>
          <a:p>
            <a:r>
              <a:rPr lang="en-US" i="1" dirty="0" smtClean="0"/>
              <a:t>S</a:t>
            </a:r>
            <a:r>
              <a:rPr lang="en-US" baseline="-25000" dirty="0" smtClean="0"/>
              <a:t>B</a:t>
            </a:r>
            <a:r>
              <a:rPr lang="en-US" dirty="0" smtClean="0"/>
              <a:t>: </a:t>
            </a:r>
            <a:r>
              <a:rPr lang="en-US" dirty="0" smtClean="0">
                <a:solidFill>
                  <a:srgbClr val="C00000"/>
                </a:solidFill>
              </a:rPr>
              <a:t>Boltzmann</a:t>
            </a:r>
            <a:endParaRPr lang="en-US" i="1" baseline="-25000" dirty="0">
              <a:solidFill>
                <a:srgbClr val="C00000"/>
              </a:solidFill>
            </a:endParaRPr>
          </a:p>
        </p:txBody>
      </p:sp>
      <p:sp>
        <p:nvSpPr>
          <p:cNvPr id="3" name="TextBox 2"/>
          <p:cNvSpPr txBox="1"/>
          <p:nvPr/>
        </p:nvSpPr>
        <p:spPr>
          <a:xfrm>
            <a:off x="190127" y="6056768"/>
            <a:ext cx="4291342" cy="646331"/>
          </a:xfrm>
          <a:prstGeom prst="rect">
            <a:avLst/>
          </a:prstGeom>
          <a:noFill/>
        </p:spPr>
        <p:txBody>
          <a:bodyPr wrap="square" rtlCol="0">
            <a:spAutoFit/>
          </a:bodyPr>
          <a:lstStyle/>
          <a:p>
            <a:r>
              <a:rPr lang="en-US" i="1" dirty="0" smtClean="0"/>
              <a:t>E</a:t>
            </a:r>
            <a:r>
              <a:rPr lang="en-US" dirty="0" smtClean="0"/>
              <a:t>: (internal) energy, </a:t>
            </a:r>
            <a:r>
              <a:rPr lang="en-US" i="1" dirty="0" smtClean="0"/>
              <a:t>Q</a:t>
            </a:r>
            <a:r>
              <a:rPr lang="en-US" dirty="0" smtClean="0"/>
              <a:t>: heat, </a:t>
            </a:r>
            <a:r>
              <a:rPr lang="en-US" i="1" dirty="0" smtClean="0"/>
              <a:t>T</a:t>
            </a:r>
            <a:r>
              <a:rPr lang="en-US" dirty="0" smtClean="0"/>
              <a:t>: temperature</a:t>
            </a:r>
          </a:p>
          <a:p>
            <a:r>
              <a:rPr lang="el-GR" i="1" dirty="0"/>
              <a:t>μ</a:t>
            </a:r>
            <a:r>
              <a:rPr lang="en-US" dirty="0" smtClean="0"/>
              <a:t>: chemical potential</a:t>
            </a:r>
            <a:endParaRPr lang="en-US" dirty="0"/>
          </a:p>
        </p:txBody>
      </p:sp>
    </p:spTree>
    <p:extLst>
      <p:ext uri="{BB962C8B-B14F-4D97-AF65-F5344CB8AC3E}">
        <p14:creationId xmlns:p14="http://schemas.microsoft.com/office/powerpoint/2010/main" val="2613738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 Braun et al </a:t>
            </a:r>
            <a:r>
              <a:rPr lang="en-US" baseline="30000" dirty="0" smtClean="0"/>
              <a:t>39</a:t>
            </a:r>
            <a:r>
              <a:rPr lang="en-US" dirty="0" smtClean="0"/>
              <a:t>K atoms on optical lattice experiment</a:t>
            </a:r>
            <a:endParaRPr lang="en-US" dirty="0"/>
          </a:p>
        </p:txBody>
      </p:sp>
      <p:sp>
        <p:nvSpPr>
          <p:cNvPr id="4" name="Slide Number Placeholder 3"/>
          <p:cNvSpPr>
            <a:spLocks noGrp="1"/>
          </p:cNvSpPr>
          <p:nvPr>
            <p:ph type="sldNum" sz="quarter" idx="12"/>
          </p:nvPr>
        </p:nvSpPr>
        <p:spPr/>
        <p:txBody>
          <a:bodyPr/>
          <a:lstStyle/>
          <a:p>
            <a:fld id="{D6CF5D8E-4EB8-4BE7-BAC0-A4BCAE070E94}" type="slidenum">
              <a:rPr lang="en-US" smtClean="0"/>
              <a:pPr/>
              <a:t>8</a:t>
            </a:fld>
            <a:endParaRPr lang="en-US" dirty="0"/>
          </a:p>
        </p:txBody>
      </p:sp>
      <p:pic>
        <p:nvPicPr>
          <p:cNvPr id="5" name="Picture 4"/>
          <p:cNvPicPr>
            <a:picLocks noChangeAspect="1"/>
          </p:cNvPicPr>
          <p:nvPr/>
        </p:nvPicPr>
        <p:blipFill>
          <a:blip r:embed="rId2"/>
          <a:stretch>
            <a:fillRect/>
          </a:stretch>
        </p:blipFill>
        <p:spPr>
          <a:xfrm>
            <a:off x="454343" y="1965675"/>
            <a:ext cx="7956326" cy="4277823"/>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671588" y="4445251"/>
                <a:ext cx="4155541" cy="2217851"/>
              </a:xfrm>
              <a:prstGeom prst="rect">
                <a:avLst/>
              </a:prstGeom>
              <a:noFill/>
            </p:spPr>
            <p:txBody>
              <a:bodyPr wrap="square" rtlCol="0">
                <a:spAutoFit/>
              </a:bodyPr>
              <a:lstStyle/>
              <a:p>
                <a:r>
                  <a:rPr lang="en-US" dirty="0" smtClean="0"/>
                  <a:t>The system is described by the Bose-Hubbard model </a:t>
                </a:r>
                <a14:m>
                  <m:oMath xmlns:m="http://schemas.openxmlformats.org/officeDocument/2006/math">
                    <m:r>
                      <a:rPr lang="en-US" b="0" i="1" smtClean="0">
                        <a:latin typeface="Cambria Math" panose="02040503050406030204" pitchFamily="18" charset="0"/>
                      </a:rPr>
                      <m:t>𝐻</m:t>
                    </m:r>
                    <m:r>
                      <a:rPr lang="en-US" b="0" i="1" smtClean="0">
                        <a:latin typeface="Cambria Math" panose="02040503050406030204" pitchFamily="18" charset="0"/>
                      </a:rPr>
                      <m:t>=−</m:t>
                    </m:r>
                    <m:r>
                      <a:rPr lang="en-US" b="0" i="1" smtClean="0">
                        <a:latin typeface="Cambria Math" panose="02040503050406030204" pitchFamily="18" charset="0"/>
                      </a:rPr>
                      <m:t>𝐽</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&lt;</m:t>
                        </m:r>
                        <m:r>
                          <a:rPr lang="en-US" b="0" i="1" smtClean="0">
                            <a:latin typeface="Cambria Math" panose="02040503050406030204" pitchFamily="18" charset="0"/>
                          </a:rPr>
                          <m:t>𝑖𝑗</m:t>
                        </m:r>
                        <m:r>
                          <a:rPr lang="en-US" b="0" i="1" smtClean="0">
                            <a:latin typeface="Cambria Math" panose="02040503050406030204" pitchFamily="18" charset="0"/>
                          </a:rPr>
                          <m:t>&gt;</m:t>
                        </m:r>
                      </m:sub>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𝑏</m:t>
                            </m:r>
                          </m:e>
                          <m:sub>
                            <m:r>
                              <a:rPr lang="en-US" b="0" i="1" smtClean="0">
                                <a:latin typeface="Cambria Math" panose="02040503050406030204" pitchFamily="18" charset="0"/>
                              </a:rPr>
                              <m:t>𝑖</m:t>
                            </m:r>
                          </m:sub>
                          <m:sup>
                            <m:r>
                              <a:rPr lang="en-US" b="0" i="1" smtClean="0">
                                <a:latin typeface="Cambria Math" panose="02040503050406030204" pitchFamily="18" charset="0"/>
                                <a:ea typeface="Cambria Math" panose="02040503050406030204" pitchFamily="18" charset="0"/>
                              </a:rPr>
                              <m:t>†</m:t>
                            </m:r>
                          </m:sup>
                        </m:sSubSup>
                      </m:e>
                    </m:nary>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𝑗</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𝑈</m:t>
                        </m:r>
                      </m:num>
                      <m:den>
                        <m:r>
                          <a:rPr lang="en-US" b="0" i="1" smtClean="0">
                            <a:latin typeface="Cambria Math" panose="02040503050406030204" pitchFamily="18" charset="0"/>
                          </a:rPr>
                          <m:t>2</m:t>
                        </m:r>
                      </m:den>
                    </m:f>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𝑖</m:t>
                                </m:r>
                              </m:sub>
                            </m:sSub>
                            <m:r>
                              <a:rPr lang="en-US" b="0" i="1" smtClean="0">
                                <a:latin typeface="Cambria Math" panose="02040503050406030204" pitchFamily="18" charset="0"/>
                              </a:rPr>
                              <m:t>−1</m:t>
                            </m:r>
                          </m:e>
                        </m:d>
                      </m:e>
                    </m:nary>
                    <m:r>
                      <a:rPr lang="en-US" b="0" i="1" smtClean="0">
                        <a:latin typeface="Cambria Math" panose="02040503050406030204" pitchFamily="18" charset="0"/>
                      </a:rPr>
                      <m:t>+</m:t>
                    </m:r>
                    <m:r>
                      <a:rPr lang="en-US" b="0" i="1" smtClean="0">
                        <a:latin typeface="Cambria Math" panose="02040503050406030204" pitchFamily="18" charset="0"/>
                      </a:rPr>
                      <m:t>𝑉</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sub>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𝑟</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𝑖</m:t>
                            </m:r>
                          </m:sub>
                        </m:sSub>
                      </m:e>
                    </m:nary>
                  </m:oMath>
                </a14:m>
                <a:r>
                  <a:rPr lang="en-US" dirty="0" smtClean="0"/>
                  <a:t>, </a:t>
                </a:r>
                <a:r>
                  <a:rPr lang="en-US" b="1" dirty="0" smtClean="0"/>
                  <a:t>A</a:t>
                </a:r>
                <a:r>
                  <a:rPr lang="en-US" dirty="0" smtClean="0"/>
                  <a:t>: entropy and temperature scale. </a:t>
                </a:r>
                <a:r>
                  <a:rPr lang="en-US" b="1" dirty="0" smtClean="0"/>
                  <a:t>B</a:t>
                </a:r>
                <a:r>
                  <a:rPr lang="en-US" dirty="0" smtClean="0"/>
                  <a:t>: energy bound of the three terms in </a:t>
                </a:r>
                <a14:m>
                  <m:oMath xmlns:m="http://schemas.openxmlformats.org/officeDocument/2006/math">
                    <m:r>
                      <a:rPr lang="en-US" b="0" i="1" smtClean="0">
                        <a:latin typeface="Cambria Math" panose="02040503050406030204" pitchFamily="18" charset="0"/>
                      </a:rPr>
                      <m:t>𝐻</m:t>
                    </m:r>
                  </m:oMath>
                </a14:m>
                <a:r>
                  <a:rPr lang="en-US" dirty="0" smtClean="0"/>
                  <a:t>. </a:t>
                </a:r>
                <a:r>
                  <a:rPr lang="en-US" b="1" dirty="0" smtClean="0"/>
                  <a:t>C</a:t>
                </a:r>
                <a:r>
                  <a:rPr lang="en-US" dirty="0" smtClean="0"/>
                  <a:t>: measured momentum distributions.  From S. Braun, et al, Science 339, 52 (2013).</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4671588" y="4445251"/>
                <a:ext cx="4155541" cy="2217851"/>
              </a:xfrm>
              <a:prstGeom prst="rect">
                <a:avLst/>
              </a:prstGeom>
              <a:blipFill rotWithShape="0">
                <a:blip r:embed="rId3"/>
                <a:stretch>
                  <a:fillRect l="-4106" t="-5769" b="-3297"/>
                </a:stretch>
              </a:blipFill>
            </p:spPr>
            <p:txBody>
              <a:bodyPr/>
              <a:lstStyle/>
              <a:p>
                <a:r>
                  <a:rPr lang="en-US">
                    <a:noFill/>
                  </a:rPr>
                  <a:t> </a:t>
                </a:r>
              </a:p>
            </p:txBody>
          </p:sp>
        </mc:Fallback>
      </mc:AlternateContent>
    </p:spTree>
    <p:extLst>
      <p:ext uri="{BB962C8B-B14F-4D97-AF65-F5344CB8AC3E}">
        <p14:creationId xmlns:p14="http://schemas.microsoft.com/office/powerpoint/2010/main" val="3102169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Thermodynamics: traditional</a:t>
            </a:r>
            <a:endParaRPr lang="en-US" dirty="0"/>
          </a:p>
        </p:txBody>
      </p:sp>
      <p:sp>
        <p:nvSpPr>
          <p:cNvPr id="4" name="Slide Number Placeholder 3"/>
          <p:cNvSpPr>
            <a:spLocks noGrp="1"/>
          </p:cNvSpPr>
          <p:nvPr>
            <p:ph type="sldNum" sz="quarter" idx="12"/>
          </p:nvPr>
        </p:nvSpPr>
        <p:spPr/>
        <p:txBody>
          <a:bodyPr/>
          <a:lstStyle/>
          <a:p>
            <a:fld id="{D6CF5D8E-4EB8-4BE7-BAC0-A4BCAE070E94}" type="slidenum">
              <a:rPr lang="en-US" smtClean="0"/>
              <a:pPr/>
              <a:t>9</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805" y="1965533"/>
            <a:ext cx="2097315" cy="282948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935" y="2110054"/>
            <a:ext cx="1857375" cy="2466975"/>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765384" y="5033470"/>
                <a:ext cx="3533152" cy="1235916"/>
              </a:xfrm>
              <a:prstGeom prst="rect">
                <a:avLst/>
              </a:prstGeom>
              <a:noFill/>
            </p:spPr>
            <p:txBody>
              <a:bodyPr wrap="square" rtlCol="0">
                <a:spAutoFit/>
              </a:bodyPr>
              <a:lstStyle/>
              <a:p>
                <a:r>
                  <a:rPr lang="en-US" dirty="0" smtClean="0"/>
                  <a:t>Sadi Carnot (1796 -1832)</a:t>
                </a:r>
              </a:p>
              <a:p>
                <a:endParaRPr lang="en-US" dirty="0"/>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𝜂</m:t>
                      </m:r>
                      <m:r>
                        <a:rPr lang="en-US" b="0" i="1" smtClean="0">
                          <a:latin typeface="Cambria Math" panose="02040503050406030204" pitchFamily="18" charset="0"/>
                        </a:rPr>
                        <m:t>=1−</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𝐿</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𝐻</m:t>
                              </m:r>
                            </m:sub>
                          </m:sSub>
                        </m:den>
                      </m:f>
                      <m:r>
                        <a:rPr lang="en-US" b="0" i="1" smtClean="0">
                          <a:latin typeface="Cambria Math" panose="02040503050406030204" pitchFamily="18" charset="0"/>
                        </a:rPr>
                        <m:t>=1−</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𝐿</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𝐻</m:t>
                              </m:r>
                            </m:sub>
                          </m:sSub>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765384" y="5033470"/>
                <a:ext cx="3533152" cy="1235916"/>
              </a:xfrm>
              <a:prstGeom prst="rect">
                <a:avLst/>
              </a:prstGeom>
              <a:blipFill rotWithShape="0">
                <a:blip r:embed="rId4"/>
                <a:stretch>
                  <a:fillRect l="-1554" t="-29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058945" y="5050564"/>
                <a:ext cx="3148591" cy="1188787"/>
              </a:xfrm>
              <a:prstGeom prst="rect">
                <a:avLst/>
              </a:prstGeom>
              <a:noFill/>
            </p:spPr>
            <p:txBody>
              <a:bodyPr wrap="square" rtlCol="0">
                <a:spAutoFit/>
              </a:bodyPr>
              <a:lstStyle/>
              <a:p>
                <a:r>
                  <a:rPr lang="en-US" dirty="0" smtClean="0"/>
                  <a:t>Rodulf </a:t>
                </a:r>
                <a:r>
                  <a:rPr lang="en-US" dirty="0" err="1" smtClean="0"/>
                  <a:t>Clausius</a:t>
                </a:r>
                <a:r>
                  <a:rPr lang="en-US" dirty="0" smtClean="0"/>
                  <a:t> (1822-1888)</a:t>
                </a:r>
              </a:p>
              <a:p>
                <a:endParaRPr lang="en-US" dirty="0"/>
              </a:p>
              <a:p>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𝑑𝑆</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𝛿</m:t>
                          </m:r>
                          <m:r>
                            <a:rPr lang="en-US" b="0" i="1" smtClean="0">
                              <a:latin typeface="Cambria Math" panose="02040503050406030204" pitchFamily="18" charset="0"/>
                            </a:rPr>
                            <m:t>𝑄</m:t>
                          </m:r>
                        </m:num>
                        <m:den>
                          <m:r>
                            <a:rPr lang="en-US" b="0" i="1" smtClean="0">
                              <a:latin typeface="Cambria Math" panose="02040503050406030204" pitchFamily="18" charset="0"/>
                            </a:rPr>
                            <m:t>𝑇</m:t>
                          </m:r>
                        </m:den>
                      </m:f>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5058945" y="5050564"/>
                <a:ext cx="3148591" cy="1188787"/>
              </a:xfrm>
              <a:prstGeom prst="rect">
                <a:avLst/>
              </a:prstGeom>
              <a:blipFill rotWithShape="0">
                <a:blip r:embed="rId5"/>
                <a:stretch>
                  <a:fillRect l="-1744" t="-3077"/>
                </a:stretch>
              </a:blipFill>
            </p:spPr>
            <p:txBody>
              <a:bodyPr/>
              <a:lstStyle/>
              <a:p>
                <a:r>
                  <a:rPr lang="en-US">
                    <a:noFill/>
                  </a:rPr>
                  <a:t> </a:t>
                </a:r>
              </a:p>
            </p:txBody>
          </p:sp>
        </mc:Fallback>
      </mc:AlternateContent>
    </p:spTree>
    <p:extLst>
      <p:ext uri="{BB962C8B-B14F-4D97-AF65-F5344CB8AC3E}">
        <p14:creationId xmlns:p14="http://schemas.microsoft.com/office/powerpoint/2010/main" val="36181301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Isn’t there a negative absolute temperature?&amp;quot;&quot;/&gt;&lt;property id=&quot;20307&quot; value=&quot;256&quot;/&gt;&lt;/object&gt;&lt;object type=&quot;3&quot; unique_id=&quot;10004&quot;&gt;&lt;property id=&quot;20148&quot; value=&quot;5&quot;/&gt;&lt;property id=&quot;20300&quot; value=&quot;Slide 2 - &amp;quot;Abstract&amp;quot;&quot;/&gt;&lt;property id=&quot;20307&quot; value=&quot;258&quot;/&gt;&lt;/object&gt;&lt;object type=&quot;3&quot; unique_id=&quot;10005&quot;&gt;&lt;property id=&quot;20148&quot; value=&quot;5&quot;/&gt;&lt;property id=&quot;20300&quot; value=&quot;Slide 3 - &amp;quot;References&amp;quot;&quot;/&gt;&lt;property id=&quot;20307&quot; value=&quot;267&quot;/&gt;&lt;/object&gt;&lt;object type=&quot;3&quot; unique_id=&quot;10006&quot;&gt;&lt;property id=&quot;20148&quot; value=&quot;5&quot;/&gt;&lt;property id=&quot;20300&quot; value=&quot;Slide 4 - &amp;quot;Outline&amp;quot;&quot;/&gt;&lt;property id=&quot;20307&quot; value=&quot;259&quot;/&gt;&lt;/object&gt;&lt;object type=&quot;3&quot; unique_id=&quot;10007&quot;&gt;&lt;property id=&quot;20148&quot; value=&quot;5&quot;/&gt;&lt;property id=&quot;20300&quot; value=&quot;Slide 5 - &amp;quot;thermometers&amp;quot;&quot;/&gt;&lt;property id=&quot;20307&quot; value=&quot;260&quot;/&gt;&lt;/object&gt;&lt;object type=&quot;3&quot; unique_id=&quot;10008&quot;&gt;&lt;property id=&quot;20148&quot; value=&quot;5&quot;/&gt;&lt;property id=&quot;20300&quot; value=&quot;Slide 6 - &amp;quot;“Ising thermometer”, empirical temperature θ&amp;quot;&quot;/&gt;&lt;property id=&quot;20307&quot; value=&quot;261&quot;/&gt;&lt;/object&gt;&lt;object type=&quot;3&quot; unique_id=&quot;10009&quot;&gt;&lt;property id=&quot;20148&quot; value=&quot;5&quot;/&gt;&lt;property id=&quot;20300&quot; value=&quot;Slide 7 - &amp;quot;Fundamental thermodynamic equation&amp;quot;&quot;/&gt;&lt;property id=&quot;20307&quot; value=&quot;262&quot;/&gt;&lt;/object&gt;&lt;object type=&quot;3&quot; unique_id=&quot;10010&quot;&gt;&lt;property id=&quot;20148&quot; value=&quot;5&quot;/&gt;&lt;property id=&quot;20300&quot; value=&quot;Slide 8 - &amp;quot;S. Braun et al 39K atoms on optical lattice experiment&amp;quot;&quot;/&gt;&lt;property id=&quot;20307&quot; value=&quot;298&quot;/&gt;&lt;/object&gt;&lt;object type=&quot;3&quot; unique_id=&quot;10011&quot;&gt;&lt;property id=&quot;20148&quot; value=&quot;5&quot;/&gt;&lt;property id=&quot;20300&quot; value=&quot;Slide 9 - &amp;quot;Thermodynamics: traditional&amp;quot;&quot;/&gt;&lt;property id=&quot;20307&quot; value=&quot;264&quot;/&gt;&lt;/object&gt;&lt;object type=&quot;3&quot; unique_id=&quot;10012&quot;&gt;&lt;property id=&quot;20148&quot; value=&quot;5&quot;/&gt;&lt;property id=&quot;20300&quot; value=&quot;Slide 10 - &amp;quot;The idea (see, e.g., A. B. Pippard, “the elements of …”)&amp;quot;&quot;/&gt;&lt;property id=&quot;20307&quot; value=&quot;265&quot;/&gt;&lt;/object&gt;&lt;object type=&quot;3&quot; unique_id=&quot;10013&quot;&gt;&lt;property id=&quot;20148&quot; value=&quot;5&quot;/&gt;&lt;property id=&quot;20300&quot; value=&quot;Slide 11 - &amp;quot;Applying the procedure to Ising paramagnet, 𝐸=−ℎ 𝑖=1 𝑁  𝜎 𝑖 =−ℎ𝑀 &amp;quot;&quot;/&gt;&lt;property id=&quot;20307&quot; value=&quot;294&quot;/&gt;&lt;/object&gt;&lt;object type=&quot;3&quot; unique_id=&quot;10014&quot;&gt;&lt;property id=&quot;20148&quot; value=&quot;5&quot;/&gt;&lt;property id=&quot;20300&quot; value=&quot;Slide 12 - &amp;quot;Carnot cycle in the paramagnet&amp;quot;&quot;/&gt;&lt;property id=&quot;20307&quot; value=&quot;295&quot;/&gt;&lt;/object&gt;&lt;object type=&quot;3&quot; unique_id=&quot;10015&quot;&gt;&lt;property id=&quot;20148&quot; value=&quot;5&quot;/&gt;&lt;property id=&quot;20300&quot; value=&quot;Slide 13 - &amp;quot;Zeroth Law of thermodynamics&amp;quot;&quot;/&gt;&lt;property id=&quot;20307&quot; value=&quot;266&quot;/&gt;&lt;/object&gt;&lt;object type=&quot;3&quot; unique_id=&quot;10016&quot;&gt;&lt;property id=&quot;20148&quot; value=&quot;5&quot;/&gt;&lt;property id=&quot;20300&quot; value=&quot;Slide 14 - &amp;quot;Callen postulates (see also R H Swendsen, “introduction to ..”)&amp;quot;&quot;/&gt;&lt;property id=&quot;20307&quot; value=&quot;268&quot;/&gt;&lt;/object&gt;&lt;object type=&quot;3&quot; unique_id=&quot;10017&quot;&gt;&lt;property id=&quot;20148&quot; value=&quot;5&quot;/&gt;&lt;property id=&quot;20300&quot; value=&quot;Slide 15 - &amp;quot;Callen postulate II&amp;quot;&quot;/&gt;&lt;property id=&quot;20307&quot; value=&quot;269&quot;/&gt;&lt;/object&gt;&lt;object type=&quot;3&quot; unique_id=&quot;10018&quot;&gt;&lt;property id=&quot;20148&quot; value=&quot;5&quot;/&gt;&lt;property id=&quot;20300&quot; value=&quot;Slide 16 - &amp;quot;Callen postulates&amp;quot;&quot;/&gt;&lt;property id=&quot;20307&quot; value=&quot;270&quot;/&gt;&lt;/object&gt;&lt;object type=&quot;3&quot; unique_id=&quot;10019&quot;&gt;&lt;property id=&quot;20148&quot; value=&quot;5&quot;/&gt;&lt;property id=&quot;20300&quot; value=&quot;Slide 17 - &amp;quot;Second law according to Callen&amp;quot;&quot;/&gt;&lt;property id=&quot;20307&quot; value=&quot;271&quot;/&gt;&lt;/object&gt;&lt;object type=&quot;3&quot; unique_id=&quot;10020&quot;&gt;&lt;property id=&quot;20148&quot; value=&quot;5&quot;/&gt;&lt;property id=&quot;20300&quot; value=&quot;Slide 18 - &amp;quot;Second law according to Callen&amp;quot;&quot;/&gt;&lt;property id=&quot;20307&quot; value=&quot;272&quot;/&gt;&lt;/object&gt;&lt;object type=&quot;3&quot; unique_id=&quot;10021&quot;&gt;&lt;property id=&quot;20148&quot; value=&quot;5&quot;/&gt;&lt;property id=&quot;20300&quot; value=&quot;Slide 19 - &amp;quot;E.H. Lieb &amp;amp; J. Yngvason, Phys Rep 310, 1 (1999)&amp;quot;&quot;/&gt;&lt;property id=&quot;20307&quot; value=&quot;273&quot;/&gt;&lt;/object&gt;&lt;object type=&quot;3&quot; unique_id=&quot;10022&quot;&gt;&lt;property id=&quot;20148&quot; value=&quot;5&quot;/&gt;&lt;property id=&quot;20300&quot; value=&quot;Slide 20 - &amp;quot;Adiabatic Accessibility, X ≺ Y&amp;quot;&quot;/&gt;&lt;property id=&quot;20307&quot; value=&quot;274&quot;/&gt;&lt;/object&gt;&lt;object type=&quot;3&quot; unique_id=&quot;10023&quot;&gt;&lt;property id=&quot;20148&quot; value=&quot;5&quot;/&gt;&lt;property id=&quot;20300&quot; value=&quot;Slide 21 - &amp;quot;Order relation ≺&amp;quot;&quot;/&gt;&lt;property id=&quot;20307&quot; value=&quot;275&quot;/&gt;&lt;/object&gt;&lt;object type=&quot;3&quot; unique_id=&quot;10024&quot;&gt;&lt;property id=&quot;20148&quot; value=&quot;5&quot;/&gt;&lt;property id=&quot;20300&quot; value=&quot;Slide 22 - &amp;quot;Comparison Hypothesis (CH)&amp;quot;&quot;/&gt;&lt;property id=&quot;20307&quot; value=&quot;276&quot;/&gt;&lt;/object&gt;&lt;object type=&quot;3&quot; unique_id=&quot;10025&quot;&gt;&lt;property id=&quot;20148&quot; value=&quot;5&quot;/&gt;&lt;property id=&quot;20300&quot; value=&quot;Slide 23 - &amp;quot;Entropy Principle&amp;quot;&quot;/&gt;&lt;property id=&quot;20307&quot; value=&quot;277&quot;/&gt;&lt;/object&gt;&lt;object type=&quot;3&quot; unique_id=&quot;10026&quot;&gt;&lt;property id=&quot;20148&quot; value=&quot;5&quot;/&gt;&lt;property id=&quot;20300&quot; value=&quot;Slide 24 - &amp;quot;Our definition of entropy&amp;quot;&quot;/&gt;&lt;property id=&quot;20307&quot; value=&quot;278&quot;/&gt;&lt;/object&gt;&lt;object type=&quot;3&quot; unique_id=&quot;10027&quot;&gt;&lt;property id=&quot;20148&quot; value=&quot;5&quot;/&gt;&lt;property id=&quot;20300&quot; value=&quot;Slide 25 - &amp;quot;Gibbs ‘volume’ entropy  SG&amp;quot;&quot;/&gt;&lt;property id=&quot;20307&quot; value=&quot;279&quot;/&gt;&lt;/object&gt;&lt;object type=&quot;3&quot; unique_id=&quot;10028&quot;&gt;&lt;property id=&quot;20148&quot; value=&quot;5&quot;/&gt;&lt;property id=&quot;20300&quot; value=&quot;Slide 26 - &amp;quot;Adiabatic invariance, see, e.g. S.-K. Ma, Chap.23&amp;quot;&quot;/&gt;&lt;property id=&quot;20307&quot; value=&quot;297&quot;/&gt;&lt;/object&gt;&lt;object type=&quot;3&quot; unique_id=&quot;10029&quot;&gt;&lt;property id=&quot;20148&quot; value=&quot;5&quot;/&gt;&lt;property id=&quot;20300&quot; value=&quot;Slide 27 - &amp;quot;Why volume entropy is wrong&amp;quot;&quot;/&gt;&lt;property id=&quot;20307&quot; value=&quot;280&quot;/&gt;&lt;/object&gt;&lt;object type=&quot;3&quot; unique_id=&quot;10030&quot;&gt;&lt;property id=&quot;20148&quot; value=&quot;5&quot;/&gt;&lt;property id=&quot;20300&quot; value=&quot;Slide 28 - &amp;quot;Temperatures of three bodies according to TG&amp;quot;&quot;/&gt;&lt;property id=&quot;20307&quot; value=&quot;293&quot;/&gt;&lt;/object&gt;&lt;object type=&quot;3&quot; unique_id=&quot;10031&quot;&gt;&lt;property id=&quot;20148&quot; value=&quot;5&quot;/&gt;&lt;property id=&quot;20300&quot; value=&quot;Slide 30 - &amp;quot;Two-level system, 𝐸=𝜀 𝑗=1 𝑁  𝑛 𝑗  ,  𝑛 𝑗 =0,1&amp;quot;&quot;/&gt;&lt;property id=&quot;20307&quot; value=&quot;296&quot;/&gt;&lt;/object&gt;&lt;object type=&quot;3&quot; unique_id=&quot;10032&quot;&gt;&lt;property id=&quot;20148&quot; value=&quot;5&quot;/&gt;&lt;property id=&quot;20300&quot; value=&quot;Slide 31 - &amp;quot;Temperature TG increases if you combine two loafs of bread into one&amp;quot;&quot;/&gt;&lt;property id=&quot;20307&quot; value=&quot;288&quot;/&gt;&lt;/object&gt;&lt;object type=&quot;3&quot; unique_id=&quot;10033&quot;&gt;&lt;property id=&quot;20148&quot; value=&quot;5&quot;/&gt;&lt;property id=&quot;20300&quot; value=&quot;Slide 32 - &amp;quot;Heat flows from cold to hot according to TG&amp;quot;&quot;/&gt;&lt;property id=&quot;20307&quot; value=&quot;283&quot;/&gt;&lt;/object&gt;&lt;object type=&quot;3&quot; unique_id=&quot;10034&quot;&gt;&lt;property id=&quot;20148&quot; value=&quot;5&quot;/&gt;&lt;property id=&quot;20300&quot; value=&quot;Slide 33 - &amp;quot;Violation of Callen’s second postulate&amp;quot;&quot;/&gt;&lt;property id=&quot;20307&quot; value=&quot;291&quot;/&gt;&lt;/object&gt;&lt;object type=&quot;3&quot; unique_id=&quot;10035&quot;&gt;&lt;property id=&quot;20148&quot; value=&quot;5&quot;/&gt;&lt;property id=&quot;20300&quot; value=&quot;Slide 36 - &amp;quot;Entropy and thermodynamic limit&amp;quot;&quot;/&gt;&lt;property id=&quot;20307&quot; value=&quot;282&quot;/&gt;&lt;/object&gt;&lt;object type=&quot;3&quot; unique_id=&quot;10036&quot;&gt;&lt;property id=&quot;20148&quot; value=&quot;5&quot;/&gt;&lt;property id=&quot;20300&quot; value=&quot;Slide 37 - &amp;quot;Opposing view&amp;quot;&quot;/&gt;&lt;property id=&quot;20307&quot; value=&quot;290&quot;/&gt;&lt;/object&gt;&lt;object type=&quot;3&quot; unique_id=&quot;10037&quot;&gt;&lt;property id=&quot;20148&quot; value=&quot;5&quot;/&gt;&lt;property id=&quot;20300&quot; value=&quot;Slide 38 - &amp;quot;Conclusion&amp;quot;&quot;/&gt;&lt;property id=&quot;20307&quot; value=&quot;281&quot;/&gt;&lt;/object&gt;&lt;object type=&quot;3&quot; unique_id=&quot;10149&quot;&gt;&lt;property id=&quot;20148&quot; value=&quot;5&quot;/&gt;&lt;property id=&quot;20300&quot; value=&quot;Slide 34 - &amp;quot;Boltzmann temperature determines the direction of heat flow&amp;quot;&quot;/&gt;&lt;property id=&quot;20307&quot; value=&quot;299&quot;/&gt;&lt;/object&gt;&lt;object type=&quot;3&quot; unique_id=&quot;10265&quot;&gt;&lt;property id=&quot;20148&quot; value=&quot;5&quot;/&gt;&lt;property id=&quot;20300&quot; value=&quot;Slide 35 - &amp;quot;Boltzmann TB determines the direction of heat flow, TG does not&amp;quot;&quot;/&gt;&lt;property id=&quot;20307&quot; value=&quot;300&quot;/&gt;&lt;/object&gt;&lt;object type=&quot;3&quot; unique_id=&quot;10500&quot;&gt;&lt;property id=&quot;20148&quot; value=&quot;5&quot;/&gt;&lt;property id=&quot;20300&quot; value=&quot;Slide 29 - &amp;quot;HHD formulation of 0th law&amp;quot;&quot;/&gt;&lt;property id=&quot;20307&quot; value=&quot;301&quot;/&gt;&lt;/object&gt;&lt;/object&gt;&lt;object type=&quot;8&quot; unique_id=&quot;10074&quot;&gt;&lt;/object&gt;&lt;/object&gt;&lt;/database&gt;"/>
  <p:tag name="SECTOMILLISECCONVERT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947</TotalTime>
  <Words>1851</Words>
  <Application>Microsoft Office PowerPoint</Application>
  <PresentationFormat>On-screen Show (4:3)</PresentationFormat>
  <Paragraphs>320</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Arial Black</vt:lpstr>
      <vt:lpstr>Calibri</vt:lpstr>
      <vt:lpstr>Calibri Light</vt:lpstr>
      <vt:lpstr>Cambria Math</vt:lpstr>
      <vt:lpstr>Symbol</vt:lpstr>
      <vt:lpstr>Office Theme</vt:lpstr>
      <vt:lpstr>Isn’t there a negative absolute temperature?</vt:lpstr>
      <vt:lpstr>Abstract</vt:lpstr>
      <vt:lpstr>References</vt:lpstr>
      <vt:lpstr>Outline</vt:lpstr>
      <vt:lpstr>thermometers</vt:lpstr>
      <vt:lpstr>“Ising thermometer”, empirical temperature θ</vt:lpstr>
      <vt:lpstr>Fundamental thermodynamic equation</vt:lpstr>
      <vt:lpstr>S. Braun et al 39K atoms on optical lattice experiment</vt:lpstr>
      <vt:lpstr>Thermodynamics: traditional</vt:lpstr>
      <vt:lpstr>The idea (see, e.g., A. B. Pippard, “the elements of …”)</vt:lpstr>
      <vt:lpstr>Applying the procedure to Ising paramagnet, E=-h∑_(i=1)^N▒〖σ_i=-hM〗</vt:lpstr>
      <vt:lpstr>Carnot cycle in the paramagnet</vt:lpstr>
      <vt:lpstr>Zeroth Law of thermodynamics</vt:lpstr>
      <vt:lpstr>Callen postulates (see also R H Swendsen, “introduction to ..”)</vt:lpstr>
      <vt:lpstr>Callen postulate II</vt:lpstr>
      <vt:lpstr>Callen postulates</vt:lpstr>
      <vt:lpstr>Second law according to Callen</vt:lpstr>
      <vt:lpstr>Second law according to Callen</vt:lpstr>
      <vt:lpstr>E.H. Lieb &amp; J. Yngvason, Phys Rep 310, 1 (1999)</vt:lpstr>
      <vt:lpstr>Adiabatic Accessibility, X ≺ Y</vt:lpstr>
      <vt:lpstr>Order relation ≺</vt:lpstr>
      <vt:lpstr>Comparison Hypothesis (CH)</vt:lpstr>
      <vt:lpstr>Entropy Principle</vt:lpstr>
      <vt:lpstr>Our definition of entropy</vt:lpstr>
      <vt:lpstr>Gibbs ‘volume’ entropy  SG</vt:lpstr>
      <vt:lpstr>Adiabatic invariance, see, e.g. S.-K. Ma, Chap.23</vt:lpstr>
      <vt:lpstr>Why volume entropy is wrong</vt:lpstr>
      <vt:lpstr>Temperatures of three bodies according to TG</vt:lpstr>
      <vt:lpstr>HHD formulation of 0th law</vt:lpstr>
      <vt:lpstr>Two-level system, E=ε∑_(j=1)^N▒n_j , n_j=0,1</vt:lpstr>
      <vt:lpstr>Temperature TG increases if you combine two loafs of bread into one</vt:lpstr>
      <vt:lpstr>Heat flows from cold to hot according to TG</vt:lpstr>
      <vt:lpstr>Violation of Callen’s second postulate</vt:lpstr>
      <vt:lpstr>Boltzmann temperature determines the direction of heat flow</vt:lpstr>
      <vt:lpstr>Boltzmann TB determines the direction of heat flow, TG does not</vt:lpstr>
      <vt:lpstr>Entropy and thermodynamic limit</vt:lpstr>
      <vt:lpstr>Opposing view</vt:lpstr>
      <vt:lpstr>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there a negative absolute temperature?</dc:title>
  <dc:creator>Wang Jian-Sheng</dc:creator>
  <cp:lastModifiedBy>Wang Jian-Sheng</cp:lastModifiedBy>
  <cp:revision>138</cp:revision>
  <dcterms:created xsi:type="dcterms:W3CDTF">2014-10-05T05:41:15Z</dcterms:created>
  <dcterms:modified xsi:type="dcterms:W3CDTF">2015-09-07T03:54:59Z</dcterms:modified>
</cp:coreProperties>
</file>