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385" r:id="rId3"/>
    <p:sldId id="370" r:id="rId4"/>
    <p:sldId id="371" r:id="rId5"/>
    <p:sldId id="281" r:id="rId6"/>
    <p:sldId id="277" r:id="rId7"/>
    <p:sldId id="278" r:id="rId8"/>
    <p:sldId id="348" r:id="rId9"/>
    <p:sldId id="349" r:id="rId10"/>
    <p:sldId id="369" r:id="rId11"/>
    <p:sldId id="368" r:id="rId12"/>
    <p:sldId id="296" r:id="rId13"/>
    <p:sldId id="345" r:id="rId14"/>
    <p:sldId id="298" r:id="rId15"/>
    <p:sldId id="389" r:id="rId16"/>
    <p:sldId id="303" r:id="rId17"/>
    <p:sldId id="304" r:id="rId18"/>
    <p:sldId id="367" r:id="rId19"/>
    <p:sldId id="343" r:id="rId20"/>
    <p:sldId id="387" r:id="rId21"/>
    <p:sldId id="336" r:id="rId22"/>
    <p:sldId id="337" r:id="rId23"/>
    <p:sldId id="372" r:id="rId24"/>
    <p:sldId id="373" r:id="rId25"/>
    <p:sldId id="374" r:id="rId26"/>
    <p:sldId id="375" r:id="rId27"/>
    <p:sldId id="376" r:id="rId28"/>
    <p:sldId id="383" r:id="rId29"/>
    <p:sldId id="378" r:id="rId30"/>
    <p:sldId id="377" r:id="rId31"/>
    <p:sldId id="380" r:id="rId32"/>
    <p:sldId id="381" r:id="rId33"/>
    <p:sldId id="386" r:id="rId34"/>
    <p:sldId id="388" r:id="rId35"/>
    <p:sldId id="382" r:id="rId36"/>
    <p:sldId id="384" r:id="rId37"/>
  </p:sldIdLst>
  <p:sldSz cx="9144000" cy="6858000" type="screen4x3"/>
  <p:notesSz cx="6858000" cy="9144000"/>
  <p:custDataLst>
    <p:tags r:id="rId3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15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gs" Target="tags/tag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8CF97E-58F4-4630-9DBB-DE5D654374D5}" type="datetimeFigureOut">
              <a:rPr lang="en-US" smtClean="0"/>
              <a:pPr/>
              <a:t>6/9/2014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E2B503-FE58-479B-945E-92EE283C62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35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QS: British </a:t>
            </a:r>
            <a:r>
              <a:rPr lang="en-US" dirty="0" err="1" smtClean="0"/>
              <a:t>Quacquarelli</a:t>
            </a:r>
            <a:r>
              <a:rPr lang="en-US" dirty="0" smtClean="0"/>
              <a:t> Symonds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2B503-FE58-479B-945E-92EE283C628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9096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In obtaining G</a:t>
            </a:r>
            <a:r>
              <a:rPr lang="en-US" baseline="-25000" smtClean="0"/>
              <a:t>LC</a:t>
            </a:r>
            <a:r>
              <a:rPr lang="en-US" smtClean="0"/>
              <a:t>, an arbitrary function satisfying (d/dtau^2 + K</a:t>
            </a:r>
            <a:r>
              <a:rPr lang="en-US" baseline="30000" smtClean="0"/>
              <a:t>L</a:t>
            </a:r>
            <a:r>
              <a:rPr lang="en-US" smtClean="0"/>
              <a:t>) f = 0 is omitted. Absence of this term is consistent with adiabatic switch-on from Feynman diagrammatic expansion.</a:t>
            </a:r>
          </a:p>
          <a:p>
            <a:pPr eaLnBrk="1" hangingPunct="1"/>
            <a:endParaRPr lang="en-US" smtClean="0"/>
          </a:p>
        </p:txBody>
      </p:sp>
      <p:sp>
        <p:nvSpPr>
          <p:cNvPr id="88068" name="Slide Number Placeholder 3"/>
          <p:cNvSpPr txBox="1">
            <a:spLocks noGrp="1"/>
          </p:cNvSpPr>
          <p:nvPr/>
        </p:nvSpPr>
        <p:spPr bwMode="auto">
          <a:xfrm>
            <a:off x="3885177" y="8686726"/>
            <a:ext cx="2972823" cy="457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52" tIns="45227" rIns="90452" bIns="45227" anchor="b"/>
          <a:lstStyle/>
          <a:p>
            <a:pPr algn="r" defTabSz="904875"/>
            <a:fld id="{0798A1AA-C898-43FF-8A9D-0FB4850177E4}" type="slidenum">
              <a:rPr lang="en-US" sz="1200">
                <a:latin typeface="Arial" charset="0"/>
              </a:rPr>
              <a:pPr algn="r" defTabSz="904875"/>
              <a:t>15</a:t>
            </a:fld>
            <a:endParaRPr lang="en-US" sz="12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2886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I</a:t>
            </a:r>
            <a:r>
              <a:rPr lang="en-US" baseline="-25000" smtClean="0"/>
              <a:t>L</a:t>
            </a:r>
            <a:r>
              <a:rPr lang="en-US" smtClean="0"/>
              <a:t> is energy flowing out of the left lead into the center.  This expression can be proving to be real, no need to take Re.  Above equation works for general nonlinear case.</a:t>
            </a:r>
          </a:p>
          <a:p>
            <a:pPr eaLnBrk="1" hangingPunct="1"/>
            <a:endParaRPr lang="en-US" smtClean="0"/>
          </a:p>
        </p:txBody>
      </p:sp>
      <p:sp>
        <p:nvSpPr>
          <p:cNvPr id="92164" name="Slide Number Placeholder 3"/>
          <p:cNvSpPr txBox="1">
            <a:spLocks noGrp="1"/>
          </p:cNvSpPr>
          <p:nvPr/>
        </p:nvSpPr>
        <p:spPr bwMode="auto">
          <a:xfrm>
            <a:off x="3885177" y="8686726"/>
            <a:ext cx="2972823" cy="457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52" tIns="45227" rIns="90452" bIns="45227" anchor="b"/>
          <a:lstStyle/>
          <a:p>
            <a:pPr algn="r" defTabSz="904875"/>
            <a:fld id="{8CF63A86-AF9C-43B8-80C9-FB69EEBB21D7}" type="slidenum">
              <a:rPr lang="en-US" sz="1200">
                <a:latin typeface="Arial" charset="0"/>
              </a:rPr>
              <a:pPr algn="r" defTabSz="904875"/>
              <a:t>16</a:t>
            </a:fld>
            <a:endParaRPr lang="en-US" sz="12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459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The symmetrization appears necessary to get the Caroli formula.  Caroli formula is valid only for ballistic case where H</a:t>
            </a:r>
            <a:r>
              <a:rPr lang="en-US" baseline="-25000" smtClean="0"/>
              <a:t>n</a:t>
            </a:r>
            <a:r>
              <a:rPr lang="en-US" smtClean="0"/>
              <a:t> = 0.</a:t>
            </a:r>
          </a:p>
          <a:p>
            <a:pPr eaLnBrk="1" hangingPunct="1"/>
            <a:endParaRPr lang="en-US" smtClean="0"/>
          </a:p>
        </p:txBody>
      </p:sp>
      <p:sp>
        <p:nvSpPr>
          <p:cNvPr id="93188" name="Slide Number Placeholder 3"/>
          <p:cNvSpPr txBox="1">
            <a:spLocks noGrp="1"/>
          </p:cNvSpPr>
          <p:nvPr/>
        </p:nvSpPr>
        <p:spPr bwMode="auto">
          <a:xfrm>
            <a:off x="3885177" y="8686726"/>
            <a:ext cx="2972823" cy="457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52" tIns="45227" rIns="90452" bIns="45227" anchor="b"/>
          <a:lstStyle/>
          <a:p>
            <a:pPr algn="r" defTabSz="904875"/>
            <a:fld id="{B56328E3-2A01-4BA7-9A37-01406F46A75A}" type="slidenum">
              <a:rPr lang="en-US" sz="1200">
                <a:latin typeface="Arial" charset="0"/>
              </a:rPr>
              <a:pPr algn="r" defTabSz="904875"/>
              <a:t>17</a:t>
            </a:fld>
            <a:endParaRPr lang="en-US" sz="12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31300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49156" name="Slide Number Placeholder 3"/>
          <p:cNvSpPr txBox="1">
            <a:spLocks noGrp="1"/>
          </p:cNvSpPr>
          <p:nvPr/>
        </p:nvSpPr>
        <p:spPr bwMode="auto">
          <a:xfrm>
            <a:off x="3885177" y="8686726"/>
            <a:ext cx="2972823" cy="457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52" tIns="45227" rIns="90452" bIns="45227" anchor="b"/>
          <a:lstStyle/>
          <a:p>
            <a:pPr algn="r" defTabSz="904875"/>
            <a:fld id="{2AC29A2B-3C64-451B-ACCF-11F851B6EE12}" type="slidenum">
              <a:rPr lang="en-US" sz="1200">
                <a:latin typeface="Arial" charset="0"/>
              </a:rPr>
              <a:pPr algn="r" defTabSz="904875"/>
              <a:t>20</a:t>
            </a:fld>
            <a:endParaRPr lang="en-US" sz="12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37869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49156" name="Slide Number Placeholder 3"/>
          <p:cNvSpPr txBox="1">
            <a:spLocks noGrp="1"/>
          </p:cNvSpPr>
          <p:nvPr/>
        </p:nvSpPr>
        <p:spPr bwMode="auto">
          <a:xfrm>
            <a:off x="3885177" y="8686726"/>
            <a:ext cx="2972823" cy="457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52" tIns="45227" rIns="90452" bIns="45227" anchor="b"/>
          <a:lstStyle/>
          <a:p>
            <a:pPr algn="r" defTabSz="904875"/>
            <a:fld id="{2AC29A2B-3C64-451B-ACCF-11F851B6EE12}" type="slidenum">
              <a:rPr lang="en-US" sz="1200">
                <a:latin typeface="Arial" charset="0"/>
              </a:rPr>
              <a:pPr algn="r" defTabSz="904875"/>
              <a:t>21</a:t>
            </a:fld>
            <a:endParaRPr lang="en-US" sz="12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03023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49156" name="Slide Number Placeholder 3"/>
          <p:cNvSpPr txBox="1">
            <a:spLocks noGrp="1"/>
          </p:cNvSpPr>
          <p:nvPr/>
        </p:nvSpPr>
        <p:spPr bwMode="auto">
          <a:xfrm>
            <a:off x="3885177" y="8686726"/>
            <a:ext cx="2972823" cy="457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52" tIns="45227" rIns="90452" bIns="45227" anchor="b"/>
          <a:lstStyle/>
          <a:p>
            <a:pPr algn="r" defTabSz="904875"/>
            <a:fld id="{2AC29A2B-3C64-451B-ACCF-11F851B6EE12}" type="slidenum">
              <a:rPr lang="en-US" sz="1200">
                <a:latin typeface="Arial" charset="0"/>
              </a:rPr>
              <a:pPr algn="r" defTabSz="904875"/>
              <a:t>22</a:t>
            </a:fld>
            <a:endParaRPr lang="en-US" sz="12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26333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Some detail is in the last section of J.-S. Wang, B. K. Agarwalla, H. Li, and J. </a:t>
            </a:r>
            <a:r>
              <a:rPr lang="en-US" dirty="0" err="1" smtClean="0"/>
              <a:t>Thingna</a:t>
            </a:r>
            <a:r>
              <a:rPr lang="en-US" dirty="0" smtClean="0"/>
              <a:t>, “Nonequilibrium Green's function method for quantum thermal transport,” Front. Phys. (2013).   </a:t>
            </a:r>
            <a:r>
              <a:rPr lang="en-US" smtClean="0"/>
              <a:t>rho_0 </a:t>
            </a:r>
            <a:r>
              <a:rPr lang="en-US" dirty="0" smtClean="0"/>
              <a:t>is in fact rho_0^I,</a:t>
            </a:r>
            <a:r>
              <a:rPr lang="en-US" baseline="0" dirty="0" smtClean="0"/>
              <a:t> i.e., </a:t>
            </a:r>
            <a:r>
              <a:rPr lang="en-US" baseline="0" smtClean="0"/>
              <a:t>interaction picture one.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2B503-FE58-479B-945E-92EE283C628E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0875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 think this formula</a:t>
            </a:r>
            <a:r>
              <a:rPr lang="en-US" baseline="0" dirty="0" smtClean="0"/>
              <a:t> works only for </a:t>
            </a:r>
            <a:r>
              <a:rPr lang="en-US" baseline="0" dirty="0" err="1" smtClean="0"/>
              <a:t>fermionic</a:t>
            </a:r>
            <a:r>
              <a:rPr lang="en-US" baseline="0" dirty="0" smtClean="0"/>
              <a:t> system.  For phononic system, alpha, beta indices are different?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2B503-FE58-479B-945E-92EE283C628E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9718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DSH: </a:t>
            </a:r>
            <a:r>
              <a:rPr lang="en-US" dirty="0" err="1" smtClean="0"/>
              <a:t>Dhar</a:t>
            </a:r>
            <a:r>
              <a:rPr lang="en-US" dirty="0" smtClean="0"/>
              <a:t>, Saito, </a:t>
            </a:r>
            <a:r>
              <a:rPr lang="en-US" dirty="0" err="1" smtClean="0"/>
              <a:t>Hanggi</a:t>
            </a:r>
            <a:r>
              <a:rPr lang="en-US" dirty="0" smtClean="0"/>
              <a:t>: PRE</a:t>
            </a:r>
            <a:r>
              <a:rPr lang="en-US" baseline="0" dirty="0" smtClean="0"/>
              <a:t> 85, 011126 (2012).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2B503-FE58-479B-945E-92EE283C628E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7654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Coupled the first and last spin to </a:t>
            </a:r>
            <a:r>
              <a:rPr lang="en-US" dirty="0" err="1" smtClean="0"/>
              <a:t>sigma^x</a:t>
            </a:r>
            <a:r>
              <a:rPr lang="en-US" smtClean="0"/>
              <a:t>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2B503-FE58-479B-945E-92EE283C628E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5813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69636" name="Slide Number Placeholder 3"/>
          <p:cNvSpPr txBox="1">
            <a:spLocks noGrp="1"/>
          </p:cNvSpPr>
          <p:nvPr/>
        </p:nvSpPr>
        <p:spPr bwMode="auto">
          <a:xfrm>
            <a:off x="3885177" y="8686726"/>
            <a:ext cx="2972823" cy="457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52" tIns="45227" rIns="90452" bIns="45227" anchor="b"/>
          <a:lstStyle/>
          <a:p>
            <a:pPr algn="r" defTabSz="904875"/>
            <a:fld id="{8A185762-330F-40E0-9A3E-1E58CD101B29}" type="slidenum">
              <a:rPr lang="en-US" sz="1200">
                <a:latin typeface="Arial" charset="0"/>
              </a:rPr>
              <a:pPr algn="r" defTabSz="904875"/>
              <a:t>6</a:t>
            </a:fld>
            <a:endParaRPr lang="en-US" sz="12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37327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l-GR" smtClean="0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 = + for the upper branch, and – for the returning lower branch.</a:t>
            </a:r>
          </a:p>
          <a:p>
            <a:pPr eaLnBrk="1" hangingPunct="1"/>
            <a:endParaRPr lang="el-GR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660" name="Slide Number Placeholder 3"/>
          <p:cNvSpPr txBox="1">
            <a:spLocks noGrp="1"/>
          </p:cNvSpPr>
          <p:nvPr/>
        </p:nvSpPr>
        <p:spPr bwMode="auto">
          <a:xfrm>
            <a:off x="3885177" y="8686726"/>
            <a:ext cx="2972823" cy="457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52" tIns="45227" rIns="90452" bIns="45227" anchor="b"/>
          <a:lstStyle/>
          <a:p>
            <a:pPr algn="r" defTabSz="904875"/>
            <a:fld id="{57266F62-C83D-4D7E-AA14-4E0D0F110092}" type="slidenum">
              <a:rPr lang="en-US" sz="1200">
                <a:latin typeface="Arial" charset="0"/>
              </a:rPr>
              <a:pPr algn="r" defTabSz="904875"/>
              <a:t>7</a:t>
            </a:fld>
            <a:endParaRPr lang="en-US" sz="12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80200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is originally due to Schwinger</a:t>
            </a:r>
            <a:r>
              <a:rPr lang="en-US" baseline="0" dirty="0" smtClean="0"/>
              <a:t> 1961.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2B503-FE58-479B-945E-92EE283C628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885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integral on the exponential is from a point tau_1 specified on the contour to tau_2</a:t>
            </a:r>
            <a:r>
              <a:rPr lang="en-US" baseline="0" dirty="0" smtClean="0"/>
              <a:t> at a later point on the contour.  The integral is along the contour.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2B503-FE58-479B-945E-92EE283C628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5797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6020" name="Slide Number Placeholder 3"/>
          <p:cNvSpPr txBox="1">
            <a:spLocks noGrp="1"/>
          </p:cNvSpPr>
          <p:nvPr/>
        </p:nvSpPr>
        <p:spPr bwMode="auto">
          <a:xfrm>
            <a:off x="3885177" y="8686726"/>
            <a:ext cx="2972823" cy="457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52" tIns="45227" rIns="90452" bIns="45227" anchor="b"/>
          <a:lstStyle/>
          <a:p>
            <a:pPr algn="r" defTabSz="904875"/>
            <a:fld id="{40DBC351-5302-4814-AF63-5964D2FACBED}" type="slidenum">
              <a:rPr lang="en-US" sz="1200">
                <a:latin typeface="Arial" charset="0"/>
              </a:rPr>
              <a:pPr algn="r" defTabSz="904875"/>
              <a:t>11</a:t>
            </a:fld>
            <a:endParaRPr lang="en-US" sz="12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53413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Two adiabatic switch-on’s.</a:t>
            </a:r>
          </a:p>
          <a:p>
            <a:pPr eaLnBrk="1" hangingPunct="1"/>
            <a:endParaRPr lang="en-US" smtClean="0"/>
          </a:p>
        </p:txBody>
      </p:sp>
      <p:sp>
        <p:nvSpPr>
          <p:cNvPr id="84996" name="Slide Number Placeholder 3"/>
          <p:cNvSpPr txBox="1">
            <a:spLocks noGrp="1"/>
          </p:cNvSpPr>
          <p:nvPr/>
        </p:nvSpPr>
        <p:spPr bwMode="auto">
          <a:xfrm>
            <a:off x="3885177" y="8686726"/>
            <a:ext cx="2972823" cy="457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52" tIns="45227" rIns="90452" bIns="45227" anchor="b"/>
          <a:lstStyle/>
          <a:p>
            <a:pPr algn="r" defTabSz="904875"/>
            <a:fld id="{AB506A97-0555-4359-BAFD-BC6D8E4C79E0}" type="slidenum">
              <a:rPr lang="en-US" sz="1200">
                <a:latin typeface="Arial" charset="0"/>
              </a:rPr>
              <a:pPr algn="r" defTabSz="904875"/>
              <a:t>12</a:t>
            </a:fld>
            <a:endParaRPr lang="en-US" sz="12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11113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Two adiabatic switch-on’s.</a:t>
            </a:r>
          </a:p>
          <a:p>
            <a:pPr eaLnBrk="1" hangingPunct="1"/>
            <a:endParaRPr lang="en-US" smtClean="0"/>
          </a:p>
        </p:txBody>
      </p:sp>
      <p:sp>
        <p:nvSpPr>
          <p:cNvPr id="84996" name="Slide Number Placeholder 3"/>
          <p:cNvSpPr txBox="1">
            <a:spLocks noGrp="1"/>
          </p:cNvSpPr>
          <p:nvPr/>
        </p:nvSpPr>
        <p:spPr bwMode="auto">
          <a:xfrm>
            <a:off x="3885177" y="8686726"/>
            <a:ext cx="2972823" cy="457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52" tIns="45227" rIns="90452" bIns="45227" anchor="b"/>
          <a:lstStyle/>
          <a:p>
            <a:pPr algn="r" defTabSz="904875"/>
            <a:fld id="{AB506A97-0555-4359-BAFD-BC6D8E4C79E0}" type="slidenum">
              <a:rPr lang="en-US" sz="1200">
                <a:latin typeface="Arial" charset="0"/>
              </a:rPr>
              <a:pPr algn="r" defTabSz="904875"/>
              <a:t>13</a:t>
            </a:fld>
            <a:endParaRPr lang="en-US" sz="12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11818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7044" name="Slide Number Placeholder 3"/>
          <p:cNvSpPr txBox="1">
            <a:spLocks noGrp="1"/>
          </p:cNvSpPr>
          <p:nvPr/>
        </p:nvSpPr>
        <p:spPr bwMode="auto">
          <a:xfrm>
            <a:off x="3885177" y="8686726"/>
            <a:ext cx="2972823" cy="457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52" tIns="45227" rIns="90452" bIns="45227" anchor="b"/>
          <a:lstStyle/>
          <a:p>
            <a:pPr algn="r" defTabSz="904875"/>
            <a:fld id="{2AA52FC5-DE47-4C78-90E4-6268066B50BD}" type="slidenum">
              <a:rPr lang="en-US" sz="1200">
                <a:latin typeface="Arial" charset="0"/>
              </a:rPr>
              <a:pPr algn="r" defTabSz="904875"/>
              <a:t>14</a:t>
            </a:fld>
            <a:endParaRPr lang="en-US" sz="12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499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6D85D-DE14-4CAD-BC57-5EE165EEE307}" type="datetime1">
              <a:rPr lang="en-US" smtClean="0"/>
              <a:pPr/>
              <a:t>6/9/2014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71153-6649-4551-B5D2-CF9E4672F17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F598B-4F90-42CD-8372-9646D3707BD2}" type="datetime1">
              <a:rPr lang="en-US" smtClean="0"/>
              <a:pPr/>
              <a:t>6/9/2014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71153-6649-4551-B5D2-CF9E4672F1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6A8AE-F1AD-4D67-B0D3-79693C3986E4}" type="datetime1">
              <a:rPr lang="en-US" smtClean="0"/>
              <a:pPr/>
              <a:t>6/9/2014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71153-6649-4551-B5D2-CF9E4672F1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4D9CA-04DD-4F5B-9C89-365B06E4DDDC}" type="datetime1">
              <a:rPr lang="en-US" smtClean="0"/>
              <a:pPr/>
              <a:t>6/9/2014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71153-6649-4551-B5D2-CF9E4672F17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1F020-966B-43A1-AC75-C8494831C8AD}" type="datetime1">
              <a:rPr lang="en-US" smtClean="0"/>
              <a:pPr/>
              <a:t>6/9/2014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71153-6649-4551-B5D2-CF9E4672F1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2E5FC-5D75-4C79-919A-BC37A2E501A1}" type="datetime1">
              <a:rPr lang="en-US" smtClean="0"/>
              <a:pPr/>
              <a:t>6/9/2014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71153-6649-4551-B5D2-CF9E4672F1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54699-C35D-4D62-9C52-86C855392195}" type="datetime1">
              <a:rPr lang="en-US" smtClean="0"/>
              <a:pPr/>
              <a:t>6/9/2014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71153-6649-4551-B5D2-CF9E4672F1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E41C6-0B57-4D8B-B9BD-9B46BDEA5FA2}" type="datetime1">
              <a:rPr lang="en-US" smtClean="0"/>
              <a:pPr/>
              <a:t>6/9/2014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71153-6649-4551-B5D2-CF9E4672F1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05E74-9820-45A8-8051-C25E4AF6B0C4}" type="datetime1">
              <a:rPr lang="en-US" smtClean="0"/>
              <a:pPr/>
              <a:t>6/9/2014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71153-6649-4551-B5D2-CF9E4672F1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6694D-A92A-4F37-BB4C-A10B24B30C48}" type="datetime1">
              <a:rPr lang="en-US" smtClean="0"/>
              <a:pPr/>
              <a:t>6/9/2014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71153-6649-4551-B5D2-CF9E4672F1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C18F3-D81B-44E8-9B78-F4A68E5ADFE9}" type="datetime1">
              <a:rPr lang="en-US" smtClean="0"/>
              <a:pPr/>
              <a:t>6/9/2014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71153-6649-4551-B5D2-CF9E4672F1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CC64F3-FB24-4D90-A730-A6EC9DC285FE}" type="datetime1">
              <a:rPr lang="en-US" smtClean="0"/>
              <a:pPr/>
              <a:t>6/9/2014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871153-6649-4551-B5D2-CF9E4672F17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6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7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8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9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10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4.w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17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16.wmf"/><Relationship Id="rId4" Type="http://schemas.openxmlformats.org/officeDocument/2006/relationships/oleObject" Target="../embeddings/oleObject12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18.wmf"/><Relationship Id="rId4" Type="http://schemas.openxmlformats.org/officeDocument/2006/relationships/oleObject" Target="../embeddings/oleObject14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20.wmf"/><Relationship Id="rId4" Type="http://schemas.openxmlformats.org/officeDocument/2006/relationships/oleObject" Target="../embeddings/oleObject15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21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22.w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25.wmf"/><Relationship Id="rId4" Type="http://schemas.openxmlformats.org/officeDocument/2006/relationships/oleObject" Target="../embeddings/oleObject19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26.wmf"/><Relationship Id="rId4" Type="http://schemas.openxmlformats.org/officeDocument/2006/relationships/oleObject" Target="../embeddings/oleObject20.bin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28.w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3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4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Quantum Master Equation Approach to Transport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Wang Jian-Sheng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71153-6649-4551-B5D2-CF9E4672F172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5" name="Picture 4" descr="nus_logo_full_colou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67000" y="4648200"/>
            <a:ext cx="3581400" cy="21712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17C1C8-5D0F-4585-BB27-49518B7C205D}" type="slidenum">
              <a:rPr lang="en-GB"/>
              <a:pPr/>
              <a:t>10</a:t>
            </a:fld>
            <a:endParaRPr lang="en-GB"/>
          </a:p>
        </p:txBody>
      </p:sp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Thermal conduction at a junction</a:t>
            </a:r>
          </a:p>
        </p:txBody>
      </p:sp>
      <p:sp>
        <p:nvSpPr>
          <p:cNvPr id="69635" name="Rectangle 3"/>
          <p:cNvSpPr>
            <a:spLocks noChangeArrowheads="1"/>
          </p:cNvSpPr>
          <p:nvPr/>
        </p:nvSpPr>
        <p:spPr bwMode="auto">
          <a:xfrm>
            <a:off x="0" y="2971800"/>
            <a:ext cx="3048000" cy="9144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9636" name="Rectangle 4"/>
          <p:cNvSpPr>
            <a:spLocks noChangeArrowheads="1"/>
          </p:cNvSpPr>
          <p:nvPr/>
        </p:nvSpPr>
        <p:spPr bwMode="auto">
          <a:xfrm>
            <a:off x="6096000" y="2971800"/>
            <a:ext cx="30480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37" name="Text Box 5"/>
          <p:cNvSpPr txBox="1">
            <a:spLocks noChangeArrowheads="1"/>
          </p:cNvSpPr>
          <p:nvPr/>
        </p:nvSpPr>
        <p:spPr bwMode="auto">
          <a:xfrm>
            <a:off x="914400" y="3276600"/>
            <a:ext cx="1600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solidFill>
                  <a:schemeClr val="tx1"/>
                </a:solidFill>
                <a:latin typeface="Times New Roman" panose="02020603050405020304" pitchFamily="18" charset="0"/>
              </a:rPr>
              <a:t>Left Lead, </a:t>
            </a:r>
            <a:r>
              <a:rPr lang="en-US" i="1">
                <a:solidFill>
                  <a:schemeClr val="tx1"/>
                </a:solidFill>
                <a:latin typeface="Times New Roman" panose="02020603050405020304" pitchFamily="18" charset="0"/>
              </a:rPr>
              <a:t>T</a:t>
            </a:r>
            <a:r>
              <a:rPr lang="en-US" baseline="-25000">
                <a:solidFill>
                  <a:schemeClr val="tx1"/>
                </a:solidFill>
                <a:latin typeface="Times New Roman" panose="02020603050405020304" pitchFamily="18" charset="0"/>
              </a:rPr>
              <a:t>L</a:t>
            </a:r>
            <a:endParaRPr lang="en-US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9638" name="Text Box 6"/>
          <p:cNvSpPr txBox="1">
            <a:spLocks noChangeArrowheads="1"/>
          </p:cNvSpPr>
          <p:nvPr/>
        </p:nvSpPr>
        <p:spPr bwMode="auto">
          <a:xfrm>
            <a:off x="6705600" y="3276600"/>
            <a:ext cx="1600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solidFill>
                  <a:schemeClr val="tx1"/>
                </a:solidFill>
                <a:latin typeface="Times New Roman" panose="02020603050405020304" pitchFamily="18" charset="0"/>
              </a:rPr>
              <a:t>Right Lead, </a:t>
            </a:r>
            <a:r>
              <a:rPr lang="en-US" i="1">
                <a:solidFill>
                  <a:schemeClr val="tx1"/>
                </a:solidFill>
                <a:latin typeface="Times New Roman" panose="02020603050405020304" pitchFamily="18" charset="0"/>
              </a:rPr>
              <a:t>T</a:t>
            </a:r>
            <a:r>
              <a:rPr lang="en-US" baseline="-25000">
                <a:solidFill>
                  <a:schemeClr val="tx1"/>
                </a:solidFill>
                <a:latin typeface="Times New Roman" panose="02020603050405020304" pitchFamily="18" charset="0"/>
              </a:rPr>
              <a:t>R</a:t>
            </a:r>
            <a:endParaRPr lang="en-US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9639" name="Oval 7"/>
          <p:cNvSpPr>
            <a:spLocks noChangeArrowheads="1"/>
          </p:cNvSpPr>
          <p:nvPr/>
        </p:nvSpPr>
        <p:spPr bwMode="auto">
          <a:xfrm>
            <a:off x="3962400" y="3124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40" name="Oval 8"/>
          <p:cNvSpPr>
            <a:spLocks noChangeArrowheads="1"/>
          </p:cNvSpPr>
          <p:nvPr/>
        </p:nvSpPr>
        <p:spPr bwMode="auto">
          <a:xfrm>
            <a:off x="3962400" y="3352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41" name="Oval 9"/>
          <p:cNvSpPr>
            <a:spLocks noChangeArrowheads="1"/>
          </p:cNvSpPr>
          <p:nvPr/>
        </p:nvSpPr>
        <p:spPr bwMode="auto">
          <a:xfrm>
            <a:off x="4267200" y="3429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42" name="Oval 10"/>
          <p:cNvSpPr>
            <a:spLocks noChangeArrowheads="1"/>
          </p:cNvSpPr>
          <p:nvPr/>
        </p:nvSpPr>
        <p:spPr bwMode="auto">
          <a:xfrm>
            <a:off x="4572000" y="3429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43" name="Oval 11"/>
          <p:cNvSpPr>
            <a:spLocks noChangeArrowheads="1"/>
          </p:cNvSpPr>
          <p:nvPr/>
        </p:nvSpPr>
        <p:spPr bwMode="auto">
          <a:xfrm>
            <a:off x="4419600" y="3581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44" name="Oval 12"/>
          <p:cNvSpPr>
            <a:spLocks noChangeArrowheads="1"/>
          </p:cNvSpPr>
          <p:nvPr/>
        </p:nvSpPr>
        <p:spPr bwMode="auto">
          <a:xfrm>
            <a:off x="4572000" y="3733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45" name="Oval 13"/>
          <p:cNvSpPr>
            <a:spLocks noChangeArrowheads="1"/>
          </p:cNvSpPr>
          <p:nvPr/>
        </p:nvSpPr>
        <p:spPr bwMode="auto">
          <a:xfrm>
            <a:off x="4724400" y="3124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46" name="Oval 14"/>
          <p:cNvSpPr>
            <a:spLocks noChangeArrowheads="1"/>
          </p:cNvSpPr>
          <p:nvPr/>
        </p:nvSpPr>
        <p:spPr bwMode="auto">
          <a:xfrm>
            <a:off x="4953000" y="3505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47" name="Oval 15"/>
          <p:cNvSpPr>
            <a:spLocks noChangeArrowheads="1"/>
          </p:cNvSpPr>
          <p:nvPr/>
        </p:nvSpPr>
        <p:spPr bwMode="auto">
          <a:xfrm>
            <a:off x="5334000" y="3352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48" name="Oval 16"/>
          <p:cNvSpPr>
            <a:spLocks noChangeArrowheads="1"/>
          </p:cNvSpPr>
          <p:nvPr/>
        </p:nvSpPr>
        <p:spPr bwMode="auto">
          <a:xfrm>
            <a:off x="5410200" y="3657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49" name="Oval 17"/>
          <p:cNvSpPr>
            <a:spLocks noChangeArrowheads="1"/>
          </p:cNvSpPr>
          <p:nvPr/>
        </p:nvSpPr>
        <p:spPr bwMode="auto">
          <a:xfrm>
            <a:off x="5791200" y="3276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50" name="Oval 18"/>
          <p:cNvSpPr>
            <a:spLocks noChangeArrowheads="1"/>
          </p:cNvSpPr>
          <p:nvPr/>
        </p:nvSpPr>
        <p:spPr bwMode="auto">
          <a:xfrm>
            <a:off x="5867400" y="3581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51" name="Oval 19"/>
          <p:cNvSpPr>
            <a:spLocks noChangeArrowheads="1"/>
          </p:cNvSpPr>
          <p:nvPr/>
        </p:nvSpPr>
        <p:spPr bwMode="auto">
          <a:xfrm>
            <a:off x="3200400" y="3276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52" name="Oval 20"/>
          <p:cNvSpPr>
            <a:spLocks noChangeArrowheads="1"/>
          </p:cNvSpPr>
          <p:nvPr/>
        </p:nvSpPr>
        <p:spPr bwMode="auto">
          <a:xfrm>
            <a:off x="3276600" y="3581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53" name="Oval 21"/>
          <p:cNvSpPr>
            <a:spLocks noChangeArrowheads="1"/>
          </p:cNvSpPr>
          <p:nvPr/>
        </p:nvSpPr>
        <p:spPr bwMode="auto">
          <a:xfrm>
            <a:off x="3886200" y="3581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b="1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69654" name="Oval 22"/>
          <p:cNvSpPr>
            <a:spLocks noChangeArrowheads="1"/>
          </p:cNvSpPr>
          <p:nvPr/>
        </p:nvSpPr>
        <p:spPr bwMode="auto">
          <a:xfrm>
            <a:off x="3505200" y="3352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b="1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69655" name="Oval 23"/>
          <p:cNvSpPr>
            <a:spLocks noChangeArrowheads="1"/>
          </p:cNvSpPr>
          <p:nvPr/>
        </p:nvSpPr>
        <p:spPr bwMode="auto">
          <a:xfrm>
            <a:off x="4343400" y="3200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56" name="Oval 24"/>
          <p:cNvSpPr>
            <a:spLocks noChangeArrowheads="1"/>
          </p:cNvSpPr>
          <p:nvPr/>
        </p:nvSpPr>
        <p:spPr bwMode="auto">
          <a:xfrm>
            <a:off x="3733800" y="3200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57" name="Text Box 25"/>
          <p:cNvSpPr txBox="1">
            <a:spLocks noChangeArrowheads="1"/>
          </p:cNvSpPr>
          <p:nvPr/>
        </p:nvSpPr>
        <p:spPr bwMode="auto">
          <a:xfrm>
            <a:off x="3657600" y="4267200"/>
            <a:ext cx="1828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solidFill>
                  <a:schemeClr val="tx1"/>
                </a:solidFill>
                <a:latin typeface="Times New Roman" panose="02020603050405020304" pitchFamily="18" charset="0"/>
              </a:rPr>
              <a:t>Junction  Part</a:t>
            </a:r>
          </a:p>
        </p:txBody>
      </p:sp>
      <p:sp>
        <p:nvSpPr>
          <p:cNvPr id="69658" name="Text Box 26"/>
          <p:cNvSpPr txBox="1">
            <a:spLocks noChangeArrowheads="1"/>
          </p:cNvSpPr>
          <p:nvPr/>
        </p:nvSpPr>
        <p:spPr bwMode="auto">
          <a:xfrm>
            <a:off x="0" y="4191000"/>
            <a:ext cx="1447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solidFill>
                  <a:schemeClr val="tx1"/>
                </a:solidFill>
                <a:latin typeface="Times New Roman" panose="02020603050405020304" pitchFamily="18" charset="0"/>
              </a:rPr>
              <a:t>semi-infinite</a:t>
            </a:r>
          </a:p>
        </p:txBody>
      </p:sp>
    </p:spTree>
    <p:extLst>
      <p:ext uri="{BB962C8B-B14F-4D97-AF65-F5344CB8AC3E}">
        <p14:creationId xmlns:p14="http://schemas.microsoft.com/office/powerpoint/2010/main" val="256235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Three regions</a:t>
            </a:r>
          </a:p>
        </p:txBody>
      </p:sp>
      <p:sp>
        <p:nvSpPr>
          <p:cNvPr id="2457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71F4AE9-6375-4907-AC8B-EAA839AA61BD}" type="slidenum">
              <a:rPr lang="en-US" smtClean="0">
                <a:latin typeface="Arial" charset="0"/>
                <a:cs typeface="Arial" charset="0"/>
              </a:rPr>
              <a:pPr/>
              <a:t>11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24581" name="Slide Number Placeholder 5"/>
          <p:cNvSpPr txBox="1">
            <a:spLocks/>
          </p:cNvSpPr>
          <p:nvPr/>
        </p:nvSpPr>
        <p:spPr bwMode="auto">
          <a:xfrm>
            <a:off x="7046913" y="7216775"/>
            <a:ext cx="19034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fld id="{DD7E7EDE-53CA-4B6F-97E4-44364C4B4FB5}" type="slidenum">
              <a:rPr lang="en-US"/>
              <a:pPr/>
              <a:t>11</a:t>
            </a:fld>
            <a:endParaRPr lang="en-US"/>
          </a:p>
        </p:txBody>
      </p:sp>
      <p:graphicFrame>
        <p:nvGraphicFramePr>
          <p:cNvPr id="24578" name="Object 2"/>
          <p:cNvGraphicFramePr>
            <a:graphicFrameLocks noChangeAspect="1"/>
          </p:cNvGraphicFramePr>
          <p:nvPr/>
        </p:nvGraphicFramePr>
        <p:xfrm>
          <a:off x="741363" y="1814513"/>
          <a:ext cx="7693025" cy="3284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783" name="方程式" r:id="rId4" imgW="3213000" imgH="1371600" progId="Equation.3">
                  <p:embed/>
                </p:oleObj>
              </mc:Choice>
              <mc:Fallback>
                <p:oleObj name="方程式" r:id="rId4" imgW="3213000" imgH="1371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1363" y="1814513"/>
                        <a:ext cx="7693025" cy="3284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90608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Junction system, adiabatic switch-on</a:t>
            </a:r>
          </a:p>
        </p:txBody>
      </p:sp>
      <p:sp>
        <p:nvSpPr>
          <p:cNvPr id="4608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AF897A5-89D1-4390-9A23-5BC6378C6A36}" type="slidenum">
              <a:rPr lang="en-US" smtClean="0">
                <a:latin typeface="Arial" charset="0"/>
                <a:cs typeface="Arial" charset="0"/>
              </a:rPr>
              <a:pPr/>
              <a:t>12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4608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984250"/>
            <a:ext cx="7770813" cy="4946650"/>
          </a:xfrm>
          <a:noFill/>
        </p:spPr>
        <p:txBody>
          <a:bodyPr/>
          <a:lstStyle/>
          <a:p>
            <a:pPr>
              <a:buNone/>
            </a:pPr>
            <a:endParaRPr lang="en-GB" dirty="0" smtClean="0"/>
          </a:p>
          <a:p>
            <a:pPr lvl="1">
              <a:buFontTx/>
              <a:buChar char="•"/>
            </a:pPr>
            <a:r>
              <a:rPr lang="en-GB" dirty="0" smtClean="0"/>
              <a:t> </a:t>
            </a:r>
            <a:r>
              <a:rPr lang="en-GB" i="1" dirty="0" smtClean="0"/>
              <a:t>g</a:t>
            </a:r>
            <a:r>
              <a:rPr lang="el-GR" i="1" baseline="-25000" dirty="0" smtClean="0"/>
              <a:t>α</a:t>
            </a:r>
            <a:r>
              <a:rPr lang="en-GB" dirty="0" smtClean="0"/>
              <a:t> for isolated systems when leads and centre are decoupled</a:t>
            </a:r>
          </a:p>
          <a:p>
            <a:pPr lvl="1">
              <a:buFontTx/>
              <a:buChar char="•"/>
            </a:pPr>
            <a:r>
              <a:rPr lang="en-GB" dirty="0" smtClean="0"/>
              <a:t> </a:t>
            </a:r>
            <a:r>
              <a:rPr lang="en-GB" i="1" dirty="0" smtClean="0"/>
              <a:t>G</a:t>
            </a:r>
            <a:r>
              <a:rPr lang="en-GB" sz="1400" dirty="0" smtClean="0"/>
              <a:t>0</a:t>
            </a:r>
            <a:r>
              <a:rPr lang="en-GB" dirty="0" smtClean="0"/>
              <a:t> for ballistic system</a:t>
            </a:r>
          </a:p>
          <a:p>
            <a:pPr lvl="1">
              <a:buFontTx/>
              <a:buChar char="•"/>
            </a:pPr>
            <a:r>
              <a:rPr lang="en-GB" dirty="0" smtClean="0"/>
              <a:t> </a:t>
            </a:r>
            <a:r>
              <a:rPr lang="en-GB" i="1" dirty="0" smtClean="0"/>
              <a:t>G</a:t>
            </a:r>
            <a:r>
              <a:rPr lang="en-GB" dirty="0" smtClean="0"/>
              <a:t> for full nonlinear system</a:t>
            </a:r>
          </a:p>
          <a:p>
            <a:endParaRPr lang="en-GB" dirty="0" smtClean="0"/>
          </a:p>
        </p:txBody>
      </p:sp>
      <p:sp>
        <p:nvSpPr>
          <p:cNvPr id="46085" name="Slide Number Placeholder 5"/>
          <p:cNvSpPr txBox="1">
            <a:spLocks/>
          </p:cNvSpPr>
          <p:nvPr/>
        </p:nvSpPr>
        <p:spPr bwMode="auto">
          <a:xfrm>
            <a:off x="7046913" y="7216775"/>
            <a:ext cx="19034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fld id="{438EA4FD-5716-4EE2-A04D-48ABC679A494}" type="slidenum">
              <a:rPr lang="en-US"/>
              <a:pPr/>
              <a:t>12</a:t>
            </a:fld>
            <a:endParaRPr lang="en-US"/>
          </a:p>
        </p:txBody>
      </p:sp>
      <p:sp>
        <p:nvSpPr>
          <p:cNvPr id="46086" name="Line 4"/>
          <p:cNvSpPr>
            <a:spLocks noChangeShapeType="1"/>
          </p:cNvSpPr>
          <p:nvPr/>
        </p:nvSpPr>
        <p:spPr bwMode="auto">
          <a:xfrm>
            <a:off x="406400" y="5235575"/>
            <a:ext cx="807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6087" name="Freeform 5"/>
          <p:cNvSpPr>
            <a:spLocks/>
          </p:cNvSpPr>
          <p:nvPr/>
        </p:nvSpPr>
        <p:spPr bwMode="auto">
          <a:xfrm>
            <a:off x="406400" y="3851275"/>
            <a:ext cx="7467600" cy="1143000"/>
          </a:xfrm>
          <a:custGeom>
            <a:avLst/>
            <a:gdLst>
              <a:gd name="T0" fmla="*/ 0 w 4704"/>
              <a:gd name="T1" fmla="*/ 2147483647 h 720"/>
              <a:gd name="T2" fmla="*/ 2147483647 w 4704"/>
              <a:gd name="T3" fmla="*/ 2147483647 h 720"/>
              <a:gd name="T4" fmla="*/ 2147483647 w 4704"/>
              <a:gd name="T5" fmla="*/ 2147483647 h 720"/>
              <a:gd name="T6" fmla="*/ 2147483647 w 4704"/>
              <a:gd name="T7" fmla="*/ 2147483647 h 720"/>
              <a:gd name="T8" fmla="*/ 2147483647 w 4704"/>
              <a:gd name="T9" fmla="*/ 2147483647 h 720"/>
              <a:gd name="T10" fmla="*/ 2147483647 w 4704"/>
              <a:gd name="T11" fmla="*/ 2147483647 h 72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704"/>
              <a:gd name="T19" fmla="*/ 0 h 720"/>
              <a:gd name="T20" fmla="*/ 4704 w 4704"/>
              <a:gd name="T21" fmla="*/ 720 h 72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704" h="720">
                <a:moveTo>
                  <a:pt x="0" y="680"/>
                </a:moveTo>
                <a:cubicBezTo>
                  <a:pt x="232" y="700"/>
                  <a:pt x="464" y="720"/>
                  <a:pt x="672" y="680"/>
                </a:cubicBezTo>
                <a:cubicBezTo>
                  <a:pt x="880" y="640"/>
                  <a:pt x="1000" y="488"/>
                  <a:pt x="1248" y="440"/>
                </a:cubicBezTo>
                <a:cubicBezTo>
                  <a:pt x="1496" y="392"/>
                  <a:pt x="1824" y="456"/>
                  <a:pt x="2160" y="392"/>
                </a:cubicBezTo>
                <a:cubicBezTo>
                  <a:pt x="2496" y="328"/>
                  <a:pt x="2840" y="112"/>
                  <a:pt x="3264" y="56"/>
                </a:cubicBezTo>
                <a:cubicBezTo>
                  <a:pt x="3688" y="0"/>
                  <a:pt x="4196" y="28"/>
                  <a:pt x="4704" y="56"/>
                </a:cubicBezTo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6088" name="Line 6"/>
          <p:cNvSpPr>
            <a:spLocks noChangeShapeType="1"/>
          </p:cNvSpPr>
          <p:nvPr/>
        </p:nvSpPr>
        <p:spPr bwMode="auto">
          <a:xfrm>
            <a:off x="7874000" y="4930775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089" name="Text Box 7"/>
          <p:cNvSpPr txBox="1">
            <a:spLocks noChangeArrowheads="1"/>
          </p:cNvSpPr>
          <p:nvPr/>
        </p:nvSpPr>
        <p:spPr bwMode="auto">
          <a:xfrm>
            <a:off x="7512050" y="5576888"/>
            <a:ext cx="838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/>
              <a:t>t</a:t>
            </a:r>
            <a:r>
              <a:rPr lang="en-US"/>
              <a:t> = 0</a:t>
            </a:r>
          </a:p>
        </p:txBody>
      </p:sp>
      <p:sp>
        <p:nvSpPr>
          <p:cNvPr id="46090" name="Text Box 8"/>
          <p:cNvSpPr txBox="1">
            <a:spLocks noChangeArrowheads="1"/>
          </p:cNvSpPr>
          <p:nvPr/>
        </p:nvSpPr>
        <p:spPr bwMode="auto">
          <a:xfrm>
            <a:off x="330200" y="5235575"/>
            <a:ext cx="121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/>
              <a:t>t </a:t>
            </a:r>
            <a:r>
              <a:rPr lang="en-US"/>
              <a:t>= </a:t>
            </a:r>
            <a:r>
              <a:rPr lang="en-US">
                <a:cs typeface="Times New Roman" pitchFamily="18" charset="0"/>
                <a:sym typeface="Symbol" pitchFamily="18" charset="2"/>
              </a:rPr>
              <a:t>− </a:t>
            </a:r>
            <a:r>
              <a:rPr lang="en-US">
                <a:latin typeface="Comic Sans MS" pitchFamily="66" charset="0"/>
                <a:sym typeface="Symbol" pitchFamily="18" charset="2"/>
              </a:rPr>
              <a:t></a:t>
            </a:r>
          </a:p>
        </p:txBody>
      </p:sp>
      <p:sp>
        <p:nvSpPr>
          <p:cNvPr id="46091" name="Text Box 9"/>
          <p:cNvSpPr txBox="1">
            <a:spLocks noChangeArrowheads="1"/>
          </p:cNvSpPr>
          <p:nvPr/>
        </p:nvSpPr>
        <p:spPr bwMode="auto">
          <a:xfrm>
            <a:off x="254000" y="4487863"/>
            <a:ext cx="14478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i="1"/>
              <a:t>H</a:t>
            </a:r>
            <a:r>
              <a:rPr lang="en-US" sz="1600" baseline="-25000"/>
              <a:t>L</a:t>
            </a:r>
            <a:r>
              <a:rPr lang="en-US" sz="1600"/>
              <a:t>+</a:t>
            </a:r>
            <a:r>
              <a:rPr lang="en-US" sz="1600" i="1"/>
              <a:t>H</a:t>
            </a:r>
            <a:r>
              <a:rPr lang="en-US" sz="1600" baseline="-25000"/>
              <a:t>C</a:t>
            </a:r>
            <a:r>
              <a:rPr lang="en-US" sz="1600"/>
              <a:t>+</a:t>
            </a:r>
            <a:r>
              <a:rPr lang="en-US" sz="1600" i="1"/>
              <a:t>H</a:t>
            </a:r>
            <a:r>
              <a:rPr lang="en-US" sz="1600" baseline="-25000"/>
              <a:t>R</a:t>
            </a:r>
            <a:endParaRPr lang="en-US" sz="1600"/>
          </a:p>
        </p:txBody>
      </p:sp>
      <p:sp>
        <p:nvSpPr>
          <p:cNvPr id="46092" name="Text Box 10"/>
          <p:cNvSpPr txBox="1">
            <a:spLocks noChangeArrowheads="1"/>
          </p:cNvSpPr>
          <p:nvPr/>
        </p:nvSpPr>
        <p:spPr bwMode="auto">
          <a:xfrm>
            <a:off x="2235200" y="3940175"/>
            <a:ext cx="16764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i="1"/>
              <a:t>H</a:t>
            </a:r>
            <a:r>
              <a:rPr lang="en-US" sz="1600" baseline="-25000"/>
              <a:t>L</a:t>
            </a:r>
            <a:r>
              <a:rPr lang="en-US" sz="1600"/>
              <a:t>+</a:t>
            </a:r>
            <a:r>
              <a:rPr lang="en-US" sz="1600" i="1"/>
              <a:t>H</a:t>
            </a:r>
            <a:r>
              <a:rPr lang="en-US" sz="1600" baseline="-25000"/>
              <a:t>C</a:t>
            </a:r>
            <a:r>
              <a:rPr lang="en-US" sz="1600"/>
              <a:t>+</a:t>
            </a:r>
            <a:r>
              <a:rPr lang="en-US" sz="1600" i="1"/>
              <a:t>H</a:t>
            </a:r>
            <a:r>
              <a:rPr lang="en-US" sz="1600" baseline="-25000"/>
              <a:t>R </a:t>
            </a:r>
            <a:r>
              <a:rPr lang="en-US" sz="1600"/>
              <a:t>+</a:t>
            </a:r>
            <a:r>
              <a:rPr lang="en-US" sz="1600" i="1"/>
              <a:t>V</a:t>
            </a:r>
          </a:p>
        </p:txBody>
      </p:sp>
      <p:sp>
        <p:nvSpPr>
          <p:cNvPr id="46093" name="Text Box 11"/>
          <p:cNvSpPr txBox="1">
            <a:spLocks noChangeArrowheads="1"/>
          </p:cNvSpPr>
          <p:nvPr/>
        </p:nvSpPr>
        <p:spPr bwMode="auto">
          <a:xfrm>
            <a:off x="5816600" y="3330575"/>
            <a:ext cx="21336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i="1"/>
              <a:t>H</a:t>
            </a:r>
            <a:r>
              <a:rPr lang="en-US" sz="1600" baseline="-25000"/>
              <a:t>L</a:t>
            </a:r>
            <a:r>
              <a:rPr lang="en-US" sz="1600"/>
              <a:t>+</a:t>
            </a:r>
            <a:r>
              <a:rPr lang="en-US" sz="1600" i="1"/>
              <a:t>H</a:t>
            </a:r>
            <a:r>
              <a:rPr lang="en-US" sz="1600" baseline="-25000"/>
              <a:t>C</a:t>
            </a:r>
            <a:r>
              <a:rPr lang="en-US" sz="1600"/>
              <a:t>+</a:t>
            </a:r>
            <a:r>
              <a:rPr lang="en-US" sz="1600" i="1"/>
              <a:t>H</a:t>
            </a:r>
            <a:r>
              <a:rPr lang="en-US" sz="1600" baseline="-25000"/>
              <a:t>R </a:t>
            </a:r>
            <a:r>
              <a:rPr lang="en-US" sz="1600"/>
              <a:t>+</a:t>
            </a:r>
            <a:r>
              <a:rPr lang="en-US" sz="1600" i="1"/>
              <a:t>V</a:t>
            </a:r>
            <a:r>
              <a:rPr lang="en-US" sz="1600"/>
              <a:t> +</a:t>
            </a:r>
            <a:r>
              <a:rPr lang="en-US" sz="1600" i="1"/>
              <a:t>H</a:t>
            </a:r>
            <a:r>
              <a:rPr lang="en-US" sz="1600" baseline="-25000"/>
              <a:t>n</a:t>
            </a:r>
            <a:endParaRPr lang="en-US" sz="1600"/>
          </a:p>
        </p:txBody>
      </p:sp>
      <p:sp>
        <p:nvSpPr>
          <p:cNvPr id="46094" name="Text Box 12"/>
          <p:cNvSpPr txBox="1">
            <a:spLocks noChangeArrowheads="1"/>
          </p:cNvSpPr>
          <p:nvPr/>
        </p:nvSpPr>
        <p:spPr bwMode="auto">
          <a:xfrm>
            <a:off x="635000" y="4854575"/>
            <a:ext cx="577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1"/>
              <a:t>g</a:t>
            </a:r>
            <a:r>
              <a:rPr lang="el-GR" sz="2000" i="1" baseline="-25000">
                <a:sym typeface="Symbol" pitchFamily="18" charset="2"/>
              </a:rPr>
              <a:t></a:t>
            </a:r>
            <a:endParaRPr lang="el-GR" sz="2000" i="1">
              <a:sym typeface="Symbol" pitchFamily="18" charset="2"/>
            </a:endParaRPr>
          </a:p>
        </p:txBody>
      </p:sp>
      <p:sp>
        <p:nvSpPr>
          <p:cNvPr id="46095" name="Text Box 13"/>
          <p:cNvSpPr txBox="1">
            <a:spLocks noChangeArrowheads="1"/>
          </p:cNvSpPr>
          <p:nvPr/>
        </p:nvSpPr>
        <p:spPr bwMode="auto">
          <a:xfrm>
            <a:off x="2852738" y="4597400"/>
            <a:ext cx="61436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/>
              <a:t>G</a:t>
            </a:r>
            <a:r>
              <a:rPr lang="en-US" baseline="-25000"/>
              <a:t>0</a:t>
            </a:r>
            <a:endParaRPr lang="en-US"/>
          </a:p>
        </p:txBody>
      </p:sp>
      <p:sp>
        <p:nvSpPr>
          <p:cNvPr id="46096" name="Text Box 14"/>
          <p:cNvSpPr txBox="1">
            <a:spLocks noChangeArrowheads="1"/>
          </p:cNvSpPr>
          <p:nvPr/>
        </p:nvSpPr>
        <p:spPr bwMode="auto">
          <a:xfrm>
            <a:off x="6654800" y="4030663"/>
            <a:ext cx="457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/>
              <a:t>G</a:t>
            </a:r>
          </a:p>
        </p:txBody>
      </p:sp>
      <p:sp>
        <p:nvSpPr>
          <p:cNvPr id="46099" name="Text Box 17"/>
          <p:cNvSpPr txBox="1">
            <a:spLocks noChangeArrowheads="1"/>
          </p:cNvSpPr>
          <p:nvPr/>
        </p:nvSpPr>
        <p:spPr bwMode="auto">
          <a:xfrm>
            <a:off x="330200" y="5540375"/>
            <a:ext cx="1905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Equilibrium at 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l-GR" sz="1600" baseline="-25000" dirty="0">
                <a:latin typeface="Times New Roman" pitchFamily="18" charset="0"/>
                <a:cs typeface="Times New Roman" pitchFamily="18" charset="0"/>
              </a:rPr>
              <a:t>α</a:t>
            </a:r>
            <a:endParaRPr lang="el-GR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100" name="Text Box 18"/>
          <p:cNvSpPr txBox="1">
            <a:spLocks noChangeArrowheads="1"/>
          </p:cNvSpPr>
          <p:nvPr/>
        </p:nvSpPr>
        <p:spPr bwMode="auto">
          <a:xfrm>
            <a:off x="6578600" y="5967413"/>
            <a:ext cx="28527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Nonequilibrium steady state established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Sudden Switch-on</a:t>
            </a:r>
          </a:p>
        </p:txBody>
      </p:sp>
      <p:sp>
        <p:nvSpPr>
          <p:cNvPr id="4608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AF897A5-89D1-4390-9A23-5BC6378C6A36}" type="slidenum">
              <a:rPr lang="en-US" smtClean="0">
                <a:latin typeface="Arial" charset="0"/>
                <a:cs typeface="Arial" charset="0"/>
              </a:rPr>
              <a:pPr/>
              <a:t>13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46085" name="Slide Number Placeholder 5"/>
          <p:cNvSpPr txBox="1">
            <a:spLocks/>
          </p:cNvSpPr>
          <p:nvPr/>
        </p:nvSpPr>
        <p:spPr bwMode="auto">
          <a:xfrm>
            <a:off x="7046913" y="7216775"/>
            <a:ext cx="19034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fld id="{438EA4FD-5716-4EE2-A04D-48ABC679A494}" type="slidenum">
              <a:rPr lang="en-US"/>
              <a:pPr/>
              <a:t>13</a:t>
            </a:fld>
            <a:endParaRPr lang="en-US"/>
          </a:p>
        </p:txBody>
      </p:sp>
      <p:sp>
        <p:nvSpPr>
          <p:cNvPr id="46086" name="Line 4"/>
          <p:cNvSpPr>
            <a:spLocks noChangeShapeType="1"/>
          </p:cNvSpPr>
          <p:nvPr/>
        </p:nvSpPr>
        <p:spPr bwMode="auto">
          <a:xfrm>
            <a:off x="406400" y="5235575"/>
            <a:ext cx="807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6088" name="Line 6"/>
          <p:cNvSpPr>
            <a:spLocks noChangeShapeType="1"/>
          </p:cNvSpPr>
          <p:nvPr/>
        </p:nvSpPr>
        <p:spPr bwMode="auto">
          <a:xfrm>
            <a:off x="4038600" y="4930775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089" name="Text Box 7"/>
          <p:cNvSpPr txBox="1">
            <a:spLocks noChangeArrowheads="1"/>
          </p:cNvSpPr>
          <p:nvPr/>
        </p:nvSpPr>
        <p:spPr bwMode="auto">
          <a:xfrm>
            <a:off x="7512050" y="5576888"/>
            <a:ext cx="838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 dirty="0"/>
              <a:t>t</a:t>
            </a:r>
            <a:r>
              <a:rPr lang="en-US" dirty="0"/>
              <a:t> = </a:t>
            </a:r>
            <a:r>
              <a:rPr lang="en-US" dirty="0" smtClean="0"/>
              <a:t>∞</a:t>
            </a:r>
            <a:endParaRPr lang="en-US" dirty="0"/>
          </a:p>
        </p:txBody>
      </p:sp>
      <p:sp>
        <p:nvSpPr>
          <p:cNvPr id="46090" name="Text Box 8"/>
          <p:cNvSpPr txBox="1">
            <a:spLocks noChangeArrowheads="1"/>
          </p:cNvSpPr>
          <p:nvPr/>
        </p:nvSpPr>
        <p:spPr bwMode="auto">
          <a:xfrm>
            <a:off x="330200" y="5235575"/>
            <a:ext cx="121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/>
              <a:t>t </a:t>
            </a:r>
            <a:r>
              <a:rPr lang="en-US"/>
              <a:t>= </a:t>
            </a:r>
            <a:r>
              <a:rPr lang="en-US">
                <a:cs typeface="Times New Roman" pitchFamily="18" charset="0"/>
                <a:sym typeface="Symbol" pitchFamily="18" charset="2"/>
              </a:rPr>
              <a:t>− </a:t>
            </a:r>
            <a:r>
              <a:rPr lang="en-US">
                <a:latin typeface="Comic Sans MS" pitchFamily="66" charset="0"/>
                <a:sym typeface="Symbol" pitchFamily="18" charset="2"/>
              </a:rPr>
              <a:t></a:t>
            </a:r>
          </a:p>
        </p:txBody>
      </p:sp>
      <p:sp>
        <p:nvSpPr>
          <p:cNvPr id="46091" name="Text Box 9"/>
          <p:cNvSpPr txBox="1">
            <a:spLocks noChangeArrowheads="1"/>
          </p:cNvSpPr>
          <p:nvPr/>
        </p:nvSpPr>
        <p:spPr bwMode="auto">
          <a:xfrm>
            <a:off x="254000" y="4487863"/>
            <a:ext cx="14478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i="1"/>
              <a:t>H</a:t>
            </a:r>
            <a:r>
              <a:rPr lang="en-US" sz="1600" baseline="-25000"/>
              <a:t>L</a:t>
            </a:r>
            <a:r>
              <a:rPr lang="en-US" sz="1600"/>
              <a:t>+</a:t>
            </a:r>
            <a:r>
              <a:rPr lang="en-US" sz="1600" i="1"/>
              <a:t>H</a:t>
            </a:r>
            <a:r>
              <a:rPr lang="en-US" sz="1600" baseline="-25000"/>
              <a:t>C</a:t>
            </a:r>
            <a:r>
              <a:rPr lang="en-US" sz="1600"/>
              <a:t>+</a:t>
            </a:r>
            <a:r>
              <a:rPr lang="en-US" sz="1600" i="1"/>
              <a:t>H</a:t>
            </a:r>
            <a:r>
              <a:rPr lang="en-US" sz="1600" baseline="-25000"/>
              <a:t>R</a:t>
            </a:r>
            <a:endParaRPr lang="en-US" sz="1600"/>
          </a:p>
        </p:txBody>
      </p:sp>
      <p:sp>
        <p:nvSpPr>
          <p:cNvPr id="46093" name="Text Box 11"/>
          <p:cNvSpPr txBox="1">
            <a:spLocks noChangeArrowheads="1"/>
          </p:cNvSpPr>
          <p:nvPr/>
        </p:nvSpPr>
        <p:spPr bwMode="auto">
          <a:xfrm>
            <a:off x="4572000" y="2286000"/>
            <a:ext cx="21336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i="1"/>
              <a:t>H</a:t>
            </a:r>
            <a:r>
              <a:rPr lang="en-US" sz="1600" baseline="-25000"/>
              <a:t>L</a:t>
            </a:r>
            <a:r>
              <a:rPr lang="en-US" sz="1600"/>
              <a:t>+</a:t>
            </a:r>
            <a:r>
              <a:rPr lang="en-US" sz="1600" i="1"/>
              <a:t>H</a:t>
            </a:r>
            <a:r>
              <a:rPr lang="en-US" sz="1600" baseline="-25000"/>
              <a:t>C</a:t>
            </a:r>
            <a:r>
              <a:rPr lang="en-US" sz="1600"/>
              <a:t>+</a:t>
            </a:r>
            <a:r>
              <a:rPr lang="en-US" sz="1600" i="1"/>
              <a:t>H</a:t>
            </a:r>
            <a:r>
              <a:rPr lang="en-US" sz="1600" baseline="-25000"/>
              <a:t>R </a:t>
            </a:r>
            <a:r>
              <a:rPr lang="en-US" sz="1600"/>
              <a:t>+</a:t>
            </a:r>
            <a:r>
              <a:rPr lang="en-US" sz="1600" i="1"/>
              <a:t>V</a:t>
            </a:r>
            <a:r>
              <a:rPr lang="en-US" sz="1600"/>
              <a:t> +</a:t>
            </a:r>
            <a:r>
              <a:rPr lang="en-US" sz="1600" i="1"/>
              <a:t>H</a:t>
            </a:r>
            <a:r>
              <a:rPr lang="en-US" sz="1600" baseline="-25000"/>
              <a:t>n</a:t>
            </a:r>
            <a:endParaRPr lang="en-US" sz="1600"/>
          </a:p>
        </p:txBody>
      </p:sp>
      <p:sp>
        <p:nvSpPr>
          <p:cNvPr id="46094" name="Text Box 12"/>
          <p:cNvSpPr txBox="1">
            <a:spLocks noChangeArrowheads="1"/>
          </p:cNvSpPr>
          <p:nvPr/>
        </p:nvSpPr>
        <p:spPr bwMode="auto">
          <a:xfrm>
            <a:off x="635000" y="4854575"/>
            <a:ext cx="577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1"/>
              <a:t>g</a:t>
            </a:r>
            <a:r>
              <a:rPr lang="el-GR" sz="2000" i="1" baseline="-25000">
                <a:sym typeface="Symbol" pitchFamily="18" charset="2"/>
              </a:rPr>
              <a:t></a:t>
            </a:r>
            <a:endParaRPr lang="el-GR" sz="2000" i="1">
              <a:sym typeface="Symbol" pitchFamily="18" charset="2"/>
            </a:endParaRPr>
          </a:p>
        </p:txBody>
      </p:sp>
      <p:sp>
        <p:nvSpPr>
          <p:cNvPr id="46098" name="Text Box 16"/>
          <p:cNvSpPr txBox="1">
            <a:spLocks noChangeArrowheads="1"/>
          </p:cNvSpPr>
          <p:nvPr/>
        </p:nvSpPr>
        <p:spPr bwMode="auto">
          <a:xfrm>
            <a:off x="4572000" y="3505200"/>
            <a:ext cx="22098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Green’s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function 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G</a:t>
            </a:r>
            <a:endParaRPr lang="en-US" sz="1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099" name="Text Box 17"/>
          <p:cNvSpPr txBox="1">
            <a:spLocks noChangeArrowheads="1"/>
          </p:cNvSpPr>
          <p:nvPr/>
        </p:nvSpPr>
        <p:spPr bwMode="auto">
          <a:xfrm>
            <a:off x="330200" y="5540375"/>
            <a:ext cx="1905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Equilibrium at 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l-GR" sz="1600" baseline="-25000" dirty="0">
                <a:latin typeface="Times New Roman" pitchFamily="18" charset="0"/>
                <a:cs typeface="Times New Roman" pitchFamily="18" charset="0"/>
              </a:rPr>
              <a:t>α</a:t>
            </a:r>
            <a:endParaRPr lang="el-GR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100" name="Text Box 18"/>
          <p:cNvSpPr txBox="1">
            <a:spLocks noChangeArrowheads="1"/>
          </p:cNvSpPr>
          <p:nvPr/>
        </p:nvSpPr>
        <p:spPr bwMode="auto">
          <a:xfrm>
            <a:off x="6578600" y="5967413"/>
            <a:ext cx="28527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Nonequilibrium steady state established</a:t>
            </a:r>
          </a:p>
        </p:txBody>
      </p:sp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3733800" y="5729288"/>
            <a:ext cx="838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 dirty="0"/>
              <a:t>t</a:t>
            </a:r>
            <a:r>
              <a:rPr lang="en-US" dirty="0"/>
              <a:t> </a:t>
            </a:r>
            <a:r>
              <a:rPr lang="en-US" dirty="0" smtClean="0"/>
              <a:t>=</a:t>
            </a:r>
            <a:r>
              <a:rPr lang="en-US" i="1" dirty="0" smtClean="0"/>
              <a:t>t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cxnSp>
        <p:nvCxnSpPr>
          <p:cNvPr id="22" name="Elbow Connector 21"/>
          <p:cNvCxnSpPr/>
          <p:nvPr/>
        </p:nvCxnSpPr>
        <p:spPr>
          <a:xfrm flipV="1">
            <a:off x="1447800" y="4114800"/>
            <a:ext cx="5181600" cy="685800"/>
          </a:xfrm>
          <a:prstGeom prst="bentConnector3">
            <a:avLst>
              <a:gd name="adj1" fmla="val 50000"/>
            </a:avLst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Heisenberg equations of motion in three regions</a:t>
            </a:r>
          </a:p>
        </p:txBody>
      </p:sp>
      <p:sp>
        <p:nvSpPr>
          <p:cNvPr id="2560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4E1F472-7337-4A94-92A8-12B3961929C6}" type="slidenum">
              <a:rPr lang="en-US" smtClean="0">
                <a:latin typeface="Arial" charset="0"/>
                <a:cs typeface="Arial" charset="0"/>
              </a:rPr>
              <a:pPr/>
              <a:t>14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25605" name="Slide Number Placeholder 5"/>
          <p:cNvSpPr txBox="1">
            <a:spLocks/>
          </p:cNvSpPr>
          <p:nvPr/>
        </p:nvSpPr>
        <p:spPr bwMode="auto">
          <a:xfrm>
            <a:off x="7046913" y="7216775"/>
            <a:ext cx="19034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fld id="{6CC411DC-B050-4B57-9CD8-B889D42C632D}" type="slidenum">
              <a:rPr lang="en-US"/>
              <a:pPr/>
              <a:t>14</a:t>
            </a:fld>
            <a:endParaRPr lang="en-US"/>
          </a:p>
        </p:txBody>
      </p:sp>
      <p:graphicFrame>
        <p:nvGraphicFramePr>
          <p:cNvPr id="25602" name="Object 2"/>
          <p:cNvGraphicFramePr>
            <a:graphicFrameLocks noChangeAspect="1"/>
          </p:cNvGraphicFramePr>
          <p:nvPr/>
        </p:nvGraphicFramePr>
        <p:xfrm>
          <a:off x="385763" y="1938338"/>
          <a:ext cx="8551862" cy="3459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12" name="Equation" r:id="rId4" imgW="3860640" imgH="1562040" progId="Equation.DSMT4">
                  <p:embed/>
                </p:oleObj>
              </mc:Choice>
              <mc:Fallback>
                <p:oleObj name="Equation" r:id="rId4" imgW="3860640" imgH="156204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763" y="1938338"/>
                        <a:ext cx="8551862" cy="3459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5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Relation between g and G</a:t>
            </a:r>
            <a:r>
              <a:rPr lang="en-US" sz="1600" smtClean="0"/>
              <a:t>0</a:t>
            </a:r>
          </a:p>
        </p:txBody>
      </p:sp>
      <p:sp>
        <p:nvSpPr>
          <p:cNvPr id="2662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96DF3EE-2E09-4A7D-BD19-BB95C1D7B5AA}" type="slidenum">
              <a:rPr lang="en-US" smtClean="0">
                <a:latin typeface="Arial" charset="0"/>
                <a:cs typeface="Arial" charset="0"/>
              </a:rPr>
              <a:pPr/>
              <a:t>15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26629" name="Rectangle 3"/>
          <p:cNvSpPr>
            <a:spLocks noChangeArrowheads="1"/>
          </p:cNvSpPr>
          <p:nvPr/>
        </p:nvSpPr>
        <p:spPr bwMode="auto">
          <a:xfrm>
            <a:off x="550863" y="1316038"/>
            <a:ext cx="7770812" cy="466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5" tIns="45701" rIns="91405" bIns="45701"/>
          <a:lstStyle/>
          <a:p>
            <a:pPr marL="438150" indent="-438150" eaLnBrk="0" hangingPunct="0">
              <a:spcBef>
                <a:spcPct val="20000"/>
              </a:spcBef>
            </a:pPr>
            <a:r>
              <a:rPr lang="en-US" sz="23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Equation of motion for </a:t>
            </a:r>
            <a:r>
              <a:rPr lang="en-US" sz="23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12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LC</a:t>
            </a:r>
            <a:endParaRPr lang="en-US" sz="1200" i="1" dirty="0">
              <a:solidFill>
                <a:srgbClr val="FF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6626" name="Object 5"/>
          <p:cNvGraphicFramePr>
            <a:graphicFrameLocks noChangeAspect="1"/>
          </p:cNvGraphicFramePr>
          <p:nvPr/>
        </p:nvGraphicFramePr>
        <p:xfrm>
          <a:off x="762000" y="1981200"/>
          <a:ext cx="7129463" cy="4395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987" name="Equation" r:id="rId4" imgW="7124400" imgH="4394160" progId="Equation.DSMT4">
                  <p:embed/>
                </p:oleObj>
              </mc:Choice>
              <mc:Fallback>
                <p:oleObj name="Equation" r:id="rId4" imgW="7124400" imgH="4394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981200"/>
                        <a:ext cx="7129463" cy="4395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37633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5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Energy current</a:t>
            </a:r>
            <a:endParaRPr lang="en-US" sz="1600" i="1" smtClean="0"/>
          </a:p>
        </p:txBody>
      </p:sp>
      <p:sp>
        <p:nvSpPr>
          <p:cNvPr id="3072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F8ACB7E-A156-4879-821C-ECF7E30AA6B5}" type="slidenum">
              <a:rPr lang="en-US" smtClean="0">
                <a:latin typeface="Arial" charset="0"/>
                <a:cs typeface="Arial" charset="0"/>
              </a:rPr>
              <a:pPr/>
              <a:t>16</a:t>
            </a:fld>
            <a:endParaRPr lang="en-US" smtClean="0">
              <a:latin typeface="Arial" charset="0"/>
              <a:cs typeface="Arial" charset="0"/>
            </a:endParaRPr>
          </a:p>
        </p:txBody>
      </p:sp>
      <p:graphicFrame>
        <p:nvGraphicFramePr>
          <p:cNvPr id="30722" name="Object 3"/>
          <p:cNvGraphicFramePr>
            <a:graphicFrameLocks noChangeAspect="1"/>
          </p:cNvGraphicFramePr>
          <p:nvPr/>
        </p:nvGraphicFramePr>
        <p:xfrm>
          <a:off x="501650" y="1511300"/>
          <a:ext cx="8151813" cy="481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32" name="Equation" r:id="rId4" imgW="3225600" imgH="1904760" progId="Equation.DSMT4">
                  <p:embed/>
                </p:oleObj>
              </mc:Choice>
              <mc:Fallback>
                <p:oleObj name="Equation" r:id="rId4" imgW="3225600" imgH="190476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650" y="1511300"/>
                        <a:ext cx="8151813" cy="4813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5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Landauer/Caroli formula</a:t>
            </a:r>
            <a:endParaRPr lang="en-US" sz="1600" i="1" dirty="0" smtClean="0"/>
          </a:p>
        </p:txBody>
      </p:sp>
      <p:sp>
        <p:nvSpPr>
          <p:cNvPr id="3174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8E206FD-A346-43BA-B316-687BFE76AD05}" type="slidenum">
              <a:rPr lang="en-US" smtClean="0">
                <a:latin typeface="Arial" charset="0"/>
                <a:cs typeface="Arial" charset="0"/>
              </a:rPr>
              <a:pPr/>
              <a:t>17</a:t>
            </a:fld>
            <a:endParaRPr lang="en-US" smtClean="0">
              <a:latin typeface="Arial" charset="0"/>
              <a:cs typeface="Arial" charset="0"/>
            </a:endParaRPr>
          </a:p>
        </p:txBody>
      </p:sp>
      <p:graphicFrame>
        <p:nvGraphicFramePr>
          <p:cNvPr id="31746" name="Object 3"/>
          <p:cNvGraphicFramePr>
            <a:graphicFrameLocks noChangeAspect="1"/>
          </p:cNvGraphicFramePr>
          <p:nvPr/>
        </p:nvGraphicFramePr>
        <p:xfrm>
          <a:off x="550863" y="1766888"/>
          <a:ext cx="8123237" cy="4481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56" name="Equation" r:id="rId4" imgW="3454200" imgH="1904760" progId="Equation.DSMT4">
                  <p:embed/>
                </p:oleObj>
              </mc:Choice>
              <mc:Fallback>
                <p:oleObj name="Equation" r:id="rId4" imgW="3454200" imgH="190476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63" y="1766888"/>
                        <a:ext cx="8123237" cy="4481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Self-consistent mean-field NEGF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err="1" smtClean="0"/>
              <a:t>T</a:t>
            </a:r>
            <a:r>
              <a:rPr lang="en-US" baseline="-25000" dirty="0" err="1" smtClean="0"/>
              <a:t>ijkl</a:t>
            </a:r>
            <a:r>
              <a:rPr lang="en-US" dirty="0" smtClean="0"/>
              <a:t> nonlinear model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71153-6649-4551-B5D2-CF9E4672F172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114800" y="2974063"/>
            <a:ext cx="65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7050251"/>
              </p:ext>
            </p:extLst>
          </p:nvPr>
        </p:nvGraphicFramePr>
        <p:xfrm>
          <a:off x="1600200" y="2508250"/>
          <a:ext cx="4843998" cy="3828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65" name="Equation" r:id="rId3" imgW="2908080" imgH="2298600" progId="Equation.DSMT4">
                  <p:embed/>
                </p:oleObj>
              </mc:Choice>
              <mc:Fallback>
                <p:oleObj name="Equation" r:id="rId3" imgW="2908080" imgH="229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00200" y="2508250"/>
                        <a:ext cx="4843998" cy="38286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36980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u</a:t>
            </a:r>
            <a:r>
              <a:rPr lang="en-US" baseline="30000" dirty="0" smtClean="0"/>
              <a:t>4</a:t>
            </a:r>
            <a:r>
              <a:rPr lang="en-US" dirty="0" smtClean="0"/>
              <a:t> Nonlinear model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71153-6649-4551-B5D2-CF9E4672F172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6" name="Picture 5" descr="SCMF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8874" y="1524000"/>
            <a:ext cx="5913326" cy="43258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553200" y="1676400"/>
            <a:ext cx="2286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One degree of freedom (a) and two degrees freedom (b) (1/4)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baseline="-25000" dirty="0" err="1" smtClean="0">
                <a:latin typeface="Times New Roman" pitchFamily="18" charset="0"/>
                <a:cs typeface="Times New Roman" pitchFamily="18" charset="0"/>
              </a:rPr>
              <a:t>iiii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nonlinear model.  Symbols are from quantum master equation, lines from self-consistent NEGF.  For parameters used, see Fig.4 caption in Wang, et al, Front.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Phys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2013.  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Calculated by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Juzar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Thingna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4600" y="3014008"/>
            <a:ext cx="914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en-US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NUS, number one in Asia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71153-6649-4551-B5D2-CF9E4672F172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28800"/>
            <a:ext cx="6129866" cy="4114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934200" y="1429709"/>
            <a:ext cx="20574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This year’s QS university ranking has rated NUS a topmost in Asia.</a:t>
            </a: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Department of Physics at NUS is top 32 (QS 2013) world-wide, with renounced research centers such as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Graphene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Research Center and CQT.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1487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4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Full Counting Statistics, two-time measurement</a:t>
            </a:r>
            <a:endParaRPr lang="en-US" i="1" dirty="0" smtClean="0"/>
          </a:p>
        </p:txBody>
      </p:sp>
      <p:sp>
        <p:nvSpPr>
          <p:cNvPr id="3789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CDD1652-C321-4AB0-99F3-8D588F0A55D4}" type="slidenum">
              <a:rPr lang="en-US" smtClean="0"/>
              <a:pPr/>
              <a:t>20</a:t>
            </a:fld>
            <a:endParaRPr lang="en-US" smtClean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976" name="Equation" r:id="rId4" imgW="114120" imgH="215640" progId="Equation.3">
                  <p:embed/>
                </p:oleObj>
              </mc:Choice>
              <mc:Fallback>
                <p:oleObj name="Equation" r:id="rId4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6931397"/>
              </p:ext>
            </p:extLst>
          </p:nvPr>
        </p:nvGraphicFramePr>
        <p:xfrm>
          <a:off x="1503363" y="1570038"/>
          <a:ext cx="5972175" cy="4830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977" name="Equation" r:id="rId6" imgW="5981400" imgH="4838400" progId="Equation.DSMT4">
                  <p:embed/>
                </p:oleObj>
              </mc:Choice>
              <mc:Fallback>
                <p:oleObj name="Equation" r:id="rId6" imgW="5981400" imgH="4838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3363" y="1570038"/>
                        <a:ext cx="5972175" cy="4830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239000" y="1570038"/>
            <a:ext cx="152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Levitov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&amp;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Lesovik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1993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969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4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Arbitrary time, transient result</a:t>
            </a:r>
            <a:endParaRPr lang="en-US" i="1" dirty="0" smtClean="0"/>
          </a:p>
        </p:txBody>
      </p:sp>
      <p:sp>
        <p:nvSpPr>
          <p:cNvPr id="3789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CDD1652-C321-4AB0-99F3-8D588F0A55D4}" type="slidenum">
              <a:rPr lang="en-US" smtClean="0"/>
              <a:pPr/>
              <a:t>21</a:t>
            </a:fld>
            <a:endParaRPr lang="en-US" smtClean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819805" y="1229178"/>
          <a:ext cx="5342995" cy="54764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44" name="Equation" r:id="rId4" imgW="2527200" imgH="2590560" progId="Equation.3">
                  <p:embed/>
                </p:oleObj>
              </mc:Choice>
              <mc:Fallback>
                <p:oleObj name="Equation" r:id="rId4" imgW="2527200" imgH="259056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9805" y="1229178"/>
                        <a:ext cx="5342995" cy="547642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4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Numerical results, 1D chain</a:t>
            </a:r>
            <a:endParaRPr lang="en-US" i="1" dirty="0" smtClean="0"/>
          </a:p>
        </p:txBody>
      </p:sp>
      <p:sp>
        <p:nvSpPr>
          <p:cNvPr id="3789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CDD1652-C321-4AB0-99F3-8D588F0A55D4}" type="slidenum">
              <a:rPr lang="en-US" smtClean="0"/>
              <a:pPr/>
              <a:t>22</a:t>
            </a:fld>
            <a:endParaRPr lang="en-US" smtClean="0"/>
          </a:p>
        </p:txBody>
      </p:sp>
      <p:pic>
        <p:nvPicPr>
          <p:cNvPr id="7" name="Picture 6" descr="fig2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1606" y="1202318"/>
            <a:ext cx="7114931" cy="457195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255934" y="1303867"/>
            <a:ext cx="1905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1D chain with a single site as the center.  </a:t>
            </a:r>
          </a:p>
          <a:p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= 1eV/(uÅ</a:t>
            </a:r>
            <a:r>
              <a:rPr lang="en-US" sz="18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1800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=0.1</a:t>
            </a:r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1800" baseline="-25000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=310K, </a:t>
            </a:r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1800" baseline="-250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=300K, </a:t>
            </a:r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1800" baseline="-25000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=290K.  Red line right lead; black, left lead. 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From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Agarwalla, Li, and Wang, PRE  85, 051142, 2012.</a:t>
            </a:r>
            <a:endParaRPr lang="en-SG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24200"/>
            <a:ext cx="8229600" cy="1143000"/>
          </a:xfrm>
        </p:spPr>
        <p:txBody>
          <a:bodyPr/>
          <a:lstStyle/>
          <a:p>
            <a:r>
              <a:rPr lang="en-US" dirty="0" smtClean="0"/>
              <a:t>Quantum Master Equation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71153-6649-4551-B5D2-CF9E4672F172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412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Quantum Master Equation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Advantage of NEGF: any strength of system-bath coupling </a:t>
            </a:r>
            <a:r>
              <a:rPr lang="en-US" i="1" dirty="0" smtClean="0"/>
              <a:t>V</a:t>
            </a:r>
            <a:r>
              <a:rPr lang="en-US" dirty="0" smtClean="0"/>
              <a:t>; disadvantage: difficult to deal with nonlinear systems.</a:t>
            </a:r>
          </a:p>
          <a:p>
            <a:r>
              <a:rPr lang="en-US" dirty="0" smtClean="0"/>
              <a:t>QME: advantage - center can be any form of Hamiltonian, in particular, nonlinear systems; disadvantage: weak system-bath coupling</a:t>
            </a:r>
            <a:r>
              <a:rPr lang="en-US" dirty="0"/>
              <a:t>,</a:t>
            </a:r>
            <a:r>
              <a:rPr lang="en-US" dirty="0" smtClean="0"/>
              <a:t> </a:t>
            </a:r>
            <a:r>
              <a:rPr lang="en-US" dirty="0"/>
              <a:t>s</a:t>
            </a:r>
            <a:r>
              <a:rPr lang="en-US" dirty="0" smtClean="0"/>
              <a:t>mall system.</a:t>
            </a:r>
          </a:p>
          <a:p>
            <a:endParaRPr lang="en-US" dirty="0"/>
          </a:p>
          <a:p>
            <a:r>
              <a:rPr lang="en-US" dirty="0" smtClean="0"/>
              <a:t>Can we improve?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71153-6649-4551-B5D2-CF9E4672F172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22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Dyson Expansion, Divergence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71153-6649-4551-B5D2-CF9E4672F172}" type="slidenum">
              <a:rPr lang="en-US" smtClean="0"/>
              <a:pPr/>
              <a:t>25</a:t>
            </a:fld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777987"/>
              </p:ext>
            </p:extLst>
          </p:nvPr>
        </p:nvGraphicFramePr>
        <p:xfrm>
          <a:off x="674688" y="1254125"/>
          <a:ext cx="7732712" cy="525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851" name="Equation" r:id="rId4" imgW="8432640" imgH="5727600" progId="Equation.DSMT4">
                  <p:embed/>
                </p:oleObj>
              </mc:Choice>
              <mc:Fallback>
                <p:oleObj name="Equation" r:id="rId4" imgW="8432640" imgH="5727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688" y="1254125"/>
                        <a:ext cx="7732712" cy="5251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5955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Unique one-to-one map </a:t>
            </a:r>
            <a:r>
              <a:rPr lang="el-GR" dirty="0" smtClean="0"/>
              <a:t>ρ</a:t>
            </a:r>
            <a:r>
              <a:rPr lang="en-US" dirty="0" smtClean="0"/>
              <a:t> ↔ </a:t>
            </a:r>
            <a:r>
              <a:rPr lang="el-GR" dirty="0" smtClean="0"/>
              <a:t>ρ</a:t>
            </a:r>
            <a:r>
              <a:rPr lang="en-US" baseline="-25000" dirty="0" smtClean="0"/>
              <a:t>0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71153-6649-4551-B5D2-CF9E4672F172}" type="slidenum">
              <a:rPr lang="en-US" smtClean="0"/>
              <a:pPr/>
              <a:t>26</a:t>
            </a:fld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4033434"/>
              </p:ext>
            </p:extLst>
          </p:nvPr>
        </p:nvGraphicFramePr>
        <p:xfrm>
          <a:off x="973138" y="1395413"/>
          <a:ext cx="7540625" cy="4960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1874" name="Equation" r:id="rId3" imgW="9283680" imgH="6108480" progId="Equation.DSMT4">
                  <p:embed/>
                </p:oleObj>
              </mc:Choice>
              <mc:Fallback>
                <p:oleObj name="Equation" r:id="rId3" imgW="9283680" imgH="6108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3138" y="1395413"/>
                        <a:ext cx="7540625" cy="4960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2777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Order-by-Order Solution to </a:t>
            </a:r>
            <a:r>
              <a:rPr lang="el-GR" dirty="0" smtClean="0"/>
              <a:t>ρ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71153-6649-4551-B5D2-CF9E4672F172}" type="slidenum">
              <a:rPr lang="en-US" smtClean="0"/>
              <a:pPr/>
              <a:t>27</a:t>
            </a:fld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0691113"/>
              </p:ext>
            </p:extLst>
          </p:nvPr>
        </p:nvGraphicFramePr>
        <p:xfrm>
          <a:off x="889000" y="1563688"/>
          <a:ext cx="5943600" cy="4792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923" name="Equation" r:id="rId3" imgW="3213000" imgH="2590560" progId="Equation.DSMT4">
                  <p:embed/>
                </p:oleObj>
              </mc:Choice>
              <mc:Fallback>
                <p:oleObj name="Equation" r:id="rId3" imgW="3213000" imgH="2590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89000" y="1563688"/>
                        <a:ext cx="5943600" cy="47926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9395033"/>
              </p:ext>
            </p:extLst>
          </p:nvPr>
        </p:nvGraphicFramePr>
        <p:xfrm>
          <a:off x="4724400" y="1498600"/>
          <a:ext cx="3663950" cy="3100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924" name="Equation" r:id="rId5" imgW="2476440" imgH="2095200" progId="Equation.DSMT4">
                  <p:embed/>
                </p:oleObj>
              </mc:Choice>
              <mc:Fallback>
                <p:oleObj name="Equation" r:id="rId5" imgW="2476440" imgH="2095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724400" y="1498600"/>
                        <a:ext cx="3663950" cy="3100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8849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Diagrammatics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71153-6649-4551-B5D2-CF9E4672F172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447800"/>
            <a:ext cx="5334000" cy="47843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48400" y="1524000"/>
            <a:ext cx="24384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Diagrams representing the terms for current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`V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or [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].  Open circle has time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=0, solid dots have dummy times.  Arrows indicate ordering and pointing from time -∞ to 0.  Note that (4) is cancelled by (c); (7) by (d).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From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Agarwalla, Li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and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Thingna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Front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Phys. (2013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), DOI: 10.1007/s11467-013-0340-x.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233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Analytic Continuation (AC)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Use the off-diagonal second-order density matrix formula, 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    as a starting point.</a:t>
                </a:r>
              </a:p>
              <a:p>
                <a:r>
                  <a:rPr lang="en-US" dirty="0" smtClean="0"/>
                  <a:t>Let the energy </a:t>
                </a:r>
                <a:r>
                  <a:rPr lang="en-US" i="1" dirty="0" smtClean="0"/>
                  <a:t>E</a:t>
                </a:r>
                <a:r>
                  <a:rPr lang="en-US" i="1" baseline="-25000" dirty="0" smtClean="0"/>
                  <a:t>n</a:t>
                </a:r>
                <a:r>
                  <a:rPr lang="en-US" i="1" dirty="0" smtClean="0"/>
                  <a:t> </a:t>
                </a:r>
                <a:r>
                  <a:rPr lang="en-US" dirty="0" smtClean="0"/>
                  <a:t>off the real plane</a:t>
                </a:r>
              </a:p>
              <a:p>
                <a:r>
                  <a:rPr lang="en-US" dirty="0" smtClean="0"/>
                  <a:t>Let </a:t>
                </a:r>
                <a:r>
                  <a:rPr lang="en-US" i="1" dirty="0" err="1" smtClean="0"/>
                  <a:t>E</a:t>
                </a:r>
                <a:r>
                  <a:rPr lang="en-US" i="1" baseline="-25000" dirty="0" err="1" smtClean="0"/>
                  <a:t>m</a:t>
                </a:r>
                <a:r>
                  <a:rPr lang="en-US" dirty="0" smtClean="0"/>
                  <a:t> approach </a:t>
                </a:r>
                <a:r>
                  <a:rPr lang="en-US" i="1" dirty="0" smtClean="0"/>
                  <a:t>E</a:t>
                </a:r>
                <a:r>
                  <a:rPr lang="en-US" i="1" baseline="-25000" dirty="0" smtClean="0"/>
                  <a:t>n</a:t>
                </a:r>
                <a:r>
                  <a:rPr lang="en-US" dirty="0" smtClean="0"/>
                  <a:t> to obtain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𝑛𝑛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(2)</m:t>
                        </m:r>
                      </m:sup>
                    </m:sSubSup>
                  </m:oMath>
                </a14:m>
                <a:endParaRPr lang="en-US" dirty="0" smtClean="0"/>
              </a:p>
              <a:p>
                <a:r>
                  <a:rPr lang="en-US" dirty="0" smtClean="0"/>
                  <a:t>Finally, renormalize </a:t>
                </a:r>
                <a:r>
                  <a:rPr lang="el-GR" dirty="0" smtClean="0"/>
                  <a:t>ρ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704" t="-29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71153-6649-4551-B5D2-CF9E4672F172}" type="slidenum">
              <a:rPr lang="en-US" smtClean="0"/>
              <a:pPr/>
              <a:t>29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4766798"/>
              </p:ext>
            </p:extLst>
          </p:nvPr>
        </p:nvGraphicFramePr>
        <p:xfrm>
          <a:off x="1350963" y="2743200"/>
          <a:ext cx="5264150" cy="72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3918" name="Equation" r:id="rId4" imgW="2844720" imgH="393480" progId="Equation.DSMT4">
                  <p:embed/>
                </p:oleObj>
              </mc:Choice>
              <mc:Fallback>
                <p:oleObj name="Equation" r:id="rId4" imgW="284472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50963" y="2743200"/>
                        <a:ext cx="5264150" cy="727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54515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A quick introduction to nonequilibrium Green’s function (NEGF) and some results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Formulation of quantum master equation to transport (energy, particle, or spin)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Analytic continuation to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l-G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𝑛𝑛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(2)</m:t>
                        </m:r>
                      </m:sup>
                    </m:sSubSup>
                  </m:oMath>
                </a14:m>
                <a:endParaRPr lang="en-US" baseline="30000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Application to spin transport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481" t="-2695" b="-2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71153-6649-4551-B5D2-CF9E4672F17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01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 Formula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71153-6649-4551-B5D2-CF9E4672F172}" type="slidenum">
              <a:rPr lang="en-US" smtClean="0"/>
              <a:pPr/>
              <a:t>30</a:t>
            </a:fld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9071877"/>
              </p:ext>
            </p:extLst>
          </p:nvPr>
        </p:nvGraphicFramePr>
        <p:xfrm>
          <a:off x="1676400" y="1442535"/>
          <a:ext cx="5943600" cy="52789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4939" name="Equation" r:id="rId4" imgW="3974760" imgH="3530520" progId="Equation.DSMT4">
                  <p:embed/>
                </p:oleObj>
              </mc:Choice>
              <mc:Fallback>
                <p:oleObj name="Equation" r:id="rId4" imgW="3974760" imgH="35305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76400" y="1442535"/>
                        <a:ext cx="5943600" cy="52789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91883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AC: assumptions, and why works?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Everything else fixed, we assume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(2)</m:t>
                        </m:r>
                      </m:sup>
                    </m:sSubSup>
                  </m:oMath>
                </a14:m>
                <a:r>
                  <a:rPr lang="en-US" dirty="0" smtClean="0"/>
                  <a:t> is an analytic function of the set of energies {</a:t>
                </a:r>
                <a:r>
                  <a:rPr lang="en-US" i="1" dirty="0" err="1" smtClean="0"/>
                  <a:t>E</a:t>
                </a:r>
                <a:r>
                  <a:rPr lang="en-US" i="1" baseline="-25000" dirty="0" err="1"/>
                  <a:t>i</a:t>
                </a:r>
                <a:r>
                  <a:rPr lang="en-US" dirty="0" smtClean="0"/>
                  <a:t>}.</a:t>
                </a:r>
              </a:p>
              <a:p>
                <a:r>
                  <a:rPr lang="en-US" dirty="0" smtClean="0"/>
                  <a:t>We assume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en-US" dirty="0" smtClean="0"/>
                  <a:t> is a function of </a:t>
                </a:r>
                <a:r>
                  <a:rPr lang="en-US" i="1" dirty="0" smtClean="0"/>
                  <a:t>E</a:t>
                </a:r>
                <a:r>
                  <a:rPr lang="en-US" i="1" baseline="-25000" dirty="0" smtClean="0"/>
                  <a:t>n</a:t>
                </a:r>
                <a:r>
                  <a:rPr lang="en-US" dirty="0" smtClean="0"/>
                  <a:t> only</a:t>
                </a:r>
              </a:p>
              <a:p>
                <a:endParaRPr lang="en-US" i="1" dirty="0"/>
              </a:p>
              <a:p>
                <a:r>
                  <a:rPr lang="en-US" dirty="0" smtClean="0"/>
                  <a:t>Proved to be correct, if system is in equilibrium by comparing with Canonical Perturbation Theory</a:t>
                </a:r>
              </a:p>
              <a:p>
                <a:r>
                  <a:rPr lang="en-US" dirty="0" smtClean="0"/>
                  <a:t>Verified numerically to work for a number of models (including a quantum dot and harmonic oscillator center).  But still no rigorous proof.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481" t="-943" r="-1556" b="-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71153-6649-4551-B5D2-CF9E4672F172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488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Comparing AC with DSH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71153-6649-4551-B5D2-CF9E4672F172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971" y="1733918"/>
            <a:ext cx="5914429" cy="413348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53200" y="1524000"/>
            <a:ext cx="22098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DE: discrepancy error for </a:t>
            </a:r>
            <a:r>
              <a:rPr lang="el-GR" sz="2000" i="1" dirty="0" smtClean="0">
                <a:latin typeface="Times New Roman" pitchFamily="18" charset="0"/>
                <a:cs typeface="Times New Roman" pitchFamily="18" charset="0"/>
              </a:rPr>
              <a:t>ρ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Top |AC-DSH|, bottom, difference with a 2</a:t>
            </a:r>
            <a:r>
              <a:rPr lang="en-US" sz="2000" baseline="30000" dirty="0" smtClean="0"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order time-local Redfield-like quantum master equation solution.</a:t>
            </a: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(a) &amp; (b) different temperature bias.  See </a:t>
            </a:r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Thingna, Wang, Hänggi, Phys</a:t>
            </a:r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. Rev. E 88, 052127 (2013) 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for details.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3443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XXZ spin chain, spin transport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71153-6649-4551-B5D2-CF9E4672F172}" type="slidenum">
              <a:rPr lang="en-US" smtClean="0"/>
              <a:pPr/>
              <a:t>33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7252126"/>
              </p:ext>
            </p:extLst>
          </p:nvPr>
        </p:nvGraphicFramePr>
        <p:xfrm>
          <a:off x="1143000" y="1828800"/>
          <a:ext cx="6812096" cy="426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5952" name="Equation" r:id="rId3" imgW="3365280" imgH="2108160" progId="Equation.DSMT4">
                  <p:embed/>
                </p:oleObj>
              </mc:Choice>
              <mc:Fallback>
                <p:oleObj name="Equation" r:id="rId3" imgW="3365280" imgH="2108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43000" y="1828800"/>
                        <a:ext cx="6812096" cy="426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49324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&amp; spin chain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usual definition </a:t>
            </a:r>
            <a:r>
              <a:rPr lang="en-US" i="1" dirty="0" smtClean="0"/>
              <a:t>j</a:t>
            </a:r>
            <a:r>
              <a:rPr lang="en-US" dirty="0" smtClean="0"/>
              <a:t> = - </a:t>
            </a:r>
            <a:r>
              <a:rPr lang="en-US" dirty="0" err="1" smtClean="0"/>
              <a:t>d</a:t>
            </a:r>
            <a:r>
              <a:rPr lang="en-US" i="1" dirty="0" err="1" smtClean="0"/>
              <a:t>M</a:t>
            </a:r>
            <a:r>
              <a:rPr lang="en-US" baseline="-25000" dirty="0" err="1" smtClean="0"/>
              <a:t>L</a:t>
            </a:r>
            <a:r>
              <a:rPr lang="en-US" dirty="0" smtClean="0"/>
              <a:t>/</a:t>
            </a:r>
            <a:r>
              <a:rPr lang="en-US" dirty="0" err="1" smtClean="0"/>
              <a:t>d</a:t>
            </a:r>
            <a:r>
              <a:rPr lang="en-US" i="1" dirty="0" err="1" smtClean="0"/>
              <a:t>t</a:t>
            </a:r>
            <a:r>
              <a:rPr lang="en-US" dirty="0" smtClean="0"/>
              <a:t> does not work, as there is no magnetic baths, only thermal baths.</a:t>
            </a:r>
          </a:p>
          <a:p>
            <a:endParaRPr lang="en-US" dirty="0"/>
          </a:p>
          <a:p>
            <a:r>
              <a:rPr lang="en-US" dirty="0" err="1" smtClean="0"/>
              <a:t>Tr</a:t>
            </a:r>
            <a:r>
              <a:rPr lang="en-US" dirty="0" smtClean="0"/>
              <a:t>(</a:t>
            </a:r>
            <a:r>
              <a:rPr lang="el-GR" i="1" dirty="0" smtClean="0"/>
              <a:t>ρ</a:t>
            </a:r>
            <a:r>
              <a:rPr lang="en-US" baseline="30000" dirty="0" smtClean="0"/>
              <a:t>(0)</a:t>
            </a:r>
            <a:r>
              <a:rPr lang="en-US" i="1" dirty="0" smtClean="0"/>
              <a:t>j</a:t>
            </a:r>
            <a:r>
              <a:rPr lang="en-US" dirty="0" smtClean="0"/>
              <a:t>) = 0 exactly so we need to know </a:t>
            </a:r>
            <a:r>
              <a:rPr lang="el-GR" i="1" dirty="0"/>
              <a:t>ρ</a:t>
            </a:r>
            <a:r>
              <a:rPr lang="en-US" baseline="30000" dirty="0" smtClean="0"/>
              <a:t>(2)</a:t>
            </a:r>
            <a:r>
              <a:rPr lang="en-US" dirty="0" smtClean="0"/>
              <a:t>; we use AC.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71153-6649-4551-B5D2-CF9E4672F172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0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Spin current and rectification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71153-6649-4551-B5D2-CF9E4672F172}" type="slidenum">
              <a:rPr lang="en-US" smtClean="0"/>
              <a:pPr/>
              <a:t>35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13" y="1688988"/>
            <a:ext cx="5995987" cy="45019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53200" y="1688988"/>
            <a:ext cx="21336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(a) Black forward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sz="2000" baseline="300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green backward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sz="2000" baseline="30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currents.  Top low temperature (0.5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), bottom high temperature (5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).  </a:t>
            </a: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(b) R =  |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sz="2000" baseline="300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sz="2000" baseline="30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|/|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sz="2000" baseline="300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sz="2000" baseline="30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|.</a:t>
            </a: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From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Thingna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Wang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EPL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104,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37006 (2013). </a:t>
            </a: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3336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71153-6649-4551-B5D2-CF9E4672F172}" type="slidenum">
              <a:rPr lang="en-US" smtClean="0"/>
              <a:pPr/>
              <a:t>36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5568" y="3160101"/>
            <a:ext cx="1428750" cy="12477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179" y="4382225"/>
            <a:ext cx="1415924" cy="19741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108" y="1522491"/>
            <a:ext cx="1296909" cy="129690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038600" y="1522491"/>
            <a:ext cx="403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Dr. Jose Luis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García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Palacios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91200" y="3002340"/>
            <a:ext cx="259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Dr.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Juzar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Yahya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Thingna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University of Augsburg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62400" y="5105400"/>
            <a:ext cx="365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Prof. Peter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Hänggi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University of Augsburg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7504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09800"/>
            <a:ext cx="8229600" cy="1143000"/>
          </a:xfrm>
        </p:spPr>
        <p:txBody>
          <a:bodyPr/>
          <a:lstStyle/>
          <a:p>
            <a:r>
              <a:rPr lang="en-US" dirty="0" smtClean="0"/>
              <a:t>NEGF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71153-6649-4551-B5D2-CF9E4672F17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66800" y="5181600"/>
            <a:ext cx="7162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Our review: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and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Lü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Eur. Phys. J. B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62,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381 (2008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);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Wang,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Agarwalla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Thingna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Front. Phys. (2013),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DOI:10.1007/s11467-013-0340-x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8633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Evolution Operator on Contour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71153-6649-4551-B5D2-CF9E4672F172}" type="slidenum">
              <a:rPr lang="en-US" smtClean="0"/>
              <a:pPr/>
              <a:t>5</a:t>
            </a:fld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181100" y="1612900"/>
          <a:ext cx="6781800" cy="363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56" name="Equation" r:id="rId3" imgW="6781680" imgH="3632040" progId="Equation.DSMT4">
                  <p:embed/>
                </p:oleObj>
              </mc:Choice>
              <mc:Fallback>
                <p:oleObj name="Equation" r:id="rId3" imgW="6781680" imgH="36320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1100" y="1612900"/>
                        <a:ext cx="6781800" cy="3632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 descr="contour.eps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05400" y="4476750"/>
            <a:ext cx="3657600" cy="1543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Contour-ordered Green’s function</a:t>
            </a:r>
          </a:p>
        </p:txBody>
      </p:sp>
      <p:sp>
        <p:nvSpPr>
          <p:cNvPr id="1024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658FA07-8E45-472D-9947-8ACC890CDA52}" type="slidenum">
              <a:rPr lang="en-US" smtClean="0">
                <a:latin typeface="Arial" charset="0"/>
                <a:cs typeface="Arial" charset="0"/>
              </a:rPr>
              <a:pPr/>
              <a:t>6</a:t>
            </a:fld>
            <a:endParaRPr lang="en-US" smtClean="0">
              <a:latin typeface="Arial" charset="0"/>
              <a:cs typeface="Arial" charset="0"/>
            </a:endParaRPr>
          </a:p>
        </p:txBody>
      </p:sp>
      <p:graphicFrame>
        <p:nvGraphicFramePr>
          <p:cNvPr id="1024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4615436"/>
              </p:ext>
            </p:extLst>
          </p:nvPr>
        </p:nvGraphicFramePr>
        <p:xfrm>
          <a:off x="1484313" y="1585913"/>
          <a:ext cx="5872162" cy="2147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88" name="Equation" r:id="rId4" imgW="5867280" imgH="2145960" progId="Equation.DSMT4">
                  <p:embed/>
                </p:oleObj>
              </mc:Choice>
              <mc:Fallback>
                <p:oleObj name="Equation" r:id="rId4" imgW="5867280" imgH="214596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4313" y="1585913"/>
                        <a:ext cx="5872162" cy="2147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245" name="Straight Arrow Connector 6"/>
          <p:cNvCxnSpPr>
            <a:cxnSpLocks noChangeShapeType="1"/>
          </p:cNvCxnSpPr>
          <p:nvPr/>
        </p:nvCxnSpPr>
        <p:spPr bwMode="auto">
          <a:xfrm flipV="1">
            <a:off x="4559300" y="5156200"/>
            <a:ext cx="4292600" cy="114300"/>
          </a:xfrm>
          <a:prstGeom prst="straightConnector1">
            <a:avLst/>
          </a:prstGeom>
          <a:noFill/>
          <a:ln w="9525" algn="ctr">
            <a:solidFill>
              <a:srgbClr val="C00000"/>
            </a:solidFill>
            <a:round/>
            <a:headEnd/>
            <a:tailEnd type="arrow" w="med" len="med"/>
          </a:ln>
        </p:spPr>
      </p:cxnSp>
      <p:sp>
        <p:nvSpPr>
          <p:cNvPr id="10246" name="Freeform 14"/>
          <p:cNvSpPr>
            <a:spLocks/>
          </p:cNvSpPr>
          <p:nvPr/>
        </p:nvSpPr>
        <p:spPr bwMode="auto">
          <a:xfrm>
            <a:off x="5118100" y="5080000"/>
            <a:ext cx="3721100" cy="266700"/>
          </a:xfrm>
          <a:custGeom>
            <a:avLst/>
            <a:gdLst>
              <a:gd name="T0" fmla="*/ 0 w 2724150"/>
              <a:gd name="T1" fmla="*/ 1 h 469900"/>
              <a:gd name="T2" fmla="*/ 841668131 w 2724150"/>
              <a:gd name="T3" fmla="*/ 1 h 469900"/>
              <a:gd name="T4" fmla="*/ 884462889 w 2724150"/>
              <a:gd name="T5" fmla="*/ 7 h 469900"/>
              <a:gd name="T6" fmla="*/ 28531190 w 2724150"/>
              <a:gd name="T7" fmla="*/ 10 h 469900"/>
              <a:gd name="T8" fmla="*/ 0 60000 65536"/>
              <a:gd name="T9" fmla="*/ 0 60000 65536"/>
              <a:gd name="T10" fmla="*/ 0 60000 65536"/>
              <a:gd name="T11" fmla="*/ 0 60000 65536"/>
              <a:gd name="T12" fmla="*/ 0 w 2724150"/>
              <a:gd name="T13" fmla="*/ 0 h 469900"/>
              <a:gd name="T14" fmla="*/ 2724150 w 2724150"/>
              <a:gd name="T15" fmla="*/ 469900 h 4699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724150" h="469900">
                <a:moveTo>
                  <a:pt x="0" y="50800"/>
                </a:moveTo>
                <a:cubicBezTo>
                  <a:pt x="927100" y="25400"/>
                  <a:pt x="1854200" y="0"/>
                  <a:pt x="2247900" y="50800"/>
                </a:cubicBezTo>
                <a:cubicBezTo>
                  <a:pt x="2641600" y="101600"/>
                  <a:pt x="2724150" y="285750"/>
                  <a:pt x="2362200" y="355600"/>
                </a:cubicBezTo>
                <a:cubicBezTo>
                  <a:pt x="2000250" y="425450"/>
                  <a:pt x="1038225" y="447675"/>
                  <a:pt x="76200" y="469900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cxnSp>
        <p:nvCxnSpPr>
          <p:cNvPr id="10247" name="Straight Connector 16"/>
          <p:cNvCxnSpPr>
            <a:cxnSpLocks noChangeShapeType="1"/>
          </p:cNvCxnSpPr>
          <p:nvPr/>
        </p:nvCxnSpPr>
        <p:spPr bwMode="auto">
          <a:xfrm rot="16200000" flipH="1">
            <a:off x="4629150" y="5213350"/>
            <a:ext cx="965200" cy="12700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sysDash"/>
            <a:round/>
            <a:headEnd/>
            <a:tailEnd/>
          </a:ln>
        </p:spPr>
      </p:cxnSp>
      <p:sp>
        <p:nvSpPr>
          <p:cNvPr id="10248" name="TextBox 20"/>
          <p:cNvSpPr txBox="1">
            <a:spLocks noChangeArrowheads="1"/>
          </p:cNvSpPr>
          <p:nvPr/>
        </p:nvSpPr>
        <p:spPr bwMode="auto">
          <a:xfrm>
            <a:off x="4978400" y="5626100"/>
            <a:ext cx="4191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1">
                <a:latin typeface="Times New Roman" pitchFamily="18" charset="0"/>
              </a:rPr>
              <a:t>t</a:t>
            </a:r>
            <a:r>
              <a:rPr lang="en-US" baseline="-25000">
                <a:latin typeface="Times New Roman" pitchFamily="18" charset="0"/>
              </a:rPr>
              <a:t>0</a:t>
            </a:r>
            <a:endParaRPr lang="en-SG" baseline="-25000">
              <a:latin typeface="Times New Roman" pitchFamily="18" charset="0"/>
            </a:endParaRPr>
          </a:p>
        </p:txBody>
      </p:sp>
      <p:sp>
        <p:nvSpPr>
          <p:cNvPr id="10249" name="Oval 15"/>
          <p:cNvSpPr>
            <a:spLocks noChangeArrowheads="1"/>
          </p:cNvSpPr>
          <p:nvPr/>
        </p:nvSpPr>
        <p:spPr bwMode="auto">
          <a:xfrm>
            <a:off x="6388100" y="5016500"/>
            <a:ext cx="144463" cy="144463"/>
          </a:xfrm>
          <a:prstGeom prst="ellipse">
            <a:avLst/>
          </a:prstGeom>
          <a:solidFill>
            <a:srgbClr val="0070C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SG" sz="3200">
              <a:latin typeface="Times" pitchFamily="18" charset="0"/>
            </a:endParaRPr>
          </a:p>
        </p:txBody>
      </p:sp>
      <p:sp>
        <p:nvSpPr>
          <p:cNvPr id="10250" name="Oval 17"/>
          <p:cNvSpPr>
            <a:spLocks noChangeArrowheads="1"/>
          </p:cNvSpPr>
          <p:nvPr/>
        </p:nvSpPr>
        <p:spPr bwMode="auto">
          <a:xfrm>
            <a:off x="7505700" y="5245100"/>
            <a:ext cx="144463" cy="144463"/>
          </a:xfrm>
          <a:prstGeom prst="ellipse">
            <a:avLst/>
          </a:prstGeom>
          <a:solidFill>
            <a:srgbClr val="0070C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SG" sz="3200">
              <a:latin typeface="Times" pitchFamily="18" charset="0"/>
            </a:endParaRPr>
          </a:p>
        </p:txBody>
      </p:sp>
      <p:sp>
        <p:nvSpPr>
          <p:cNvPr id="10251" name="TextBox 25"/>
          <p:cNvSpPr txBox="1">
            <a:spLocks noChangeArrowheads="1"/>
          </p:cNvSpPr>
          <p:nvPr/>
        </p:nvSpPr>
        <p:spPr bwMode="auto">
          <a:xfrm>
            <a:off x="6248400" y="4533900"/>
            <a:ext cx="584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>
                <a:latin typeface="Times New Roman" pitchFamily="18" charset="0"/>
                <a:cs typeface="Times New Roman" pitchFamily="18" charset="0"/>
              </a:rPr>
              <a:t>τ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’</a:t>
            </a:r>
            <a:endParaRPr lang="en-SG"/>
          </a:p>
        </p:txBody>
      </p:sp>
      <p:sp>
        <p:nvSpPr>
          <p:cNvPr id="10252" name="TextBox 26"/>
          <p:cNvSpPr txBox="1">
            <a:spLocks noChangeArrowheads="1"/>
          </p:cNvSpPr>
          <p:nvPr/>
        </p:nvSpPr>
        <p:spPr bwMode="auto">
          <a:xfrm>
            <a:off x="7442200" y="5346700"/>
            <a:ext cx="584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>
                <a:latin typeface="Times New Roman" pitchFamily="18" charset="0"/>
                <a:cs typeface="Times New Roman" pitchFamily="18" charset="0"/>
              </a:rPr>
              <a:t>τ</a:t>
            </a:r>
            <a:endParaRPr lang="en-SG"/>
          </a:p>
        </p:txBody>
      </p:sp>
      <p:sp>
        <p:nvSpPr>
          <p:cNvPr id="10253" name="TextBox 27"/>
          <p:cNvSpPr txBox="1">
            <a:spLocks noChangeArrowheads="1"/>
          </p:cNvSpPr>
          <p:nvPr/>
        </p:nvSpPr>
        <p:spPr bwMode="auto">
          <a:xfrm>
            <a:off x="850900" y="4140200"/>
            <a:ext cx="306546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Contour order: the operators earlier on the contour are to the right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  See, e.g., H.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Haug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&amp; A.-P.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Jauho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S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Relation to other Green’s  functions</a:t>
            </a:r>
          </a:p>
        </p:txBody>
      </p:sp>
      <p:sp>
        <p:nvSpPr>
          <p:cNvPr id="1126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EC00B3F-C395-4AB0-89C9-C86B5F30F5F1}" type="slidenum">
              <a:rPr lang="en-US" smtClean="0">
                <a:latin typeface="Arial" charset="0"/>
                <a:cs typeface="Arial" charset="0"/>
              </a:rPr>
              <a:pPr/>
              <a:t>7</a:t>
            </a:fld>
            <a:endParaRPr lang="en-US" smtClean="0">
              <a:latin typeface="Arial" charset="0"/>
              <a:cs typeface="Arial" charset="0"/>
            </a:endParaRPr>
          </a:p>
        </p:txBody>
      </p:sp>
      <p:graphicFrame>
        <p:nvGraphicFramePr>
          <p:cNvPr id="11266" name="Object 2"/>
          <p:cNvGraphicFramePr>
            <a:graphicFrameLocks noChangeAspect="1"/>
          </p:cNvGraphicFramePr>
          <p:nvPr/>
        </p:nvGraphicFramePr>
        <p:xfrm>
          <a:off x="1074738" y="1524000"/>
          <a:ext cx="6640512" cy="295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12" name="Equation" r:id="rId4" imgW="6654600" imgH="2958840" progId="Equation.DSMT4">
                  <p:embed/>
                </p:oleObj>
              </mc:Choice>
              <mc:Fallback>
                <p:oleObj name="Equation" r:id="rId4" imgW="6654600" imgH="295884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4738" y="1524000"/>
                        <a:ext cx="6640512" cy="2952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269" name="Straight Arrow Connector 6"/>
          <p:cNvCxnSpPr>
            <a:cxnSpLocks noChangeShapeType="1"/>
          </p:cNvCxnSpPr>
          <p:nvPr/>
        </p:nvCxnSpPr>
        <p:spPr bwMode="auto">
          <a:xfrm flipV="1">
            <a:off x="4559300" y="5156200"/>
            <a:ext cx="4292600" cy="114300"/>
          </a:xfrm>
          <a:prstGeom prst="straightConnector1">
            <a:avLst/>
          </a:prstGeom>
          <a:noFill/>
          <a:ln w="9525" algn="ctr">
            <a:solidFill>
              <a:srgbClr val="C00000"/>
            </a:solidFill>
            <a:round/>
            <a:headEnd/>
            <a:tailEnd type="arrow" w="med" len="med"/>
          </a:ln>
        </p:spPr>
      </p:cxnSp>
      <p:sp>
        <p:nvSpPr>
          <p:cNvPr id="11270" name="Freeform 14"/>
          <p:cNvSpPr>
            <a:spLocks/>
          </p:cNvSpPr>
          <p:nvPr/>
        </p:nvSpPr>
        <p:spPr bwMode="auto">
          <a:xfrm>
            <a:off x="5118100" y="5080000"/>
            <a:ext cx="3721100" cy="266700"/>
          </a:xfrm>
          <a:custGeom>
            <a:avLst/>
            <a:gdLst>
              <a:gd name="T0" fmla="*/ 0 w 2724150"/>
              <a:gd name="T1" fmla="*/ 1 h 469900"/>
              <a:gd name="T2" fmla="*/ 841668131 w 2724150"/>
              <a:gd name="T3" fmla="*/ 1 h 469900"/>
              <a:gd name="T4" fmla="*/ 884462889 w 2724150"/>
              <a:gd name="T5" fmla="*/ 7 h 469900"/>
              <a:gd name="T6" fmla="*/ 28531190 w 2724150"/>
              <a:gd name="T7" fmla="*/ 10 h 469900"/>
              <a:gd name="T8" fmla="*/ 0 60000 65536"/>
              <a:gd name="T9" fmla="*/ 0 60000 65536"/>
              <a:gd name="T10" fmla="*/ 0 60000 65536"/>
              <a:gd name="T11" fmla="*/ 0 60000 65536"/>
              <a:gd name="T12" fmla="*/ 0 w 2724150"/>
              <a:gd name="T13" fmla="*/ 0 h 469900"/>
              <a:gd name="T14" fmla="*/ 2724150 w 2724150"/>
              <a:gd name="T15" fmla="*/ 469900 h 4699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724150" h="469900">
                <a:moveTo>
                  <a:pt x="0" y="50800"/>
                </a:moveTo>
                <a:cubicBezTo>
                  <a:pt x="927100" y="25400"/>
                  <a:pt x="1854200" y="0"/>
                  <a:pt x="2247900" y="50800"/>
                </a:cubicBezTo>
                <a:cubicBezTo>
                  <a:pt x="2641600" y="101600"/>
                  <a:pt x="2724150" y="285750"/>
                  <a:pt x="2362200" y="355600"/>
                </a:cubicBezTo>
                <a:cubicBezTo>
                  <a:pt x="2000250" y="425450"/>
                  <a:pt x="1038225" y="447675"/>
                  <a:pt x="76200" y="469900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cxnSp>
        <p:nvCxnSpPr>
          <p:cNvPr id="11271" name="Straight Connector 16"/>
          <p:cNvCxnSpPr>
            <a:cxnSpLocks noChangeShapeType="1"/>
          </p:cNvCxnSpPr>
          <p:nvPr/>
        </p:nvCxnSpPr>
        <p:spPr bwMode="auto">
          <a:xfrm rot="16200000" flipH="1">
            <a:off x="4629150" y="5213350"/>
            <a:ext cx="965200" cy="12700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sysDash"/>
            <a:round/>
            <a:headEnd/>
            <a:tailEnd/>
          </a:ln>
        </p:spPr>
      </p:cxnSp>
      <p:sp>
        <p:nvSpPr>
          <p:cNvPr id="11272" name="TextBox 20"/>
          <p:cNvSpPr txBox="1">
            <a:spLocks noChangeArrowheads="1"/>
          </p:cNvSpPr>
          <p:nvPr/>
        </p:nvSpPr>
        <p:spPr bwMode="auto">
          <a:xfrm>
            <a:off x="4978400" y="5626100"/>
            <a:ext cx="4191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1">
                <a:latin typeface="Times New Roman" pitchFamily="18" charset="0"/>
              </a:rPr>
              <a:t>t</a:t>
            </a:r>
            <a:r>
              <a:rPr lang="en-US" baseline="-25000">
                <a:latin typeface="Times New Roman" pitchFamily="18" charset="0"/>
              </a:rPr>
              <a:t>0</a:t>
            </a:r>
            <a:endParaRPr lang="en-SG" baseline="-25000">
              <a:latin typeface="Times New Roman" pitchFamily="18" charset="0"/>
            </a:endParaRPr>
          </a:p>
        </p:txBody>
      </p:sp>
      <p:sp>
        <p:nvSpPr>
          <p:cNvPr id="11273" name="Oval 15"/>
          <p:cNvSpPr>
            <a:spLocks noChangeArrowheads="1"/>
          </p:cNvSpPr>
          <p:nvPr/>
        </p:nvSpPr>
        <p:spPr bwMode="auto">
          <a:xfrm>
            <a:off x="6388100" y="5016500"/>
            <a:ext cx="144463" cy="144463"/>
          </a:xfrm>
          <a:prstGeom prst="ellipse">
            <a:avLst/>
          </a:prstGeom>
          <a:solidFill>
            <a:srgbClr val="0070C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SG" sz="3200">
              <a:latin typeface="Times" pitchFamily="18" charset="0"/>
            </a:endParaRPr>
          </a:p>
        </p:txBody>
      </p:sp>
      <p:sp>
        <p:nvSpPr>
          <p:cNvPr id="11274" name="Oval 17"/>
          <p:cNvSpPr>
            <a:spLocks noChangeArrowheads="1"/>
          </p:cNvSpPr>
          <p:nvPr/>
        </p:nvSpPr>
        <p:spPr bwMode="auto">
          <a:xfrm>
            <a:off x="7505700" y="5245100"/>
            <a:ext cx="144463" cy="144463"/>
          </a:xfrm>
          <a:prstGeom prst="ellipse">
            <a:avLst/>
          </a:prstGeom>
          <a:solidFill>
            <a:srgbClr val="0070C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SG" sz="3200">
              <a:latin typeface="Times" pitchFamily="18" charset="0"/>
            </a:endParaRPr>
          </a:p>
        </p:txBody>
      </p:sp>
      <p:sp>
        <p:nvSpPr>
          <p:cNvPr id="11275" name="TextBox 25"/>
          <p:cNvSpPr txBox="1">
            <a:spLocks noChangeArrowheads="1"/>
          </p:cNvSpPr>
          <p:nvPr/>
        </p:nvSpPr>
        <p:spPr bwMode="auto">
          <a:xfrm>
            <a:off x="6248400" y="4533900"/>
            <a:ext cx="584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>
                <a:latin typeface="Times New Roman" pitchFamily="18" charset="0"/>
                <a:cs typeface="Times New Roman" pitchFamily="18" charset="0"/>
              </a:rPr>
              <a:t>τ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’</a:t>
            </a:r>
            <a:endParaRPr lang="en-SG"/>
          </a:p>
        </p:txBody>
      </p:sp>
      <p:sp>
        <p:nvSpPr>
          <p:cNvPr id="11276" name="TextBox 26"/>
          <p:cNvSpPr txBox="1">
            <a:spLocks noChangeArrowheads="1"/>
          </p:cNvSpPr>
          <p:nvPr/>
        </p:nvSpPr>
        <p:spPr bwMode="auto">
          <a:xfrm>
            <a:off x="7442200" y="5346700"/>
            <a:ext cx="584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>
                <a:latin typeface="Times New Roman" pitchFamily="18" charset="0"/>
                <a:cs typeface="Times New Roman" pitchFamily="18" charset="0"/>
              </a:rPr>
              <a:t>τ</a:t>
            </a:r>
            <a:endParaRPr lang="en-S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Interpretation due to Schwinger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71153-6649-4551-B5D2-CF9E4672F172}" type="slidenum">
              <a:rPr lang="en-US" smtClean="0"/>
              <a:pPr/>
              <a:t>8</a:t>
            </a:fld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035050" y="1441450"/>
          <a:ext cx="7073900" cy="397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937" name="Equation" r:id="rId4" imgW="7073640" imgH="3974760" progId="Equation.DSMT4">
                  <p:embed/>
                </p:oleObj>
              </mc:Choice>
              <mc:Fallback>
                <p:oleObj name="Equation" r:id="rId4" imgW="7073640" imgH="397476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5050" y="1441450"/>
                        <a:ext cx="7073900" cy="397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38200" y="5867400"/>
            <a:ext cx="609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is defined with respect to Hamiltonian </a:t>
            </a:r>
            <a:r>
              <a:rPr lang="en-US" sz="20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and density matrix </a:t>
            </a:r>
            <a:r>
              <a:rPr lang="el-GR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ρ</a:t>
            </a: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000" baseline="-25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), and assuming validity of Wick’s theorem.</a:t>
            </a:r>
            <a:endParaRPr lang="en-US" sz="2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Heisenberg Equation on Contour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71153-6649-4551-B5D2-CF9E4672F172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166914" name="Object 2"/>
          <p:cNvGraphicFramePr>
            <a:graphicFrameLocks noChangeAspect="1"/>
          </p:cNvGraphicFramePr>
          <p:nvPr/>
        </p:nvGraphicFramePr>
        <p:xfrm>
          <a:off x="1365250" y="1708150"/>
          <a:ext cx="6413500" cy="344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960" name="Equation" r:id="rId4" imgW="6413400" imgH="3441600" progId="Equation.DSMT4">
                  <p:embed/>
                </p:oleObj>
              </mc:Choice>
              <mc:Fallback>
                <p:oleObj name="Equation" r:id="rId4" imgW="6413400" imgH="34416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5250" y="1708150"/>
                        <a:ext cx="6413500" cy="3441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Nonequilibrium Green’s Function Method in Thermal Transport&amp;quot;&quot;/&gt;&lt;property id=&quot;20307&quot; value=&quot;256&quot;/&gt;&lt;/object&gt;&lt;object type=&quot;3&quot; unique_id=&quot;10026&quot;&gt;&lt;property id=&quot;20148&quot; value=&quot;5&quot;/&gt;&lt;property id=&quot;20300&quot; value=&quot;Slide 2&quot;/&gt;&lt;property id=&quot;20307&quot; value=&quot;257&quot;/&gt;&lt;/object&gt;&lt;object type=&quot;3&quot; unique_id=&quot;10035&quot;&gt;&lt;property id=&quot;20148&quot; value=&quot;5&quot;/&gt;&lt;property id=&quot;20300&quot; value=&quot;Slide 3 - &amp;quot;References&amp;quot;&quot;/&gt;&lt;property id=&quot;20307&quot; value=&quot;259&quot;/&gt;&lt;/object&gt;&lt;object type=&quot;3&quot; unique_id=&quot;10036&quot;&gt;&lt;property id=&quot;20148&quot; value=&quot;5&quot;/&gt;&lt;property id=&quot;20300&quot; value=&quot;Slide 5 - &amp;quot;A Brief History of NEGF&amp;quot;&quot;/&gt;&lt;property id=&quot;20307&quot; value=&quot;258&quot;/&gt;&lt;/object&gt;&lt;object type=&quot;3&quot; unique_id=&quot;10061&quot;&gt;&lt;property id=&quot;20148&quot; value=&quot;5&quot;/&gt;&lt;property id=&quot;20300&quot; value=&quot;Slide 7 - &amp;quot;Harmonic Oscillator&amp;quot;&quot;/&gt;&lt;property id=&quot;20307&quot; value=&quot;260&quot;/&gt;&lt;/object&gt;&lt;object type=&quot;3&quot; unique_id=&quot;10069&quot;&gt;&lt;property id=&quot;20148&quot; value=&quot;5&quot;/&gt;&lt;property id=&quot;20300&quot; value=&quot;Slide 6 - &amp;quot;Equilibrium Green’s functions using a harmonic oscillator as an example&amp;quot;&quot;/&gt;&lt;property id=&quot;20307&quot; value=&quot;261&quot;/&gt;&lt;/object&gt;&lt;object type=&quot;3&quot; unique_id=&quot;10110&quot;&gt;&lt;property id=&quot;20148&quot; value=&quot;5&quot;/&gt;&lt;property id=&quot;20300&quot; value=&quot;Slide 8 - &amp;quot;Eigenstates, Quantum Mech/Stat Mech&amp;quot;&quot;/&gt;&lt;property id=&quot;20307&quot; value=&quot;262&quot;/&gt;&lt;/object&gt;&lt;object type=&quot;3&quot; unique_id=&quot;10111&quot;&gt;&lt;property id=&quot;20148&quot; value=&quot;5&quot;/&gt;&lt;property id=&quot;20300&quot; value=&quot;Slide 9 - &amp;quot;Heisenberg Operator/Equation&amp;quot;&quot;/&gt;&lt;property id=&quot;20307&quot; value=&quot;263&quot;/&gt;&lt;/object&gt;&lt;object type=&quot;3&quot; unique_id=&quot;10152&quot;&gt;&lt;property id=&quot;20148&quot; value=&quot;5&quot;/&gt;&lt;property id=&quot;20300&quot; value=&quot;Slide 10 - &amp;quot;Defining &amp;gt;, &amp;lt;, t,    Green’s Functions&amp;quot;&quot;/&gt;&lt;property id=&quot;20307&quot; value=&quot;264&quot;/&gt;&lt;/object&gt;&lt;object type=&quot;3&quot; unique_id=&quot;10153&quot;&gt;&lt;property id=&quot;20148&quot; value=&quot;5&quot;/&gt;&lt;property id=&quot;20300&quot; value=&quot;Slide 11&quot;/&gt;&lt;property id=&quot;20307&quot; value=&quot;265&quot;/&gt;&lt;/object&gt;&lt;object type=&quot;3&quot; unique_id=&quot;10190&quot;&gt;&lt;property id=&quot;20148&quot; value=&quot;5&quot;/&gt;&lt;property id=&quot;20300&quot; value=&quot;Slide 12 - &amp;quot;Retarded and Advanced Green’s functions&amp;quot;&quot;/&gt;&lt;property id=&quot;20307&quot; value=&quot;266&quot;/&gt;&lt;/object&gt;&lt;object type=&quot;3&quot; unique_id=&quot;10243&quot;&gt;&lt;property id=&quot;20148&quot; value=&quot;5&quot;/&gt;&lt;property id=&quot;20300&quot; value=&quot;Slide 13 - &amp;quot;Fourier Transform&amp;quot;&quot;/&gt;&lt;property id=&quot;20307&quot; value=&quot;267&quot;/&gt;&lt;/object&gt;&lt;object type=&quot;3&quot; unique_id=&quot;10244&quot;&gt;&lt;property id=&quot;20148&quot; value=&quot;5&quot;/&gt;&lt;property id=&quot;20300&quot; value=&quot;Slide 14 - &amp;quot;Plemelj formula, Kubo-Martin-Schwinger condition&amp;quot;&quot;/&gt;&lt;property id=&quot;20307&quot; value=&quot;268&quot;/&gt;&lt;/object&gt;&lt;object type=&quot;3&quot; unique_id=&quot;10275&quot;&gt;&lt;property id=&quot;20148&quot; value=&quot;5&quot;/&gt;&lt;property id=&quot;20300&quot; value=&quot;Slide 15 - &amp;quot;Matsubara Green’s Function&amp;quot;&quot;/&gt;&lt;property id=&quot;20307&quot; value=&quot;269&quot;/&gt;&lt;/object&gt;&lt;object type=&quot;3&quot; unique_id=&quot;10452&quot;&gt;&lt;property id=&quot;20148&quot; value=&quot;5&quot;/&gt;&lt;property id=&quot;20300&quot; value=&quot;Slide 16 - &amp;quot;Nonequilibrium Green’s Functions&amp;quot;&quot;/&gt;&lt;property id=&quot;20307&quot; value=&quot;279&quot;/&gt;&lt;/object&gt;&lt;object type=&quot;3&quot; unique_id=&quot;10453&quot;&gt;&lt;property id=&quot;20148&quot; value=&quot;5&quot;/&gt;&lt;property id=&quot;20300&quot; value=&quot;Slide 17 - &amp;quot;Definitions of General Green’s functions&amp;quot;&quot;/&gt;&lt;property id=&quot;20307&quot; value=&quot;270&quot;/&gt;&lt;/object&gt;&lt;object type=&quot;3&quot; unique_id=&quot;10454&quot;&gt;&lt;property id=&quot;20148&quot; value=&quot;5&quot;/&gt;&lt;property id=&quot;20300&quot; value=&quot;Slide 18 - &amp;quot;Relations among Green’s functions&amp;quot;&quot;/&gt;&lt;property id=&quot;20307&quot; value=&quot;271&quot;/&gt;&lt;/object&gt;&lt;object type=&quot;3&quot; unique_id=&quot;10455&quot;&gt;&lt;property id=&quot;20148&quot; value=&quot;5&quot;/&gt;&lt;property id=&quot;20300&quot; value=&quot;Slide 19 - &amp;quot;Steady state, Fourier transform&amp;quot;&quot;/&gt;&lt;property id=&quot;20307&quot; value=&quot;272&quot;/&gt;&lt;/object&gt;&lt;object type=&quot;3&quot; unique_id=&quot;10456&quot;&gt;&lt;property id=&quot;20148&quot; value=&quot;5&quot;/&gt;&lt;property id=&quot;20300&quot; value=&quot;Slide 23 - &amp;quot;Pictures in Quantum Mechanics&amp;quot;&quot;/&gt;&lt;property id=&quot;20307&quot; value=&quot;280&quot;/&gt;&lt;/object&gt;&lt;object type=&quot;3&quot; unique_id=&quot;10457&quot;&gt;&lt;property id=&quot;20148&quot; value=&quot;5&quot;/&gt;&lt;property id=&quot;20300&quot; value=&quot;Slide 24 - &amp;quot;Calculating correlation&amp;quot;&quot;/&gt;&lt;property id=&quot;20307&quot; value=&quot;276&quot;/&gt;&lt;/object&gt;&lt;object type=&quot;3&quot; unique_id=&quot;10458&quot;&gt;&lt;property id=&quot;20148&quot; value=&quot;5&quot;/&gt;&lt;property id=&quot;20300&quot; value=&quot;Slide 26 - &amp;quot;Contour-ordered Green’s function&amp;quot;&quot;/&gt;&lt;property id=&quot;20307&quot; value=&quot;277&quot;/&gt;&lt;/object&gt;&lt;object type=&quot;3&quot; unique_id=&quot;10459&quot;&gt;&lt;property id=&quot;20148&quot; value=&quot;5&quot;/&gt;&lt;property id=&quot;20300&quot; value=&quot;Slide 27 - &amp;quot;Relation to other Green’s  function&amp;quot;&quot;/&gt;&lt;property id=&quot;20307&quot; value=&quot;278&quot;/&gt;&lt;/object&gt;&lt;object type=&quot;3&quot; unique_id=&quot;10484&quot;&gt;&lt;property id=&quot;20148&quot; value=&quot;5&quot;/&gt;&lt;property id=&quot;20300&quot; value=&quot;Slide 25 - &amp;quot;Evolution Operator on Contour&amp;quot;&quot;/&gt;&lt;property id=&quot;20307&quot; value=&quot;281&quot;/&gt;&lt;/object&gt;&lt;object type=&quot;3&quot; unique_id=&quot;10535&quot;&gt;&lt;property id=&quot;20148&quot; value=&quot;5&quot;/&gt;&lt;property id=&quot;20300&quot; value=&quot;Slide 29 - &amp;quot;Calculus on the contour&amp;quot;&quot;/&gt;&lt;property id=&quot;20307&quot; value=&quot;282&quot;/&gt;&lt;/object&gt;&lt;object type=&quot;3&quot; unique_id=&quot;10536&quot;&gt;&lt;property id=&quot;20148&quot; value=&quot;5&quot;/&gt;&lt;property id=&quot;20300&quot; value=&quot;Slide 30 - &amp;quot;Theta function and delta function&amp;quot;&quot;/&gt;&lt;property id=&quot;20307&quot; value=&quot;283&quot;/&gt;&lt;/object&gt;&lt;object type=&quot;3&quot; unique_id=&quot;11509&quot;&gt;&lt;property id=&quot;20148&quot; value=&quot;5&quot;/&gt;&lt;property id=&quot;20300&quot; value=&quot;Slide 36 - &amp;quot;Express contour order using theta function&amp;quot;&quot;/&gt;&lt;property id=&quot;20307&quot; value=&quot;284&quot;/&gt;&lt;/object&gt;&lt;object type=&quot;3&quot; unique_id=&quot;11510&quot;&gt;&lt;property id=&quot;20148&quot; value=&quot;5&quot;/&gt;&lt;property id=&quot;20300&quot; value=&quot;Slide 37 - &amp;quot;Equation of motion for contour ordered Green’s function&amp;quot;&quot;/&gt;&lt;property id=&quot;20307&quot; value=&quot;285&quot;/&gt;&lt;/object&gt;&lt;object type=&quot;3&quot; unique_id=&quot;11511&quot;&gt;&lt;property id=&quot;20148&quot; value=&quot;5&quot;/&gt;&lt;property id=&quot;20300&quot; value=&quot;Slide 38 - &amp;quot;Equations for Green’s functions&amp;quot;&quot;/&gt;&lt;property id=&quot;20307&quot; value=&quot;286&quot;/&gt;&lt;/object&gt;&lt;object type=&quot;3&quot; unique_id=&quot;11512&quot;&gt;&lt;property id=&quot;20148&quot; value=&quot;5&quot;/&gt;&lt;property id=&quot;20300&quot; value=&quot;Slide 39 - &amp;quot;Solution for Green’s functions&amp;quot;&quot;/&gt;&lt;property id=&quot;20307&quot; value=&quot;287&quot;/&gt;&lt;/object&gt;&lt;object type=&quot;3&quot; unique_id=&quot;11513&quot;&gt;&lt;property id=&quot;20148&quot; value=&quot;5&quot;/&gt;&lt;property id=&quot;20300&quot; value=&quot;Slide 41 - &amp;quot;Handling interaction&amp;quot;&quot;/&gt;&lt;property id=&quot;20307&quot; value=&quot;288&quot;/&gt;&lt;/object&gt;&lt;object type=&quot;3&quot; unique_id=&quot;11514&quot;&gt;&lt;property id=&quot;20148&quot; value=&quot;5&quot;/&gt;&lt;property id=&quot;20300&quot; value=&quot;Slide 42 - &amp;quot;Scattering operator S&amp;quot;&quot;/&gt;&lt;property id=&quot;20307&quot; value=&quot;289&quot;/&gt;&lt;/object&gt;&lt;object type=&quot;3&quot; unique_id=&quot;11515&quot;&gt;&lt;property id=&quot;20148&quot; value=&quot;5&quot;/&gt;&lt;property id=&quot;20300&quot; value=&quot;Slide 43 - &amp;quot;Contour-ordered Green’s function&amp;quot;&quot;/&gt;&lt;property id=&quot;20307&quot; value=&quot;290&quot;/&gt;&lt;/object&gt;&lt;object type=&quot;3&quot; unique_id=&quot;11516&quot;&gt;&lt;property id=&quot;20148&quot; value=&quot;5&quot;/&gt;&lt;property id=&quot;20300&quot; value=&quot;Slide 44 - &amp;quot;Perturbative expansion of contour ordered Green’s function&amp;quot;&quot;/&gt;&lt;property id=&quot;20307&quot; value=&quot;291&quot;/&gt;&lt;/object&gt;&lt;object type=&quot;3&quot; unique_id=&quot;11517&quot;&gt;&lt;property id=&quot;20148&quot; value=&quot;5&quot;/&gt;&lt;property id=&quot;20300&quot; value=&quot;Slide 45 - &amp;quot;General expansion rule&amp;quot;&quot;/&gt;&lt;property id=&quot;20307&quot; value=&quot;292&quot;/&gt;&lt;/object&gt;&lt;object type=&quot;3&quot; unique_id=&quot;11518&quot;&gt;&lt;property id=&quot;20148&quot; value=&quot;5&quot;/&gt;&lt;property id=&quot;20300&quot; value=&quot;Slide 46 - &amp;quot;Diagrammatic representation of the expansion&amp;quot;&quot;/&gt;&lt;property id=&quot;20307&quot; value=&quot;293&quot;/&gt;&lt;/object&gt;&lt;object type=&quot;3&quot; unique_id=&quot;11519&quot;&gt;&lt;property id=&quot;20148&quot; value=&quot;5&quot;/&gt;&lt;property id=&quot;20300&quot; value=&quot;Slide 47 - &amp;quot;Self -energy expansion&amp;quot;&quot;/&gt;&lt;property id=&quot;20307&quot; value=&quot;294&quot;/&gt;&lt;/object&gt;&lt;object type=&quot;3&quot; unique_id=&quot;11520&quot;&gt;&lt;property id=&quot;20148&quot; value=&quot;5&quot;/&gt;&lt;property id=&quot;20300&quot; value=&quot;Slide 48 - &amp;quot;Explicit expression for self-energy&amp;quot;&quot;/&gt;&lt;property id=&quot;20307&quot; value=&quot;295&quot;/&gt;&lt;/object&gt;&lt;object type=&quot;3&quot; unique_id=&quot;11521&quot;&gt;&lt;property id=&quot;20148&quot; value=&quot;5&quot;/&gt;&lt;property id=&quot;20300&quot; value=&quot;Slide 49 - &amp;quot;Junction system, adiabatic switch-on&amp;quot;&quot;/&gt;&lt;property id=&quot;20307&quot; value=&quot;296&quot;/&gt;&lt;/object&gt;&lt;object type=&quot;3&quot; unique_id=&quot;11522&quot;&gt;&lt;property id=&quot;20148&quot; value=&quot;5&quot;/&gt;&lt;property id=&quot;20300&quot; value=&quot;Slide 51 - &amp;quot;Three regions&amp;quot;&quot;/&gt;&lt;property id=&quot;20307&quot; value=&quot;297&quot;/&gt;&lt;/object&gt;&lt;object type=&quot;3&quot; unique_id=&quot;11523&quot;&gt;&lt;property id=&quot;20148&quot; value=&quot;5&quot;/&gt;&lt;property id=&quot;20300&quot; value=&quot;Slide 52 - &amp;quot;Heisenberg equations of motion in three regions&amp;quot;&quot;/&gt;&lt;property id=&quot;20307&quot; value=&quot;298&quot;/&gt;&lt;/object&gt;&lt;object type=&quot;3&quot; unique_id=&quot;11524&quot;&gt;&lt;property id=&quot;20148&quot; value=&quot;5&quot;/&gt;&lt;property id=&quot;20300&quot; value=&quot;Slide 54 - &amp;quot;Relation between g and G0&amp;quot;&quot;/&gt;&lt;property id=&quot;20307&quot; value=&quot;299&quot;/&gt;&lt;/object&gt;&lt;object type=&quot;3&quot; unique_id=&quot;11525&quot;&gt;&lt;property id=&quot;20148&quot; value=&quot;5&quot;/&gt;&lt;property id=&quot;20300&quot; value=&quot;Slide 55 - &amp;quot;Dyson equation for GCC&amp;quot;&quot;/&gt;&lt;property id=&quot;20307&quot; value=&quot;300&quot;/&gt;&lt;/object&gt;&lt;object type=&quot;3&quot; unique_id=&quot;11526&quot;&gt;&lt;property id=&quot;20148&quot; value=&quot;5&quot;/&gt;&lt;property id=&quot;20300&quot; value=&quot;Slide 59 - &amp;quot;The Langreth theorem&amp;quot;&quot;/&gt;&lt;property id=&quot;20307&quot; value=&quot;301&quot;/&gt;&lt;/object&gt;&lt;object type=&quot;3&quot; unique_id=&quot;11527&quot;&gt;&lt;property id=&quot;20148&quot; value=&quot;5&quot;/&gt;&lt;property id=&quot;20300&quot; value=&quot;Slide 60 - &amp;quot;Dyson equations and solution&amp;quot;&quot;/&gt;&lt;property id=&quot;20307&quot; value=&quot;302&quot;/&gt;&lt;/object&gt;&lt;object type=&quot;3&quot; unique_id=&quot;11528&quot;&gt;&lt;property id=&quot;20148&quot; value=&quot;5&quot;/&gt;&lt;property id=&quot;20300&quot; value=&quot;Slide 61 - &amp;quot;Energy current&amp;quot;&quot;/&gt;&lt;property id=&quot;20307&quot; value=&quot;303&quot;/&gt;&lt;/object&gt;&lt;object type=&quot;3&quot; unique_id=&quot;11529&quot;&gt;&lt;property id=&quot;20148&quot; value=&quot;5&quot;/&gt;&lt;property id=&quot;20300&quot; value=&quot;Slide 62 - &amp;quot;Landauer/Caroli formula&amp;quot;&quot;/&gt;&lt;property id=&quot;20307&quot; value=&quot;304&quot;/&gt;&lt;/object&gt;&lt;object type=&quot;3&quot; unique_id=&quot;11530&quot;&gt;&lt;property id=&quot;20148&quot; value=&quot;5&quot;/&gt;&lt;property id=&quot;20300&quot; value=&quot;Slide 64 - &amp;quot;Ballistic transport in a 1D chain&amp;quot;&quot;/&gt;&lt;property id=&quot;20307&quot; value=&quot;305&quot;/&gt;&lt;/object&gt;&lt;object type=&quot;3&quot; unique_id=&quot;11531&quot;&gt;&lt;property id=&quot;20148&quot; value=&quot;5&quot;/&gt;&lt;property id=&quot;20300&quot; value=&quot;Slide 65 - &amp;quot;Solution of g&amp;quot;&quot;/&gt;&lt;property id=&quot;20307&quot; value=&quot;306&quot;/&gt;&lt;/object&gt;&lt;object type=&quot;3&quot; unique_id=&quot;11532&quot;&gt;&lt;property id=&quot;20148&quot; value=&quot;5&quot;/&gt;&lt;property id=&quot;20300&quot; value=&quot;Slide 66 - &amp;quot;Lead self energy and transmission&amp;quot;&quot;/&gt;&lt;property id=&quot;20307&quot; value=&quot;307&quot;/&gt;&lt;/object&gt;&lt;object type=&quot;3&quot; unique_id=&quot;11533&quot;&gt;&lt;property id=&quot;20148&quot; value=&quot;5&quot;/&gt;&lt;property id=&quot;20300&quot; value=&quot;Slide 67 - &amp;quot;Heat current and conductance&amp;quot;&quot;/&gt;&lt;property id=&quot;20307&quot; value=&quot;308&quot;/&gt;&lt;/object&gt;&lt;object type=&quot;3&quot; unique_id=&quot;11534&quot;&gt;&lt;property id=&quot;20148&quot; value=&quot;5&quot;/&gt;&lt;property id=&quot;20300&quot; value=&quot;Slide 68 - &amp;quot;General recursive algorithm for g&amp;quot;&quot;/&gt;&lt;property id=&quot;20307&quot; value=&quot;309&quot;/&gt;&lt;/object&gt;&lt;object type=&quot;3&quot; unique_id=&quot;11535&quot;&gt;&lt;property id=&quot;20148&quot; value=&quot;5&quot;/&gt;&lt;property id=&quot;20300&quot; value=&quot;Slide 70 - &amp;quot;Carbon nanotube (6,0), force field from Gaussian&amp;quot;&quot;/&gt;&lt;property id=&quot;20307&quot; value=&quot;310&quot;/&gt;&lt;/object&gt;&lt;object type=&quot;3&quot; unique_id=&quot;11536&quot;&gt;&lt;property id=&quot;20148&quot; value=&quot;5&quot;/&gt;&lt;property id=&quot;20300&quot; value=&quot;Slide 71 - &amp;quot;Carbon nanotube, nonlinear effect&amp;quot;&quot;/&gt;&lt;property id=&quot;20307&quot; value=&quot;311&quot;/&gt;&lt;/object&gt;&lt;object type=&quot;3&quot; unique_id=&quot;11537&quot;&gt;&lt;property id=&quot;20148&quot; value=&quot;5&quot;/&gt;&lt;property id=&quot;20300&quot; value=&quot;Slide 73 - &amp;quot;Molecular dynamics with quantum bath&amp;quot;&quot;/&gt;&lt;property id=&quot;20307&quot; value=&quot;313&quot;/&gt;&lt;/object&gt;&lt;object type=&quot;3&quot; unique_id=&quot;11538&quot;&gt;&lt;property id=&quot;20148&quot; value=&quot;5&quot;/&gt;&lt;property id=&quot;20300&quot; value=&quot;Slide 74 - &amp;quot;Average displacement, thermal expansion&amp;quot;&quot;/&gt;&lt;property id=&quot;20307&quot; value=&quot;314&quot;/&gt;&lt;/object&gt;&lt;object type=&quot;3&quot; unique_id=&quot;11539&quot;&gt;&lt;property id=&quot;20148&quot; value=&quot;5&quot;/&gt;&lt;property id=&quot;20300&quot; value=&quot;Slide 75 - &amp;quot;Thermal expansion&amp;quot;&quot;/&gt;&lt;property id=&quot;20307&quot; value=&quot;315&quot;/&gt;&lt;/object&gt;&lt;object type=&quot;3&quot; unique_id=&quot;11540&quot;&gt;&lt;property id=&quot;20148&quot; value=&quot;5&quot;/&gt;&lt;property id=&quot;20300&quot; value=&quot;Slide 76 - &amp;quot;Graphene Thermal expansion coefficient&amp;quot;&quot;/&gt;&lt;property id=&quot;20307&quot; value=&quot;316&quot;/&gt;&lt;/object&gt;&lt;object type=&quot;3&quot; unique_id=&quot;11541&quot;&gt;&lt;property id=&quot;20148&quot; value=&quot;5&quot;/&gt;&lt;property id=&quot;20300&quot; value=&quot;Slide 78 - &amp;quot;Transient problems&amp;quot;&quot;/&gt;&lt;property id=&quot;20307&quot; value=&quot;317&quot;/&gt;&lt;/object&gt;&lt;object type=&quot;3&quot; unique_id=&quot;11542&quot;&gt;&lt;property id=&quot;20148&quot; value=&quot;5&quot;/&gt;&lt;property id=&quot;20300&quot; value=&quot;Slide 79 - &amp;quot;Dyson equation on contour from 0 to t&amp;quot;&quot;/&gt;&lt;property id=&quot;20307&quot; value=&quot;318&quot;/&gt;&lt;/object&gt;&lt;object type=&quot;3&quot; unique_id=&quot;11543&quot;&gt;&lt;property id=&quot;20148&quot; value=&quot;5&quot;/&gt;&lt;property id=&quot;20300&quot; value=&quot;Slide 80 - &amp;quot;Transient thermal current&amp;quot;&quot;/&gt;&lt;property id=&quot;20307&quot; value=&quot;319&quot;/&gt;&lt;/object&gt;&lt;object type=&quot;3&quot; unique_id=&quot;11916&quot;&gt;&lt;property id=&quot;20148&quot; value=&quot;5&quot;/&gt;&lt;property id=&quot;20300&quot; value=&quot;Slide 4 - &amp;quot;Lecture One&amp;quot;&quot;/&gt;&lt;property id=&quot;20307&quot; value=&quot;322&quot;/&gt;&lt;/object&gt;&lt;object type=&quot;3&quot; unique_id=&quot;11917&quot;&gt;&lt;property id=&quot;20148&quot; value=&quot;5&quot;/&gt;&lt;property id=&quot;20300&quot; value=&quot;Slide 33 - &amp;quot;Lecture two&amp;quot;&quot;/&gt;&lt;property id=&quot;20307&quot; value=&quot;321&quot;/&gt;&lt;/object&gt;&lt;object type=&quot;3&quot; unique_id=&quot;11918&quot;&gt;&lt;property id=&quot;20148&quot; value=&quot;5&quot;/&gt;&lt;property id=&quot;20300&quot; value=&quot;Slide 34 - &amp;quot;Equation of Motion Method&amp;quot;&quot;/&gt;&lt;property id=&quot;20307&quot; value=&quot;320&quot;/&gt;&lt;/object&gt;&lt;object type=&quot;3&quot; unique_id=&quot;12179&quot;&gt;&lt;property id=&quot;20148&quot; value=&quot;5&quot;/&gt;&lt;property id=&quot;20300&quot; value=&quot;Slide 40 - &amp;quot;Feynman diagrammatic method&amp;quot;&quot;/&gt;&lt;property id=&quot;20307&quot; value=&quot;323&quot;/&gt;&lt;/object&gt;&lt;object type=&quot;3&quot; unique_id=&quot;12180&quot;&gt;&lt;property id=&quot;20148&quot; value=&quot;5&quot;/&gt;&lt;property id=&quot;20300&quot; value=&quot;Slide 69 - &amp;quot;Lecture Three&amp;quot;&quot;/&gt;&lt;property id=&quot;20307&quot; value=&quot;324&quot;/&gt;&lt;/object&gt;&lt;object type=&quot;3&quot; unique_id=&quot;13320&quot;&gt;&lt;property id=&quot;20148&quot; value=&quot;5&quot;/&gt;&lt;property id=&quot;20300&quot; value=&quot;Slide 81 - &amp;quot;Finite lead problem&amp;quot;&quot;/&gt;&lt;property id=&quot;20307&quot; value=&quot;325&quot;/&gt;&lt;/object&gt;&lt;object type=&quot;3&quot; unique_id=&quot;13321&quot;&gt;&lt;property id=&quot;20148&quot; value=&quot;5&quot;/&gt;&lt;property id=&quot;20300&quot; value=&quot;Slide 82 - &amp;quot;Full counting statistics (FCS)&amp;quot;&quot;/&gt;&lt;property id=&quot;20307&quot; value=&quot;326&quot;/&gt;&lt;/object&gt;&lt;object type=&quot;3&quot; unique_id=&quot;13322&quot;&gt;&lt;property id=&quot;20148&quot; value=&quot;5&quot;/&gt;&lt;property id=&quot;20300&quot; value=&quot;Slide 83 - &amp;quot;A brief history on full counting statistics&amp;quot;&quot;/&gt;&lt;property id=&quot;20307&quot; value=&quot;327&quot;/&gt;&lt;/object&gt;&lt;object type=&quot;3&quot; unique_id=&quot;13323&quot;&gt;&lt;property id=&quot;20148&quot; value=&quot;5&quot;/&gt;&lt;property id=&quot;20300&quot; value=&quot;Slide 84 - &amp;quot;Definition of generating function based on two-time measurement&amp;quot;&quot;/&gt;&lt;property id=&quot;20307&quot; value=&quot;328&quot;/&gt;&lt;/object&gt;&lt;object type=&quot;3&quot; unique_id=&quot;13324&quot;&gt;&lt;property id=&quot;20148&quot; value=&quot;5&quot;/&gt;&lt;property id=&quot;20300&quot; value=&quot;Slide 85 - &amp;quot;Product initial state&amp;quot;&quot;/&gt;&lt;property id=&quot;20307&quot; value=&quot;330&quot;/&gt;&lt;/object&gt;&lt;object type=&quot;3&quot; unique_id=&quot;13325&quot;&gt;&lt;property id=&quot;20148&quot; value=&quot;5&quot;/&gt;&lt;property id=&quot;20300&quot; value=&quot;Slide 86&quot;/&gt;&lt;property id=&quot;20307&quot; value=&quot;331&quot;/&gt;&lt;/object&gt;&lt;object type=&quot;3&quot; unique_id=&quot;13326&quot;&gt;&lt;property id=&quot;20148&quot; value=&quot;5&quot;/&gt;&lt;property id=&quot;20300&quot; value=&quot;Slide 87 - &amp;quot;Schrödinger/Heisenberg/interaction pictures&amp;quot;&quot;/&gt;&lt;property id=&quot;20307&quot; value=&quot;332&quot;/&gt;&lt;/object&gt;&lt;object type=&quot;3&quot; unique_id=&quot;13327&quot;&gt;&lt;property id=&quot;20148&quot; value=&quot;5&quot;/&gt;&lt;property id=&quot;20300&quot; value=&quot;Slide 88 - &amp;quot;Compute Z in interaction picture&amp;quot;&quot;/&gt;&lt;property id=&quot;20307&quot; value=&quot;333&quot;/&gt;&lt;/object&gt;&lt;object type=&quot;3&quot; unique_id=&quot;13328&quot;&gt;&lt;property id=&quot;20148&quot; value=&quot;5&quot;/&gt;&lt;property id=&quot;20300&quot; value=&quot;Slide 89 - &amp;quot;Important result&amp;quot;&quot;/&gt;&lt;property id=&quot;20307&quot; value=&quot;334&quot;/&gt;&lt;/object&gt;&lt;object type=&quot;3&quot; unique_id=&quot;13329&quot;&gt;&lt;property id=&quot;20148&quot; value=&quot;5&quot;/&gt;&lt;property id=&quot;20300&quot; value=&quot;Slide 90 - &amp;quot;Long-time result, Levitov-Lesovik formula&amp;quot;&quot;/&gt;&lt;property id=&quot;20307&quot; value=&quot;335&quot;/&gt;&lt;/object&gt;&lt;object type=&quot;3&quot; unique_id=&quot;13330&quot;&gt;&lt;property id=&quot;20148&quot; value=&quot;5&quot;/&gt;&lt;property id=&quot;20300&quot; value=&quot;Slide 91 - &amp;quot;Arbitrary time, transient result&amp;quot;&quot;/&gt;&lt;property id=&quot;20307&quot; value=&quot;336&quot;/&gt;&lt;/object&gt;&lt;object type=&quot;3&quot; unique_id=&quot;13331&quot;&gt;&lt;property id=&quot;20148&quot; value=&quot;5&quot;/&gt;&lt;property id=&quot;20300&quot; value=&quot;Slide 92 - &amp;quot;Numerical results, 1D chain&amp;quot;&quot;/&gt;&lt;property id=&quot;20307&quot; value=&quot;337&quot;/&gt;&lt;/object&gt;&lt;object type=&quot;3&quot; unique_id=&quot;13332&quot;&gt;&lt;property id=&quot;20148&quot; value=&quot;5&quot;/&gt;&lt;property id=&quot;20300&quot; value=&quot;Slide 94 - &amp;quot;FCS for coupled leads&amp;quot;&quot;/&gt;&lt;property id=&quot;20307&quot; value=&quot;338&quot;/&gt;&lt;/object&gt;&lt;object type=&quot;3&quot; unique_id=&quot;13333&quot;&gt;&lt;property id=&quot;20148&quot; value=&quot;5&quot;/&gt;&lt;property id=&quot;20300&quot; value=&quot;Slide 95 - &amp;quot;FCS in nonlinear systems&amp;quot;&quot;/&gt;&lt;property id=&quot;20307&quot; value=&quot;339&quot;/&gt;&lt;/object&gt;&lt;object type=&quot;3&quot; unique_id=&quot;13334&quot;&gt;&lt;property id=&quot;20148&quot; value=&quot;5&quot;/&gt;&lt;property id=&quot;20300&quot; value=&quot;Slide 96 - &amp;quot;Vacuum diagrams, Dyson equation, interaction picture transformation on contour&amp;quot;&quot;/&gt;&lt;property id=&quot;20307&quot; value=&quot;340&quot;/&gt;&lt;/object&gt;&lt;object type=&quot;3&quot; unique_id=&quot;13335&quot;&gt;&lt;property id=&quot;20148&quot; value=&quot;5&quot;/&gt;&lt;property id=&quot;20300&quot; value=&quot;Slide 97 - &amp;quot;Nonlinear system self-consistent results&amp;quot;&quot;/&gt;&lt;property id=&quot;20307&quot; value=&quot;341&quot;/&gt;&lt;/object&gt;&lt;object type=&quot;3&quot; unique_id=&quot;13419&quot;&gt;&lt;property id=&quot;20148&quot; value=&quot;5&quot;/&gt;&lt;property id=&quot;20300&quot; value=&quot;Slide 93 - &amp;quot;Cumulants in Finite System&amp;quot;&quot;/&gt;&lt;property id=&quot;20307&quot; value=&quot;342&quot;/&gt;&lt;/object&gt;&lt;object type=&quot;3&quot; unique_id=&quot;13588&quot;&gt;&lt;property id=&quot;20148&quot; value=&quot;5&quot;/&gt;&lt;property id=&quot;20300&quot; value=&quot;Slide 58 - &amp;quot;Diagrammatic Way&amp;quot;&quot;/&gt;&lt;property id=&quot;20307&quot; value=&quot;344&quot;/&gt;&lt;/object&gt;&lt;object type=&quot;3&quot; unique_id=&quot;13589&quot;&gt;&lt;property id=&quot;20148&quot; value=&quot;5&quot;/&gt;&lt;property id=&quot;20300&quot; value=&quot;Slide 72 - &amp;quot;u4 Nonlinear model&amp;quot;&quot;/&gt;&lt;property id=&quot;20307&quot; value=&quot;343&quot;/&gt;&lt;/object&gt;&lt;object type=&quot;3&quot; unique_id=&quot;13934&quot;&gt;&lt;property id=&quot;20148&quot; value=&quot;5&quot;/&gt;&lt;property id=&quot;20300&quot; value=&quot;Slide 50 - &amp;quot;Sudden Switch-on&amp;quot;&quot;/&gt;&lt;property id=&quot;20307&quot; value=&quot;345&quot;/&gt;&lt;/object&gt;&lt;object type=&quot;3&quot; unique_id=&quot;14196&quot;&gt;&lt;property id=&quot;20148&quot; value=&quot;5&quot;/&gt;&lt;property id=&quot;20300&quot; value=&quot;Slide 28 - &amp;quot;An Interpretation&amp;quot;&quot;/&gt;&lt;property id=&quot;20307&quot; value=&quot;348&quot;/&gt;&lt;/object&gt;&lt;object type=&quot;3&quot; unique_id=&quot;14197&quot;&gt;&lt;property id=&quot;20148&quot; value=&quot;5&quot;/&gt;&lt;property id=&quot;20300&quot; value=&quot;Slide 31 - &amp;quot;Transformation/Keldysh Rotation&amp;quot;&quot;/&gt;&lt;property id=&quot;20307&quot; value=&quot;346&quot;/&gt;&lt;/object&gt;&lt;object type=&quot;3&quot; unique_id=&quot;14198&quot;&gt;&lt;property id=&quot;20148&quot; value=&quot;5&quot;/&gt;&lt;property id=&quot;20300&quot; value=&quot;Slide 32 - &amp;quot;Convolution, Langreth Rule&amp;quot;&quot;/&gt;&lt;property id=&quot;20307&quot; value=&quot;347&quot;/&gt;&lt;/object&gt;&lt;object type=&quot;3&quot; unique_id=&quot;14829&quot;&gt;&lt;property id=&quot;20148&quot; value=&quot;5&quot;/&gt;&lt;property id=&quot;20300&quot; value=&quot;Slide 35 - &amp;quot;Heisenberg Equation on Contour&amp;quot;&quot;/&gt;&lt;property id=&quot;20307&quot; value=&quot;349&quot;/&gt;&lt;/object&gt;&lt;object type=&quot;3&quot; unique_id=&quot;14830&quot;&gt;&lt;property id=&quot;20148&quot; value=&quot;5&quot;/&gt;&lt;property id=&quot;20300&quot; value=&quot;Slide 53 - &amp;quot;Force Constant Matrix&amp;quot;&quot;/&gt;&lt;property id=&quot;20307&quot; value=&quot;351&quot;/&gt;&lt;/object&gt;&lt;object type=&quot;3&quot; unique_id=&quot;14831&quot;&gt;&lt;property id=&quot;20148&quot; value=&quot;5&quot;/&gt;&lt;property id=&quot;20300&quot; value=&quot;Slide 56 - &amp;quot;Equation of Motion Way (ballistic system)&amp;quot;&quot;/&gt;&lt;property id=&quot;20307&quot; value=&quot;350&quot;/&gt;&lt;/object&gt;&lt;object type=&quot;3&quot; unique_id=&quot;14832&quot;&gt;&lt;property id=&quot;20148&quot; value=&quot;5&quot;/&gt;&lt;property id=&quot;20300&quot; value=&quot;Slide 57 - &amp;quot;“Partition Function”&amp;quot;&quot;/&gt;&lt;property id=&quot;20307&quot; value=&quot;352&quot;/&gt;&lt;/object&gt;&lt;object type=&quot;3&quot; unique_id=&quot;15115&quot;&gt;&lt;property id=&quot;20148&quot; value=&quot;5&quot;/&gt;&lt;property id=&quot;20300&quot; value=&quot;Slide 77 - &amp;quot;Phonon Life-Time&amp;quot;&quot;/&gt;&lt;property id=&quot;20307&quot; value=&quot;353&quot;/&gt;&lt;/object&gt;&lt;object type=&quot;3&quot; unique_id=&quot;15116&quot;&gt;&lt;property id=&quot;20148&quot; value=&quot;5&quot;/&gt;&lt;property id=&quot;20300&quot; value=&quot;Slide 99 - &amp;quot;Quantum Master Equations&amp;quot;&quot;/&gt;&lt;property id=&quot;20307&quot; value=&quot;354&quot;/&gt;&lt;/object&gt;&lt;object type=&quot;3&quot; unique_id=&quot;15117&quot;&gt;&lt;property id=&quot;20148&quot; value=&quot;5&quot;/&gt;&lt;property id=&quot;20300&quot; value=&quot;Slide 100 - &amp;quot;Unique one-to-one map ρ ↔ ρ0&amp;quot;&quot;/&gt;&lt;property id=&quot;20307&quot; value=&quot;355&quot;/&gt;&lt;/object&gt;&lt;object type=&quot;3&quot; unique_id=&quot;15409&quot;&gt;&lt;property id=&quot;20148&quot; value=&quot;5&quot;/&gt;&lt;property id=&quot;20300&quot; value=&quot;Slide 20 - &amp;quot;Equilibrium Green’s Function, Lehmann Representation&amp;quot;&quot;/&gt;&lt;property id=&quot;20307&quot; value=&quot;356&quot;/&gt;&lt;/object&gt;&lt;object type=&quot;3&quot; unique_id=&quot;15410&quot;&gt;&lt;property id=&quot;20148&quot; value=&quot;5&quot;/&gt;&lt;property id=&quot;20300&quot; value=&quot;Slide 21 - &amp;quot;Kramers-Kronig Relation&amp;quot;&quot;/&gt;&lt;property id=&quot;20307&quot; value=&quot;357&quot;/&gt;&lt;/object&gt;&lt;object type=&quot;3&quot; unique_id=&quot;15411&quot;&gt;&lt;property id=&quot;20148&quot; value=&quot;5&quot;/&gt;&lt;property id=&quot;20300&quot; value=&quot;Slide 22 - &amp;quot;Eigen-mode Decomposition&amp;quot;&quot;/&gt;&lt;property id=&quot;20307&quot; value=&quot;358&quot;/&gt;&lt;/object&gt;&lt;object type=&quot;3&quot; unique_id=&quot;15612&quot;&gt;&lt;property id=&quot;20148&quot; value=&quot;5&quot;/&gt;&lt;property id=&quot;20300&quot; value=&quot;Slide 63 - &amp;quot;1D calculation&amp;quot;&quot;/&gt;&lt;property id=&quot;20307&quot; value=&quot;359&quot;/&gt;&lt;/object&gt;&lt;object type=&quot;3&quot; unique_id=&quot;15613&quot;&gt;&lt;property id=&quot;20148&quot; value=&quot;5&quot;/&gt;&lt;property id=&quot;20300&quot; value=&quot;Slide 98 - &amp;quot;Quantum Master Equations&amp;quot;&quot;/&gt;&lt;property id=&quot;20307&quot; value=&quot;360&quot;/&gt;&lt;/object&gt;&lt;object type=&quot;3&quot; unique_id=&quot;15716&quot;&gt;&lt;property id=&quot;20148&quot; value=&quot;5&quot;/&gt;&lt;property id=&quot;20300&quot; value=&quot;Slide 101 - &amp;quot;Group &amp;amp; Acknowledgements&amp;quot;&quot;/&gt;&lt;property id=&quot;20307&quot; value=&quot;361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400" dirty="0">
            <a:latin typeface="Times New Roman" pitchFamily="18" charset="0"/>
            <a:cs typeface="Times New Roman" pitchFamily="18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1321</TotalTime>
  <Words>1186</Words>
  <Application>Microsoft Office PowerPoint</Application>
  <PresentationFormat>On-screen Show (4:3)</PresentationFormat>
  <Paragraphs>206</Paragraphs>
  <Slides>36</Slides>
  <Notes>19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46" baseType="lpstr">
      <vt:lpstr>Arial</vt:lpstr>
      <vt:lpstr>Calibri</vt:lpstr>
      <vt:lpstr>Cambria Math</vt:lpstr>
      <vt:lpstr>Comic Sans MS</vt:lpstr>
      <vt:lpstr>Symbol</vt:lpstr>
      <vt:lpstr>Times</vt:lpstr>
      <vt:lpstr>Times New Roman</vt:lpstr>
      <vt:lpstr>Office Theme</vt:lpstr>
      <vt:lpstr>Equation</vt:lpstr>
      <vt:lpstr>方程式</vt:lpstr>
      <vt:lpstr>Quantum Master Equation Approach to Transport</vt:lpstr>
      <vt:lpstr>NUS, number one in Asia</vt:lpstr>
      <vt:lpstr>Outline</vt:lpstr>
      <vt:lpstr>NEGF</vt:lpstr>
      <vt:lpstr>Evolution Operator on Contour</vt:lpstr>
      <vt:lpstr>Contour-ordered Green’s function</vt:lpstr>
      <vt:lpstr>Relation to other Green’s  functions</vt:lpstr>
      <vt:lpstr>An Interpretation due to Schwinger</vt:lpstr>
      <vt:lpstr>Heisenberg Equation on Contour</vt:lpstr>
      <vt:lpstr>Thermal conduction at a junction</vt:lpstr>
      <vt:lpstr>Three regions</vt:lpstr>
      <vt:lpstr>Junction system, adiabatic switch-on</vt:lpstr>
      <vt:lpstr>Sudden Switch-on</vt:lpstr>
      <vt:lpstr>Heisenberg equations of motion in three regions</vt:lpstr>
      <vt:lpstr>Relation between g and G0</vt:lpstr>
      <vt:lpstr>Energy current</vt:lpstr>
      <vt:lpstr>Landauer/Caroli formula</vt:lpstr>
      <vt:lpstr>Self-consistent mean-field NEGF</vt:lpstr>
      <vt:lpstr>u4 Nonlinear model</vt:lpstr>
      <vt:lpstr>Full Counting Statistics, two-time measurement</vt:lpstr>
      <vt:lpstr>Arbitrary time, transient result</vt:lpstr>
      <vt:lpstr>Numerical results, 1D chain</vt:lpstr>
      <vt:lpstr>Quantum Master Equation</vt:lpstr>
      <vt:lpstr>Quantum Master Equation</vt:lpstr>
      <vt:lpstr>Dyson Expansion, Divergence</vt:lpstr>
      <vt:lpstr>Unique one-to-one map ρ ↔ ρ0</vt:lpstr>
      <vt:lpstr>Order-by-Order Solution to ρ</vt:lpstr>
      <vt:lpstr>Diagrammatics</vt:lpstr>
      <vt:lpstr>Analytic Continuation (AC)</vt:lpstr>
      <vt:lpstr>AC Formula</vt:lpstr>
      <vt:lpstr>AC: assumptions, and why works?</vt:lpstr>
      <vt:lpstr>Comparing AC with DSH</vt:lpstr>
      <vt:lpstr>XXZ spin chain, spin transport</vt:lpstr>
      <vt:lpstr>Current &amp; spin chain</vt:lpstr>
      <vt:lpstr>Spin current and rectification</vt:lpstr>
      <vt:lpstr>Acknowledgements</vt:lpstr>
    </vt:vector>
  </TitlesOfParts>
  <Company>National University of Singapore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phywjs</dc:creator>
  <cp:lastModifiedBy>Wang Jian-Sheng</cp:lastModifiedBy>
  <cp:revision>190</cp:revision>
  <dcterms:created xsi:type="dcterms:W3CDTF">2013-07-19T03:14:12Z</dcterms:created>
  <dcterms:modified xsi:type="dcterms:W3CDTF">2014-06-09T06:21:38Z</dcterms:modified>
</cp:coreProperties>
</file>