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80" r:id="rId3"/>
    <p:sldId id="467" r:id="rId4"/>
    <p:sldId id="457" r:id="rId5"/>
    <p:sldId id="459" r:id="rId6"/>
    <p:sldId id="440" r:id="rId7"/>
    <p:sldId id="441" r:id="rId8"/>
    <p:sldId id="442" r:id="rId9"/>
    <p:sldId id="424" r:id="rId10"/>
    <p:sldId id="468" r:id="rId11"/>
    <p:sldId id="469" r:id="rId12"/>
    <p:sldId id="426" r:id="rId13"/>
    <p:sldId id="428" r:id="rId14"/>
    <p:sldId id="444" r:id="rId15"/>
    <p:sldId id="465" r:id="rId16"/>
    <p:sldId id="460" r:id="rId17"/>
    <p:sldId id="463" r:id="rId18"/>
    <p:sldId id="461" r:id="rId19"/>
    <p:sldId id="470" r:id="rId20"/>
    <p:sldId id="466" r:id="rId21"/>
    <p:sldId id="46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DA5C7F-6EB9-465C-B77E-1FDDA2D981FB}" v="35" dt="2024-04-10T02:13:10.3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5" autoAdjust="0"/>
    <p:restoredTop sz="94796" autoAdjust="0"/>
  </p:normalViewPr>
  <p:slideViewPr>
    <p:cSldViewPr snapToGrid="0">
      <p:cViewPr varScale="1">
        <p:scale>
          <a:sx n="106" d="100"/>
          <a:sy n="106" d="100"/>
        </p:scale>
        <p:origin x="63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 Jian-Sheng" userId="7d25d710-0931-49a3-acef-49192cec40f2" providerId="ADAL" clId="{61DA5C7F-6EB9-465C-B77E-1FDDA2D981FB}"/>
    <pc:docChg chg="modSld">
      <pc:chgData name="Wang Jian-Sheng" userId="7d25d710-0931-49a3-acef-49192cec40f2" providerId="ADAL" clId="{61DA5C7F-6EB9-465C-B77E-1FDDA2D981FB}" dt="2024-04-10T02:49:12.243" v="146" actId="20577"/>
      <pc:docMkLst>
        <pc:docMk/>
      </pc:docMkLst>
      <pc:sldChg chg="modSp mod">
        <pc:chgData name="Wang Jian-Sheng" userId="7d25d710-0931-49a3-acef-49192cec40f2" providerId="ADAL" clId="{61DA5C7F-6EB9-465C-B77E-1FDDA2D981FB}" dt="2024-04-10T02:04:19.457" v="54" actId="1038"/>
        <pc:sldMkLst>
          <pc:docMk/>
          <pc:sldMk cId="388410204" sldId="457"/>
        </pc:sldMkLst>
        <pc:spChg chg="mod">
          <ac:chgData name="Wang Jian-Sheng" userId="7d25d710-0931-49a3-acef-49192cec40f2" providerId="ADAL" clId="{61DA5C7F-6EB9-465C-B77E-1FDDA2D981FB}" dt="2024-04-10T02:03:49.578" v="13" actId="1076"/>
          <ac:spMkLst>
            <pc:docMk/>
            <pc:sldMk cId="388410204" sldId="457"/>
            <ac:spMk id="17" creationId="{9144A9D7-54EF-E463-9045-286970F5A440}"/>
          </ac:spMkLst>
        </pc:spChg>
        <pc:spChg chg="mod">
          <ac:chgData name="Wang Jian-Sheng" userId="7d25d710-0931-49a3-acef-49192cec40f2" providerId="ADAL" clId="{61DA5C7F-6EB9-465C-B77E-1FDDA2D981FB}" dt="2024-04-10T02:04:19.457" v="54" actId="1038"/>
          <ac:spMkLst>
            <pc:docMk/>
            <pc:sldMk cId="388410204" sldId="457"/>
            <ac:spMk id="18" creationId="{945E493A-A317-2E8F-9CE0-90278FC64522}"/>
          </ac:spMkLst>
        </pc:spChg>
        <pc:spChg chg="mod">
          <ac:chgData name="Wang Jian-Sheng" userId="7d25d710-0931-49a3-acef-49192cec40f2" providerId="ADAL" clId="{61DA5C7F-6EB9-465C-B77E-1FDDA2D981FB}" dt="2024-04-10T02:04:09.981" v="43" actId="1037"/>
          <ac:spMkLst>
            <pc:docMk/>
            <pc:sldMk cId="388410204" sldId="457"/>
            <ac:spMk id="20" creationId="{DF2B91E2-D9A8-EC05-9FED-543B09228319}"/>
          </ac:spMkLst>
        </pc:spChg>
      </pc:sldChg>
      <pc:sldChg chg="modSp mod">
        <pc:chgData name="Wang Jian-Sheng" userId="7d25d710-0931-49a3-acef-49192cec40f2" providerId="ADAL" clId="{61DA5C7F-6EB9-465C-B77E-1FDDA2D981FB}" dt="2024-04-10T02:09:01.553" v="89" actId="1076"/>
        <pc:sldMkLst>
          <pc:docMk/>
          <pc:sldMk cId="1345925333" sldId="459"/>
        </pc:sldMkLst>
        <pc:spChg chg="mod">
          <ac:chgData name="Wang Jian-Sheng" userId="7d25d710-0931-49a3-acef-49192cec40f2" providerId="ADAL" clId="{61DA5C7F-6EB9-465C-B77E-1FDDA2D981FB}" dt="2024-04-10T02:09:01.553" v="89" actId="1076"/>
          <ac:spMkLst>
            <pc:docMk/>
            <pc:sldMk cId="1345925333" sldId="459"/>
            <ac:spMk id="17" creationId="{9144A9D7-54EF-E463-9045-286970F5A440}"/>
          </ac:spMkLst>
        </pc:spChg>
      </pc:sldChg>
      <pc:sldChg chg="addSp modSp mod">
        <pc:chgData name="Wang Jian-Sheng" userId="7d25d710-0931-49a3-acef-49192cec40f2" providerId="ADAL" clId="{61DA5C7F-6EB9-465C-B77E-1FDDA2D981FB}" dt="2024-04-10T02:47:47.836" v="145" actId="1076"/>
        <pc:sldMkLst>
          <pc:docMk/>
          <pc:sldMk cId="4182560341" sldId="465"/>
        </pc:sldMkLst>
        <pc:picChg chg="mod">
          <ac:chgData name="Wang Jian-Sheng" userId="7d25d710-0931-49a3-acef-49192cec40f2" providerId="ADAL" clId="{61DA5C7F-6EB9-465C-B77E-1FDDA2D981FB}" dt="2024-04-10T02:47:38.325" v="143" actId="1036"/>
          <ac:picMkLst>
            <pc:docMk/>
            <pc:sldMk cId="4182560341" sldId="465"/>
            <ac:picMk id="5" creationId="{7FD5228D-55AC-46A5-9612-5037175B86E9}"/>
          </ac:picMkLst>
        </pc:picChg>
        <pc:picChg chg="add mod">
          <ac:chgData name="Wang Jian-Sheng" userId="7d25d710-0931-49a3-acef-49192cec40f2" providerId="ADAL" clId="{61DA5C7F-6EB9-465C-B77E-1FDDA2D981FB}" dt="2024-04-10T02:47:47.836" v="145" actId="1076"/>
          <ac:picMkLst>
            <pc:docMk/>
            <pc:sldMk cId="4182560341" sldId="465"/>
            <ac:picMk id="7" creationId="{7D69AE97-FFB6-CF72-746F-EB2F36223534}"/>
          </ac:picMkLst>
        </pc:picChg>
      </pc:sldChg>
      <pc:sldChg chg="modSp mod">
        <pc:chgData name="Wang Jian-Sheng" userId="7d25d710-0931-49a3-acef-49192cec40f2" providerId="ADAL" clId="{61DA5C7F-6EB9-465C-B77E-1FDDA2D981FB}" dt="2024-04-10T02:49:12.243" v="146" actId="20577"/>
        <pc:sldMkLst>
          <pc:docMk/>
          <pc:sldMk cId="4093466976" sldId="466"/>
        </pc:sldMkLst>
        <pc:spChg chg="mod">
          <ac:chgData name="Wang Jian-Sheng" userId="7d25d710-0931-49a3-acef-49192cec40f2" providerId="ADAL" clId="{61DA5C7F-6EB9-465C-B77E-1FDDA2D981FB}" dt="2024-04-10T02:49:12.243" v="146" actId="20577"/>
          <ac:spMkLst>
            <pc:docMk/>
            <pc:sldMk cId="4093466976" sldId="466"/>
            <ac:spMk id="3" creationId="{DFE51D61-3C7B-0CA2-9C09-7F0C4DD77047}"/>
          </ac:spMkLst>
        </pc:spChg>
      </pc:sldChg>
      <pc:sldChg chg="modSp mod">
        <pc:chgData name="Wang Jian-Sheng" userId="7d25d710-0931-49a3-acef-49192cec40f2" providerId="ADAL" clId="{61DA5C7F-6EB9-465C-B77E-1FDDA2D981FB}" dt="2024-04-10T02:02:14.437" v="11" actId="20577"/>
        <pc:sldMkLst>
          <pc:docMk/>
          <pc:sldMk cId="2021379677" sldId="467"/>
        </pc:sldMkLst>
        <pc:spChg chg="mod">
          <ac:chgData name="Wang Jian-Sheng" userId="7d25d710-0931-49a3-acef-49192cec40f2" providerId="ADAL" clId="{61DA5C7F-6EB9-465C-B77E-1FDDA2D981FB}" dt="2024-04-10T02:02:14.437" v="11" actId="20577"/>
          <ac:spMkLst>
            <pc:docMk/>
            <pc:sldMk cId="2021379677" sldId="467"/>
            <ac:spMk id="3" creationId="{C778F3FC-55C8-4469-BEDD-155CC92EB9DC}"/>
          </ac:spMkLst>
        </pc:spChg>
      </pc:sldChg>
      <pc:sldChg chg="modSp">
        <pc:chgData name="Wang Jian-Sheng" userId="7d25d710-0931-49a3-acef-49192cec40f2" providerId="ADAL" clId="{61DA5C7F-6EB9-465C-B77E-1FDDA2D981FB}" dt="2024-04-10T02:13:10.374" v="90" actId="20577"/>
        <pc:sldMkLst>
          <pc:docMk/>
          <pc:sldMk cId="1938943854" sldId="468"/>
        </pc:sldMkLst>
        <pc:spChg chg="mod">
          <ac:chgData name="Wang Jian-Sheng" userId="7d25d710-0931-49a3-acef-49192cec40f2" providerId="ADAL" clId="{61DA5C7F-6EB9-465C-B77E-1FDDA2D981FB}" dt="2024-04-10T02:13:10.374" v="90" actId="20577"/>
          <ac:spMkLst>
            <pc:docMk/>
            <pc:sldMk cId="1938943854" sldId="468"/>
            <ac:spMk id="3" creationId="{928E9EE1-8328-4E05-BB3F-8D2984BDCEEC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7:44:54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7:45:02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1 719 24575,'0'-2'0,"0"1"0,1 0 0,-1 0 0,1 0 0,-1 0 0,1 0 0,0-1 0,-1 1 0,1 0 0,0 0 0,0 0 0,0 1 0,-1-1 0,1 0 0,0 0 0,0 0 0,0 1 0,0-1 0,1 0 0,0 0 0,30-14 0,-21 10 0,29-15 0,39-29 0,-51 31 0,-13 9 0,0 1 0,0 0 0,1 1 0,27-7 0,-32 10 0,0 2 0,0 0 0,1 0 0,-1 1 0,0 1 0,0 0 0,1 0 0,10 2 0,-19-1 0,1 0 0,-1 0 0,0 0 0,0 0 0,0 0 0,-1 0 0,1 1 0,0 0 0,0-1 0,-1 1 0,1 0 0,-1 0 0,0 0 0,4 5 0,0 1 0,0 1 0,0 0 0,4 11 0,-8-14 0,1-1 0,0 1 0,0-1 0,0 0 0,0 0 0,1 0 0,0 0 0,0-1 0,0 1 0,1-1 0,-1 0 0,1 0 0,5 3 0,-1-4 0,0 0 0,0 0 0,0-1 0,0 0 0,0 0 0,0-1 0,13 0 0,4-2 0,35-4 0,-57 4 0,0 1 0,0-2 0,0 1 0,0 0 0,0-1 0,-1 1 0,1-1 0,0 0 0,-1 0 0,0-1 0,1 1 0,-1-1 0,0 0 0,0 1 0,-1-1 0,1 0 0,0-1 0,3-5 0,1-5 0,0 0 0,0 0 0,6-24 0,-9 26 0,10-34 0,-10 28 0,1 1 0,1 0 0,10-22 0,-14 35 0,0 0 0,0 0 0,1 0 0,0 1 0,-1-1 0,1 1 0,1-1 0,-1 1 0,0 0 0,1 0 0,0 1 0,-1-1 0,1 1 0,0 0 0,1 0 0,-1 0 0,8-3 0,13 1 0,0 1 0,0 1 0,0 1 0,48 5 0,-8-1 0,-49-2 0,-1 1 0,0 0 0,21 7 0,11 1 0,-45-9 0,1-1 0,-1 0 0,1 1 0,-1-1 0,1 0 0,-1-1 0,1 1 0,-1 0 0,1-1 0,-1 0 0,1 1 0,-1-1 0,1 0 0,-1 0 0,0 0 0,0-1 0,4-1 0,-3 0 0,1 0 0,-1 0 0,0-1 0,0 1 0,0-1 0,-1 0 0,1 0 0,-1 0 0,2-5 0,3-9 0,0-1 0,-2 0 0,6-33 0,-8 36 0,-2 5 0,2 1 0,-1 0 0,2 0 0,-1 0 0,10-18 0,-11 25 0,0-1 0,1 1 0,-1 0 0,1 0 0,0 0 0,0 0 0,0 0 0,0 1 0,0-1 0,0 1 0,1 0 0,-1 0 0,1 0 0,0 0 0,0 1 0,0-1 0,-1 1 0,7-1 0,-4 1 0,0 0 0,1 0 0,-1 1 0,1 0 0,-1 0 0,0 1 0,1-1 0,-1 1 0,7 2 0,-1 2 0,0-1 0,0 2 0,16 9 0,-4-2 0,0-1 0,49 17 0,-69-27 13,0-1 0,0 0-1,0-1 1,0 1-1,0 0 1,0-1 0,0 0-1,0 0 1,0 0 0,0-1-1,0 0 1,0 1 0,0-1-1,0 0 1,0-1 0,-1 1-1,1-1 1,0 0-1,-1 0 1,1 0 0,-1 0-1,1 0 1,-1-1 0,0 0-1,0 0 1,3-4 0,-1 0-156,0 0 1,-1 0 0,0 0 0,0-1-1,-1 1 1,0-1 0,0 0 0,-1 0 0,0 0-1,0 0 1,1-17 0,-2-2-6684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7:45:05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24575,'-1'1'0,"-1"1"0,0 0 0,1-1 0,0 1 0,-1 0 0,1 0 0,0-1 0,0 1 0,0 0 0,0 0 0,0 1 0,1-1 0,-1 0 0,0 3 0,1-4 0,0 0 0,0 0 0,1 0 0,-1 0 0,0 0 0,1 0 0,-1 0 0,0 0 0,1 0 0,0 0 0,-1 0 0,1 0 0,-1 0 0,1 0 0,0-1 0,0 1 0,0 0 0,-1 0 0,1-1 0,0 1 0,0 0 0,0-1 0,0 1 0,0-1 0,0 1 0,0-1 0,0 0 0,0 0 0,0 1 0,2-1 0,16 4 0,1-1 0,0 0 0,-1-2 0,1 0 0,31-4 0,-8 2 0,-5 0 0,50 8 0,-73-5 0,1 0 0,-2 2 0,1-1 0,0 2 0,-1 0 0,17 9 0,-27-11 0,-1 0 0,1 0 0,-1 0 0,1 0 0,-1 1 0,0-1 0,-1 1 0,1 0 0,-1 0 0,1 0 0,-1 0 0,0 0 0,-1 1 0,1-1 0,-1 1 0,0-1 0,0 1 0,0-1 0,0 1 0,-1 5 0,1 4 0,-1-1 0,0 1 0,-1-1 0,-1 0 0,-5 25 0,4-30 0,-1 1 0,0-1 0,0 0 0,0 0 0,-1 0 0,-1 0 0,1-1 0,-1 0 0,-1 0 0,-7 6 0,2-1 0,2-1 0,-12 16 0,-6 4 341,22-26-767,1 1-1,0-1 1,-8 11-1,3 0-6399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7:45:55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98 24575,'0'-5'0,"0"0"0,0 1 0,1-1 0,-1 0 0,1 0 0,0 1 0,0-1 0,1 0 0,-1 1 0,4-6 0,-3 7 0,-1 1 0,1-1 0,1 1 0,-1 0 0,0 0 0,0 0 0,1 0 0,-1 0 0,1 1 0,0-1 0,-1 1 0,1-1 0,0 1 0,0 0 0,0 0 0,0 1 0,4-2 0,22-2 0,-1 1 0,1 1 0,0 2 0,33 3 0,5 0 0,-59-3 0,1 0 0,-1 1 0,1 0 0,-1 0 0,1 1 0,12 4 0,-18-4 0,0-1 0,0 1 0,0-1 0,-1 1 0,1 0 0,0 0 0,-1 0 0,0 0 0,1 0 0,-1 1 0,0-1 0,0 1 0,0-1 0,-1 1 0,1 0 0,0 0 0,-1 0 0,0-1 0,0 2 0,2 4 0,1 17 0,-2 0 0,0 0 0,-1 0 0,-5 45 0,0-1 0,4-40 114,-1 1 0,-8 42 0,7-64-246,0 1 1,-1-1 0,0 0-1,0 1 1,0-1 0,-1 0 0,-1-1-1,1 1 1,-1-1 0,0 0 0,-1 0-1,-10 10 1,-2-2-6695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7:45:02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34 743 24575,'0'-2'0,"0"1"0,1 0 0,-1 0 0,1 0 0,-1 0 0,1 0 0,0-1 0,-1 1 0,1 0 0,0 0 0,0 0 0,0 1 0,-1-1 0,1 0 0,0 0 0,0 0 0,0 1 0,0-1 0,1 0 0,0 0 0,30-14 0,-21 10 0,29-15 0,39-29 0,-51 31 0,-13 9 0,0 1 0,0 0 0,1 1 0,27-7 0,-32 10 0,0 2 0,0 0 0,1 0 0,-1 1 0,0 1 0,0 0 0,1 0 0,10 2 0,-19-1 0,1 0 0,-1 0 0,0 0 0,0 0 0,0 0 0,-1 0 0,1 1 0,0 0 0,0-1 0,-1 1 0,1 0 0,-1 0 0,0 0 0,4 5 0,0 1 0,0 1 0,0 0 0,4 11 0,-8-14 0,1-1 0,0 1 0,0-1 0,0 0 0,0 0 0,1 0 0,0 0 0,0-1 0,0 1 0,1-1 0,-1 0 0,1 0 0,5 3 0,-1-4 0,0 0 0,0 0 0,0-1 0,0 0 0,0 0 0,0-1 0,13 0 0,4-2 0,35-4 0,-57 4 0,0 1 0,0-2 0,0 1 0,0 0 0,0-1 0,-1 1 0,1-1 0,0 0 0,-1 0 0,0-1 0,1 1 0,-1-1 0,0 0 0,0 1 0,-1-1 0,1 0 0,0-1 0,3-5 0,1-5 0,0 0 0,0 0 0,6-24 0,-9 26 0,10-34 0,-10 28 0,1 1 0,1 0 0,10-22 0,-14 35 0,0 0 0,0 0 0,1 0 0,0 1 0,-1-1 0,1 1 0,1-1 0,-1 1 0,0 0 0,1 0 0,0 1 0,-1-1 0,1 1 0,0 0 0,1 0 0,-1 0 0,8-3 0,13 1 0,0 1 0,0 1 0,0 1 0,48 5 0,-8-1 0,-49-2 0,-1 1 0,0 0 0,21 7 0,11 1 0,-45-9 0,1-1 0,-1 0 0,1 1 0,-1-1 0,1 0 0,-1-1 0,1 1 0,-1 0 0,1-1 0,-1 0 0,1 1 0,-1-1 0,1 0 0,-1 0 0,0 0 0,0-1 0,4-1 0,-3 0 0,1 0 0,-1 0 0,0-1 0,0 1 0,0-1 0,-1 0 0,1 0 0,-1 0 0,2-5 0,3-9 0,0-1 0,-2 0 0,6-33 0,-8 36 0,-2 5 0,2 1 0,-1 0 0,2 0 0,-1 0 0,10-18 0,-11 25 0,0-1 0,1 1 0,-1 0 0,1 0 0,0 0 0,0 0 0,0 0 0,0 1 0,0-1 0,0 1 0,1 0 0,-1 0 0,1 0 0,0 0 0,0 1 0,0-1 0,-1 1 0,7-1 0,-4 1 0,0 0 0,1 0 0,-1 1 0,1 0 0,-1 0 0,0 1 0,1-1 0,-1 1 0,7 2 0,-1 2 0,0-1 0,0 2 0,16 9 0,-4-2 0,0-1 0,49 17 0,-69-27 13,0-1 0,0 0-1,0-1 1,0 1-1,0 0 1,0-1 0,0 0-1,0 0 1,0 0 0,0-1-1,0 0 1,0 1 0,0-1-1,0 0 1,0-1 0,-1 1-1,1-1 1,0 0-1,-1 0 1,1 0 0,-1 0-1,1 0 1,-1-1 0,0 0-1,0 0 1,3-4 0,-1 0-156,0 0 1,-1 0 0,0 0 0,0-1-1,-1 1 1,0-1 0,0 0 0,-1 0 0,0 0-1,0 0 1,1-17 0,-2-2-6684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3T03:31:26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52 0 0,'0'0'1784'0'0,"2"-6"-2719"0"0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3T03:31:26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1 1 328 0 0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3T03:31:29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1856 328 0 0,'34'-101'588'0'0,"-33"99"-381"0"0,0 0 1 0 0,-1 0-1 0 0,1 0 0 0 0,-1 0 0 0 0,1 0 1 0 0,-1 0-1 0 0,0-1 0 0 0,0 1 0 0 0,1 0 1 0 0,-2 0-1 0 0,1 0 0 0 0,0-3 0 0 0,-1 4-156 0 0,1 1-1 0 0,0 0 1 0 0,0-1-1 0 0,0 1 1 0 0,-1-1-1 0 0,1 1 0 0 0,0-1 1 0 0,-1 1-1 0 0,1 0 1 0 0,0-1-1 0 0,-1 1 1 0 0,1 0-1 0 0,-1-1 1 0 0,1 1-1 0 0,0 0 0 0 0,-1 0 1 0 0,1-1-1 0 0,-1 1 1 0 0,1 0-1 0 0,-1 0 1 0 0,1 0-1 0 0,-1 0 1 0 0,1 0-1 0 0,-1-1 0 0 0,1 1 1 0 0,-1 0-1 0 0,1 0 1 0 0,-1 0-1 0 0,0 0 1 0 0,-27 11 422 0 0,10 2-364 0 0,1 1 0 0 0,1 1 0 0 0,0 0 0 0 0,1 1 0 0 0,1 1 0 0 0,0 0 1 0 0,1 1-1 0 0,-18 34 0 0 0,29-50-134 0 0,1 1 0 0 0,1-1 0 0 0,-1 1 0 0 0,0-1 1 0 0,0 1-1 0 0,1-1 0 0 0,0 1 0 0 0,-1-1 0 0 0,1 1 0 0 0,0 0 1 0 0,0-1-1 0 0,1 1 0 0 0,-1 0 0 0 0,0-1 0 0 0,1 1 1 0 0,0-1-1 0 0,-1 1 0 0 0,1-1 0 0 0,0 1 0 0 0,2 3 0 0 0,0-2 22 0 0,1 1 0 0 0,-1-1 0 0 0,1 0 0 0 0,-1-1 0 0 0,1 1 0 0 0,0-1 0 0 0,0 1 0 0 0,1-1 0 0 0,7 4 0 0 0,3 1 56 0 0,0-1 1 0 0,1-1-1 0 0,-1-1 0 0 0,1 0 1 0 0,28 4-1 0 0,16 2-109 0 0,2-4 1 0 0,-1-2-1 0 0,107-6 0 0 0,-139-4 42 0 0,0-2 0 0 0,-1-1 1 0 0,0-1-1 0 0,28-13 0 0 0,0 0-39 0 0,-30 13-8 0 0,-1-1 0 0 0,0-1 0 0 0,-1-1 0 0 0,0-1 0 0 0,-1-2-1 0 0,0 0 1 0 0,-2-1 0 0 0,0-1 0 0 0,33-35 0 0 0,58-56-238 0 0,-71 71-11 0 0,66-78 0 0 0,-98 101 424 0 0,0 0-1 0 0,-2-1 1 0 0,0 0-1 0 0,0 0 1 0 0,-2-1-1 0 0,0 0 1 0 0,5-24-1 0 0,14-43-216 0 0,-22 79 120 0 0,0 1-1 0 0,0-1 1 0 0,-1 0-1 0 0,1 0 1 0 0,-1 0-1 0 0,0 1 0 0 0,-1-2 1 0 0,1 1-1 0 0,0 0 1 0 0,-1 0-1 0 0,0 0 1 0 0,0 0-1 0 0,0 0 1 0 0,-1 0-1 0 0,1 0 1 0 0,-1 0-1 0 0,0 0 1 0 0,0 0-1 0 0,0 0 1 0 0,-1 0-1 0 0,0 0 0 0 0,1 1 1 0 0,-1-1-1 0 0,0 1 1 0 0,-1-1-1 0 0,1 1 1 0 0,-1 0-1 0 0,1 0 1 0 0,-1 0-1 0 0,0 0 1 0 0,0 0-1 0 0,0 1 1 0 0,-1-1-1 0 0,1 1 1 0 0,0 0-1 0 0,-6-3 1 0 0,-7-5-69 0 0,-1 0 0 0 0,0 1 1 0 0,0 1-1 0 0,0 1 1 0 0,-1 0-1 0 0,-24-5 1 0 0,-276-54 462 0 0,260 52-223 0 0,36 8-249 0 0,0 0 0 0 0,0 2 0 0 0,-1 1 0 0 0,-25-1 1 0 0,-36 2 14 0 0,43-1-4 0 0,1 3 0 0 0,-77 8 0 0 0,59 6 20 0 0,0 2 0 0 0,-103 45 1 0 0,155-58-7 0 0,-1 0 0 0 0,1 0 1 0 0,0 1-1 0 0,0 0 0 0 0,0 0 0 0 0,1 1 1 0 0,0-1-1 0 0,0 1 0 0 0,0 0 0 0 0,0 0 1 0 0,1 1-1 0 0,0 0 0 0 0,0-1 0 0 0,0 1 0 0 0,1 1 1 0 0,-1-1-1 0 0,2 0 0 0 0,-1 1 0 0 0,1 0 1 0 0,0-1-1 0 0,0 1 0 0 0,1 0 0 0 0,0 0 1 0 0,0 0-1 0 0,1 0 0 0 0,0 10 0 0 0,1-15 42 0 0,0 1-1 0 0,0-1 1 0 0,0 0 0 0 0,1 0-1 0 0,-1 0 1 0 0,1 0-1 0 0,0 0 1 0 0,-1 0-1 0 0,1 0 1 0 0,0-1-1 0 0,0 1 1 0 0,0 0-1 0 0,0-1 1 0 0,1 0-1 0 0,-1 0 1 0 0,0 1-1 0 0,1-1 1 0 0,-1 0-1 0 0,0-1 1 0 0,1 1-1 0 0,-1 0 1 0 0,1-1-1 0 0,2 1 1 0 0,63 7-82 0 0,-27-10 74 0 0,-1-2 0 0 0,0-2 0 0 0,0-1-1 0 0,0-2 1 0 0,-1-2 0 0 0,0-2 0 0 0,47-22 0 0 0,28-20-386 0 0,108-71 0 0 0,-178 100 298 0 0,69-56 1 0 0,-96 68 103 0 0,-1-1 0 0 0,-1 0-1 0 0,-1-2 1 0 0,0 0 0 0 0,-1 0 0 0 0,18-34 0 0 0,29-47 8 0 0,-42 71-265 0 0,-1 0 1 0 0,-1-1-1 0 0,-1 0 0 0 0,17-50 0 0 0,-28 57 269 0 0,-2-1-1 0 0,0 0 1 0 0,-1 0-1 0 0,-1 0 1 0 0,-4-29-1 0 0,4 45-10 0 0,-1 0 9 0 0,1 0-1 0 0,-1 0 1 0 0,0 0-1 0 0,0 1 1 0 0,-1-1 0 0 0,0 0-1 0 0,0 0 1 0 0,0 1-1 0 0,-1-1 1 0 0,1 1-1 0 0,-1 0 1 0 0,-1 0-1 0 0,1 0 1 0 0,-1 0 0 0 0,0 1-1 0 0,-8-9 1 0 0,5 8-11 0 0,0 0 0 0 0,0 1 0 0 0,0 0 0 0 0,-1 0 0 0 0,0 1 0 0 0,1 0 0 0 0,-1 0 0 0 0,0 1 0 0 0,-1 0 0 0 0,-14-2 0 0 0,-14 2-58 0 0,0 2 0 0 0,1 1 0 0 0,-1 2 1 0 0,-52 11-1 0 0,66-10-9 0 0,-107 22 139 0 0,81-15-28 0 0,0-1-1 0 0,-1-3 0 0 0,-51 1 0 0 0,76-9 49 0 0,0 2-1 0 0,0 1 0 0 0,0 0 1 0 0,0 2-1 0 0,-46 14 0 0 0,49-11-182 0 0,-8 2 49 0 0,1 2 1 0 0,-1 1 0 0 0,2 1 0 0 0,-33 20-1 0 0,58-30-17 0 0,0 0 0 0 0,0 0 0 0 0,1 0 1 0 0,-1 0-1 0 0,1 1 0 0 0,0-1 0 0 0,0 1 0 0 0,0-1 0 0 0,0 1 0 0 0,1 0 0 0 0,-1 0 0 0 0,1 0 0 0 0,0 0 0 0 0,0 0 0 0 0,1 0 0 0 0,-1 0 0 0 0,1 0 0 0 0,0 0 0 0 0,0 0 0 0 0,0 1 0 0 0,0-1 0 0 0,1 0 0 0 0,0 0 1 0 0,2 7-1 0 0,-1-9 27 0 0,-1 0 1 0 0,1-1 0 0 0,0 1 0 0 0,0-1 0 0 0,0 1 0 0 0,0-1 0 0 0,0 0 0 0 0,0 1 0 0 0,0-1 0 0 0,0 0 0 0 0,1-1 0 0 0,-1 1 0 0 0,0 0-1 0 0,1-1 1 0 0,-1 1 0 0 0,3-1 0 0 0,41 7 95 0 0,-30-5-50 0 0,-1-2 0 0 0,0 0 1 0 0,0 0-1 0 0,0-1 0 0 0,0-1 0 0 0,0-1 0 0 0,0 0 1 0 0,0-1-1 0 0,0 0 0 0 0,-1-2 0 0 0,16-7 1 0 0,10-6 121 0 0,-1-3 0 0 0,-1-1 1 0 0,0-1-1 0 0,41-37 0 0 0,8-9-154 0 0,-42 36 48 0 0,65-66 0 0 0,-71 64-45 0 0,-30 29 8 0 0,0 0 0 0 0,-1-1 0 0 0,0 0 0 0 0,0 0 0 0 0,-1 0 0 0 0,0-1 0 0 0,6-11 0 0 0,-10 8-26 0 0,-3 11 6 0 0,0 0 0 0 0,-1 0 0 0 0,1 0 0 0 0,0 0 0 0 0,1 1 0 0 0,-1-1 0 0 0,0 0 0 0 0,0 0 0 0 0,0 0 0 0 0,0 0 0 0 0,1 0 0 0 0,-1 1 0 0 0,0-1 0 0 0,1 0 0 0 0,-1 0 0 0 0,1 1 0 0 0,-1-1 0 0 0,1 0 0 0 0,-1 0 0 0 0,1 1 0 0 0,-1-1 0 0 0,1 1 0 0 0,0-1 0 0 0,-1 0 0 0 0,1 1-1 0 0,0-1 1 0 0,0 1 0 0 0,-1 0 0 0 0,1-1 0 0 0,0 1 0 0 0,0-1 0 0 0,1 1 0 0 0,-2-5-185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3T03:31:30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4 144 0 0,'0'0'2060'0'0,"6"-1"-2011"0"0,34-1 820 0 0,60 3-1 0 0,-16 1-618 0 0,-84-2-300 0 0,33 13-463 0 0,-32-12 512 0 0,0-1-1 0 0,0 1 1 0 0,1 0-1 0 0,-1 0 1 0 0,0 0-1 0 0,0 0 1 0 0,0 0 0 0 0,0 0-1 0 0,0 1 1 0 0,0-1-1 0 0,0 0 1 0 0,-1 0-1 0 0,1 1 1 0 0,0-1 0 0 0,-1 0-1 0 0,1 1 1 0 0,-1-1-1 0 0,1 1 1 0 0,-1-1-1 0 0,0 0 1 0 0,1 1 0 0 0,-1-1-1 0 0,0 3 1 0 0,0 1 38 0 0,-1-1 1 0 0,0 0 0 0 0,1 0 0 0 0,-1 1 0 0 0,-1-1-1 0 0,1 0 1 0 0,-1 0 0 0 0,-2 5 0 0 0,-5 7-214 0 0,-1 0-1 0 0,-24 28 1 0 0,21-29-636 0 0,1-1-362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D8FA9-5256-42CC-8860-C13BDBB6216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A9217-B672-4187-8272-62A1C7537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9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A9217-B672-4187-8272-62A1C7537D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40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Levi </a:t>
            </a:r>
            <a:r>
              <a:rPr lang="en-US" dirty="0" err="1"/>
              <a:t>Civita</a:t>
            </a:r>
            <a:r>
              <a:rPr lang="en-US" dirty="0"/>
              <a:t> symbol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A9217-B672-4187-8272-62A1C7537D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41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96A9-94C5-49D1-BEFD-1C8062E6DFEB}" type="datetime1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76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3373-1DF0-4D70-8D31-4BB1997A463E}" type="datetime1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1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8DE9-F4FF-4CC3-9EE4-3133371F9CD9}" type="datetime1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1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1160" y="228768"/>
            <a:ext cx="6623688" cy="1139981"/>
          </a:xfrm>
          <a:prstGeom prst="rect">
            <a:avLst/>
          </a:prstGeom>
        </p:spPr>
        <p:txBody>
          <a:bodyPr/>
          <a:lstStyle>
            <a:lvl1pPr algn="l">
              <a:defRPr sz="4000" b="0" i="0" cap="all">
                <a:solidFill>
                  <a:srgbClr val="404040"/>
                </a:solidFill>
                <a:latin typeface="Frutiger LT 55 Roman"/>
                <a:cs typeface="Frutiger LT 55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1160" y="2000916"/>
            <a:ext cx="8229600" cy="4023394"/>
          </a:xfrm>
          <a:prstGeom prst="rect">
            <a:avLst/>
          </a:prstGeom>
        </p:spPr>
        <p:txBody>
          <a:bodyPr/>
          <a:lstStyle>
            <a:lvl1pPr algn="l">
              <a:defRPr sz="2800" b="0" i="0" cap="none">
                <a:solidFill>
                  <a:srgbClr val="404040"/>
                </a:solidFill>
                <a:latin typeface="Frutiger LT 55 Roman"/>
                <a:cs typeface="Frutiger LT 55 Roman"/>
              </a:defRPr>
            </a:lvl1pPr>
            <a:lvl2pPr algn="l">
              <a:defRPr b="0" i="0">
                <a:solidFill>
                  <a:srgbClr val="404040"/>
                </a:solidFill>
                <a:latin typeface="Frutiger LT 55 Roman"/>
                <a:cs typeface="Frutiger LT 55 Roman"/>
              </a:defRPr>
            </a:lvl2pPr>
            <a:lvl3pPr algn="l">
              <a:defRPr b="0" i="0">
                <a:solidFill>
                  <a:srgbClr val="404040"/>
                </a:solidFill>
                <a:latin typeface="Frutiger LT 55 Roman"/>
                <a:cs typeface="Frutiger LT 55 Roman"/>
              </a:defRPr>
            </a:lvl3pPr>
            <a:lvl4pPr algn="l">
              <a:defRPr b="0" i="0">
                <a:solidFill>
                  <a:srgbClr val="FFFFFF"/>
                </a:solidFill>
                <a:latin typeface="Frutiger LT 55 Roman"/>
                <a:cs typeface="Frutiger LT 55 Roman"/>
              </a:defRPr>
            </a:lvl4pPr>
            <a:lvl5pPr algn="l">
              <a:defRPr b="0" i="0">
                <a:solidFill>
                  <a:srgbClr val="FFFFFF"/>
                </a:solidFill>
                <a:latin typeface="Frutiger LT 55 Roman"/>
                <a:cs typeface="Frutiger LT 55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98173" y="6139765"/>
            <a:ext cx="7772400" cy="3929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cap="all">
                <a:solidFill>
                  <a:srgbClr val="023E7C"/>
                </a:solidFill>
                <a:latin typeface="Frutiger LT 55 Roman"/>
                <a:cs typeface="Frutiger LT 55 Roman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42113" y="66246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46832C5-B942-46A7-8625-17731B3365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0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F154-23AA-43DD-8829-EF906D5B1E7E}" type="datetime1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0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01A3-C32A-4416-88E2-496C9A383863}" type="datetime1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A710-6E9D-4BB4-B2E9-BF9E087FCE39}" type="datetime1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1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220C-0AFE-45DA-B827-8D801304892B}" type="datetime1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2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8ED0-6342-40F2-B722-29573EA0DAE1}" type="datetime1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5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7E807-7CEC-4C5C-82AD-B3CA30734CB6}" type="datetime1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00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4017-82DD-48B1-9C82-E39F288B8791}" type="datetime1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8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CD5-A856-4594-BE67-B16318448439}" type="datetime1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3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6609C-84F9-487A-88A4-0A987A4D9F6A}" type="datetime1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8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customXml" Target="../ink/ink9.xml"/><Relationship Id="rId3" Type="http://schemas.openxmlformats.org/officeDocument/2006/relationships/image" Target="NULL"/><Relationship Id="rId7" Type="http://schemas.openxmlformats.org/officeDocument/2006/relationships/customXml" Target="../ink/ink6.xml"/><Relationship Id="rId12" Type="http://schemas.openxmlformats.org/officeDocument/2006/relationships/image" Target="NUL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customXml" Target="../ink/ink8.xm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customXml" Target="../ink/ink7.xml"/><Relationship Id="rId1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customXml" Target="../ink/ink1.xml"/><Relationship Id="rId7" Type="http://schemas.openxmlformats.org/officeDocument/2006/relationships/customXml" Target="../ink/ink2.xml"/><Relationship Id="rId17" Type="http://schemas.openxmlformats.org/officeDocument/2006/relationships/image" Target="../media/image30.png"/><Relationship Id="rId2" Type="http://schemas.openxmlformats.org/officeDocument/2006/relationships/image" Target="../media/image4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customXml" Target="../ink/ink4.xml"/><Relationship Id="rId15" Type="http://schemas.openxmlformats.org/officeDocument/2006/relationships/customXml" Target="../ink/ink5.xml"/><Relationship Id="rId10" Type="http://schemas.openxmlformats.org/officeDocument/2006/relationships/image" Target="../media/image60.png"/><Relationship Id="rId9" Type="http://schemas.openxmlformats.org/officeDocument/2006/relationships/customXml" Target="../ink/ink3.xml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3F6A8-5880-4338-8FDE-5B0CB490CF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Photon transport by nonequilibrium Green’s functions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57C423-D6D9-4AF7-9371-58FB4065B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77770"/>
            <a:ext cx="6858000" cy="1655762"/>
          </a:xfrm>
        </p:spPr>
        <p:txBody>
          <a:bodyPr>
            <a:normAutofit fontScale="92500"/>
          </a:bodyPr>
          <a:lstStyle/>
          <a:p>
            <a:r>
              <a:rPr lang="en-US" sz="3600" b="1" dirty="0"/>
              <a:t>Jian-Sheng Wang</a:t>
            </a:r>
          </a:p>
          <a:p>
            <a:endParaRPr lang="en-US" dirty="0"/>
          </a:p>
          <a:p>
            <a:r>
              <a:rPr lang="en-US" dirty="0">
                <a:solidFill>
                  <a:srgbClr val="002060"/>
                </a:solidFill>
              </a:rPr>
              <a:t>Department of Physics, National University of Singapore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1FA55-E046-4C7B-BAC3-83800BA4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7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86E0-2998-45A6-9513-49C03F43B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the Meir-</a:t>
            </a:r>
            <a:r>
              <a:rPr lang="en-US" dirty="0" err="1"/>
              <a:t>Wingreen</a:t>
            </a:r>
            <a:r>
              <a:rPr lang="en-US" dirty="0"/>
              <a:t> formula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8E9EE1-8328-4E05-BB3F-8D2984BDCE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Use the Joule heating form,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𝐣</m:t>
                    </m:r>
                  </m:oMath>
                </a14:m>
                <a:r>
                  <a:rPr lang="en-SG" dirty="0"/>
                  <a:t>, and write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𝐀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SG" dirty="0"/>
                  <a:t>, we get 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𝐫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𝐄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𝐣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sub>
                                  <m:sup/>
                                  <m:e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1">
                                                <a:latin typeface="Cambria Math" panose="02040503050406030204" pitchFamily="18" charset="0"/>
                                              </a:rPr>
                                              <m:t>𝐫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𝜈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1">
                                                    <a:latin typeface="Cambria Math" panose="02040503050406030204" pitchFamily="18" charset="0"/>
                                                  </a:rPr>
                                                  <m:t>𝐫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</m:d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𝜈𝜇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1">
                                                <a:latin typeface="Cambria Math" panose="02040503050406030204" pitchFamily="18" charset="0"/>
                                              </a:rPr>
                                              <m:t>𝐫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𝐫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𝐫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𝐫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SG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Tr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SG" dirty="0"/>
              </a:p>
              <a:p>
                <a:r>
                  <a:rPr lang="en-US" dirty="0"/>
                  <a:t>U</a:t>
                </a:r>
                <a:r>
                  <a:rPr lang="en-SG" dirty="0"/>
                  <a:t>se Dyson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SG" dirty="0"/>
                  <a:t> and </a:t>
                </a:r>
                <a:r>
                  <a:rPr lang="en-SG" dirty="0" err="1"/>
                  <a:t>Keldysh</a:t>
                </a:r>
                <a:r>
                  <a:rPr lang="en-SG" dirty="0"/>
                  <a:t>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SG" dirty="0"/>
                  <a:t>, we get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8E9EE1-8328-4E05-BB3F-8D2984BDCE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2101" r="-1005" b="-56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F8E44-BDCF-4386-AC99-0AE095CD8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43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38A99-6DA6-481E-A618-0654CC64D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Meir-</a:t>
            </a:r>
            <a:r>
              <a:rPr lang="en-US" dirty="0" err="1"/>
              <a:t>Wingreen</a:t>
            </a:r>
            <a:r>
              <a:rPr lang="en-US" dirty="0"/>
              <a:t> formula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74B51C-109F-4540-9A89-B0DB2DA565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𝐫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ℏ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nary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bSup>
                      </m:e>
                    </m:d>
                  </m:oMath>
                </a14:m>
                <a:endParaRPr lang="en-SG" dirty="0"/>
              </a:p>
              <a:p>
                <a:endParaRPr lang="en-US" dirty="0"/>
              </a:p>
              <a:p>
                <a:r>
                  <a:rPr lang="en-US" dirty="0"/>
                  <a:t>F</a:t>
                </a:r>
                <a:r>
                  <a:rPr lang="en-SG" dirty="0" err="1"/>
                  <a:t>loquet</a:t>
                </a:r>
                <a:r>
                  <a:rPr lang="en-SG" dirty="0"/>
                  <a:t> matrix (Tsuji et al 2008, Tang et al 2024)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SG" dirty="0"/>
              </a:p>
              <a:p>
                <a:pPr marL="0" indent="0">
                  <a:buNone/>
                </a:pPr>
                <a:r>
                  <a:rPr lang="en-US" dirty="0"/>
                  <a:t>   w</a:t>
                </a:r>
                <a:r>
                  <a:rPr lang="en-SG" dirty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SG" dirty="0"/>
                  <a:t>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74B51C-109F-4540-9A89-B0DB2DA565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b="-280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4D676-3988-40E4-8E57-54006F4C7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C040D7-4342-4BD0-8436-235B80EC23C6}"/>
                  </a:ext>
                </a:extLst>
              </p:cNvPr>
              <p:cNvSpPr txBox="1"/>
              <p:nvPr/>
            </p:nvSpPr>
            <p:spPr>
              <a:xfrm>
                <a:off x="4586400" y="6186153"/>
                <a:ext cx="3340800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C040D7-4342-4BD0-8436-235B80EC2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400" y="6186153"/>
                <a:ext cx="3340800" cy="381515"/>
              </a:xfrm>
              <a:prstGeom prst="rect">
                <a:avLst/>
              </a:prstGeom>
              <a:blipFill>
                <a:blip r:embed="rId3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5444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32CCC0A-8943-42E3-A378-B484C418284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Self-energy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32CCC0A-8943-42E3-A378-B484C41828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3D83D-28DE-4F0A-887A-BF791103D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82870EA-FEC8-4ECD-8AF9-0E9D67C3B1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002298"/>
              </p:ext>
            </p:extLst>
          </p:nvPr>
        </p:nvGraphicFramePr>
        <p:xfrm>
          <a:off x="735013" y="4048125"/>
          <a:ext cx="7673975" cy="258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5" imgW="4863960" imgH="1638000" progId="Equation.DSMT4">
                  <p:embed/>
                </p:oleObj>
              </mc:Choice>
              <mc:Fallback>
                <p:oleObj name="Equation" r:id="rId5" imgW="4863960" imgH="16380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82870EA-FEC8-4ECD-8AF9-0E9D67C3B1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5013" y="4048125"/>
                        <a:ext cx="7673975" cy="2586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c 5">
            <a:extLst>
              <a:ext uri="{FF2B5EF4-FFF2-40B4-BE49-F238E27FC236}">
                <a16:creationId xmlns:a16="http://schemas.microsoft.com/office/drawing/2014/main" id="{E419148E-6C90-4B89-B673-F9235206BDA8}"/>
              </a:ext>
            </a:extLst>
          </p:cNvPr>
          <p:cNvSpPr/>
          <p:nvPr/>
        </p:nvSpPr>
        <p:spPr>
          <a:xfrm>
            <a:off x="1431713" y="2379134"/>
            <a:ext cx="1950720" cy="1325563"/>
          </a:xfrm>
          <a:prstGeom prst="arc">
            <a:avLst>
              <a:gd name="adj1" fmla="val 10821215"/>
              <a:gd name="adj2" fmla="val 0"/>
            </a:avLst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434D3363-589E-4817-9E39-E50D06330A6A}"/>
              </a:ext>
            </a:extLst>
          </p:cNvPr>
          <p:cNvSpPr/>
          <p:nvPr/>
        </p:nvSpPr>
        <p:spPr>
          <a:xfrm rot="10800000">
            <a:off x="1446953" y="2699174"/>
            <a:ext cx="1950720" cy="1325563"/>
          </a:xfrm>
          <a:prstGeom prst="arc">
            <a:avLst>
              <a:gd name="adj1" fmla="val 10821215"/>
              <a:gd name="adj2" fmla="val 0"/>
            </a:avLst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7D7ABE04-6C9F-41D4-B195-F98FFEAA5293}"/>
              </a:ext>
            </a:extLst>
          </p:cNvPr>
          <p:cNvSpPr/>
          <p:nvPr/>
        </p:nvSpPr>
        <p:spPr>
          <a:xfrm rot="5400000">
            <a:off x="3360420" y="3108960"/>
            <a:ext cx="320040" cy="13716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03DF4A0-BA68-470C-BF8C-98BD6204FCB6}"/>
              </a:ext>
            </a:extLst>
          </p:cNvPr>
          <p:cNvSpPr/>
          <p:nvPr/>
        </p:nvSpPr>
        <p:spPr>
          <a:xfrm rot="16200000">
            <a:off x="1165860" y="3131820"/>
            <a:ext cx="320040" cy="13716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8C2E4D-865F-43A6-8EA2-09520134F6FB}"/>
              </a:ext>
            </a:extLst>
          </p:cNvPr>
          <p:cNvSpPr txBox="1"/>
          <p:nvPr/>
        </p:nvSpPr>
        <p:spPr>
          <a:xfrm>
            <a:off x="2103120" y="1798320"/>
            <a:ext cx="117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RPA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3037D5A7-AC6F-0460-5815-9DFA836A420A}"/>
              </a:ext>
            </a:extLst>
          </p:cNvPr>
          <p:cNvSpPr/>
          <p:nvPr/>
        </p:nvSpPr>
        <p:spPr>
          <a:xfrm>
            <a:off x="5394108" y="1508277"/>
            <a:ext cx="1950720" cy="1325563"/>
          </a:xfrm>
          <a:prstGeom prst="arc">
            <a:avLst>
              <a:gd name="adj1" fmla="val 5700506"/>
              <a:gd name="adj2" fmla="val 5044763"/>
            </a:avLst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13CE7C60-61BC-39F1-B162-BD19CEF32F38}"/>
              </a:ext>
            </a:extLst>
          </p:cNvPr>
          <p:cNvSpPr/>
          <p:nvPr/>
        </p:nvSpPr>
        <p:spPr>
          <a:xfrm rot="16200000">
            <a:off x="6184172" y="2979421"/>
            <a:ext cx="320040" cy="13716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3FA0981-4CBF-8AFA-6BF8-D7D3DD406DD6}"/>
              </a:ext>
            </a:extLst>
          </p:cNvPr>
          <p:cNvSpPr/>
          <p:nvPr/>
        </p:nvSpPr>
        <p:spPr>
          <a:xfrm rot="5400000">
            <a:off x="6332217" y="2989217"/>
            <a:ext cx="320040" cy="13716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06225C-5BA0-0B71-1CC7-CE3F85930595}"/>
              </a:ext>
            </a:extLst>
          </p:cNvPr>
          <p:cNvSpPr txBox="1"/>
          <p:nvPr/>
        </p:nvSpPr>
        <p:spPr>
          <a:xfrm>
            <a:off x="7344827" y="1208314"/>
            <a:ext cx="1701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diamagnetic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2987573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EAB16-46C5-4071-9103-07E49CCA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Meir-</a:t>
            </a:r>
            <a:r>
              <a:rPr lang="en-US" dirty="0" err="1"/>
              <a:t>Wingreen</a:t>
            </a:r>
            <a:r>
              <a:rPr lang="en-US" dirty="0"/>
              <a:t> formula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3E80B-B631-47AD-8261-521D4944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F0DB330-0625-467F-9208-7582DC97D5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110765"/>
              </p:ext>
            </p:extLst>
          </p:nvPr>
        </p:nvGraphicFramePr>
        <p:xfrm>
          <a:off x="1276350" y="2101850"/>
          <a:ext cx="7312025" cy="361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4" imgW="3848040" imgH="1904760" progId="Equation.DSMT4">
                  <p:embed/>
                </p:oleObj>
              </mc:Choice>
              <mc:Fallback>
                <p:oleObj name="Equation" r:id="rId4" imgW="3848040" imgH="19047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F0DB330-0625-467F-9208-7582DC97D5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76350" y="2101850"/>
                        <a:ext cx="7312025" cy="3617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ED15777-22CE-490D-8553-8D89C64B7838}"/>
              </a:ext>
            </a:extLst>
          </p:cNvPr>
          <p:cNvSpPr txBox="1"/>
          <p:nvPr/>
        </p:nvSpPr>
        <p:spPr>
          <a:xfrm>
            <a:off x="6607425" y="1465262"/>
            <a:ext cx="2311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Krüger</a:t>
            </a:r>
            <a:r>
              <a:rPr lang="en-US" sz="1600" dirty="0"/>
              <a:t>, et al (2012); </a:t>
            </a:r>
            <a:r>
              <a:rPr lang="en-US" sz="1600" dirty="0" err="1"/>
              <a:t>Strekha</a:t>
            </a:r>
            <a:r>
              <a:rPr lang="en-US" sz="1600" dirty="0"/>
              <a:t>, et al (2022);</a:t>
            </a:r>
          </a:p>
          <a:p>
            <a:r>
              <a:rPr lang="en-US" sz="1600" dirty="0"/>
              <a:t>Wang, et al, Front. Phys. (2023).</a:t>
            </a:r>
            <a:endParaRPr lang="en-SG" sz="1600" dirty="0"/>
          </a:p>
        </p:txBody>
      </p:sp>
    </p:spTree>
    <p:extLst>
      <p:ext uri="{BB962C8B-B14F-4D97-AF65-F5344CB8AC3E}">
        <p14:creationId xmlns:p14="http://schemas.microsoft.com/office/powerpoint/2010/main" val="1841478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086AD-9DD6-4E30-9067-80C85AE6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 and torque from the nonequilibrium edge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E5EED-D0A9-4393-BD65-AA68F97C2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86D1F4-D2E1-41D0-B0E0-D47A72BCD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16691">
            <a:off x="1012459" y="3290686"/>
            <a:ext cx="6271830" cy="2885042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44BB50F2-A3F0-4F3A-A4FF-81344ACF733B}"/>
              </a:ext>
            </a:extLst>
          </p:cNvPr>
          <p:cNvSpPr/>
          <p:nvPr/>
        </p:nvSpPr>
        <p:spPr>
          <a:xfrm>
            <a:off x="3214655" y="4464208"/>
            <a:ext cx="1575712" cy="3193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1198F3-26EE-4874-B0DB-BFE6105AE840}"/>
                  </a:ext>
                </a:extLst>
              </p:cNvPr>
              <p:cNvSpPr txBox="1"/>
              <p:nvPr/>
            </p:nvSpPr>
            <p:spPr>
              <a:xfrm>
                <a:off x="539090" y="4271753"/>
                <a:ext cx="382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1198F3-26EE-4874-B0DB-BFE6105AE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90" y="4271753"/>
                <a:ext cx="382990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2B1A3B-E85B-413E-AFBC-7302E9585ABF}"/>
                  </a:ext>
                </a:extLst>
              </p:cNvPr>
              <p:cNvSpPr txBox="1"/>
              <p:nvPr/>
            </p:nvSpPr>
            <p:spPr>
              <a:xfrm>
                <a:off x="7474446" y="4424153"/>
                <a:ext cx="382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2B1A3B-E85B-413E-AFBC-7302E9585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446" y="4424153"/>
                <a:ext cx="382990" cy="369332"/>
              </a:xfrm>
              <a:prstGeom prst="rect">
                <a:avLst/>
              </a:prstGeom>
              <a:blipFill>
                <a:blip r:embed="rId4"/>
                <a:stretch>
                  <a:fillRect r="-158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EAA811F-946A-4C59-82C9-BEA116B4262A}"/>
              </a:ext>
            </a:extLst>
          </p:cNvPr>
          <p:cNvCxnSpPr/>
          <p:nvPr/>
        </p:nvCxnSpPr>
        <p:spPr>
          <a:xfrm>
            <a:off x="6141493" y="2586251"/>
            <a:ext cx="23883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BBA7B4-A977-462C-806C-601FE1C709B7}"/>
                  </a:ext>
                </a:extLst>
              </p:cNvPr>
              <p:cNvSpPr txBox="1"/>
              <p:nvPr/>
            </p:nvSpPr>
            <p:spPr>
              <a:xfrm>
                <a:off x="6448567" y="2419068"/>
                <a:ext cx="2003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𝐩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BBA7B4-A977-462C-806C-601FE1C70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567" y="2419068"/>
                <a:ext cx="200376" cy="276999"/>
              </a:xfrm>
              <a:prstGeom prst="rect">
                <a:avLst/>
              </a:prstGeom>
              <a:blipFill>
                <a:blip r:embed="rId5"/>
                <a:stretch>
                  <a:fillRect l="-30303" r="-27273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5A42AE5-858C-4316-8BE5-C1038773A895}"/>
              </a:ext>
            </a:extLst>
          </p:cNvPr>
          <p:cNvCxnSpPr/>
          <p:nvPr/>
        </p:nvCxnSpPr>
        <p:spPr>
          <a:xfrm flipV="1">
            <a:off x="2047164" y="2033516"/>
            <a:ext cx="0" cy="1003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60117A9-D6FD-4D16-9879-C5CF29E27CAE}"/>
                  </a:ext>
                </a:extLst>
              </p:cNvPr>
              <p:cNvSpPr txBox="1"/>
              <p:nvPr/>
            </p:nvSpPr>
            <p:spPr>
              <a:xfrm>
                <a:off x="2226847" y="1759426"/>
                <a:ext cx="139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𝐉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60117A9-D6FD-4D16-9879-C5CF29E27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847" y="1759426"/>
                <a:ext cx="139461" cy="276999"/>
              </a:xfrm>
              <a:prstGeom prst="rect">
                <a:avLst/>
              </a:prstGeom>
              <a:blipFill>
                <a:blip r:embed="rId6"/>
                <a:stretch>
                  <a:fillRect l="-52174" r="-5652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A934D715-19C8-40A1-B194-D8AD394B00B6}"/>
              </a:ext>
            </a:extLst>
          </p:cNvPr>
          <p:cNvGrpSpPr/>
          <p:nvPr/>
        </p:nvGrpSpPr>
        <p:grpSpPr>
          <a:xfrm>
            <a:off x="1873924" y="2175082"/>
            <a:ext cx="495000" cy="747720"/>
            <a:chOff x="1873924" y="2175082"/>
            <a:chExt cx="495000" cy="74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0B4F872-F931-4C71-948F-E86BC4CEE99E}"/>
                    </a:ext>
                  </a:extLst>
                </p14:cNvPr>
                <p14:cNvContentPartPr/>
                <p14:nvPr/>
              </p14:nvContentPartPr>
              <p14:xfrm>
                <a:off x="1932604" y="2845042"/>
                <a:ext cx="1080" cy="2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0B4F872-F931-4C71-948F-E86BC4CEE99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23964" y="2836042"/>
                  <a:ext cx="187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4FD10C7-0D0A-4DF2-8B75-790D5AD9FE4A}"/>
                    </a:ext>
                  </a:extLst>
                </p14:cNvPr>
                <p14:cNvContentPartPr/>
                <p14:nvPr/>
              </p14:nvContentPartPr>
              <p14:xfrm>
                <a:off x="1932604" y="2846842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4FD10C7-0D0A-4DF2-8B75-790D5AD9FE4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23964" y="28382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4C6A028-36A8-4369-BFB0-D0E0AB813E02}"/>
                    </a:ext>
                  </a:extLst>
                </p14:cNvPr>
                <p14:cNvContentPartPr/>
                <p14:nvPr/>
              </p14:nvContentPartPr>
              <p14:xfrm>
                <a:off x="1873924" y="2179042"/>
                <a:ext cx="495000" cy="743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4C6A028-36A8-4369-BFB0-D0E0AB813E0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64924" y="2170402"/>
                  <a:ext cx="512640" cy="76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49362FD-E4FC-4632-AB7B-EF3A01D1C423}"/>
                    </a:ext>
                  </a:extLst>
                </p14:cNvPr>
                <p14:cNvContentPartPr/>
                <p14:nvPr/>
              </p14:nvContentPartPr>
              <p14:xfrm>
                <a:off x="2147884" y="2175082"/>
                <a:ext cx="101160" cy="70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49362FD-E4FC-4632-AB7B-EF3A01D1C42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38884" y="2166442"/>
                  <a:ext cx="118800" cy="882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13BAADA-B7D3-44AB-A7C8-869C7CC84DC5}"/>
              </a:ext>
            </a:extLst>
          </p:cNvPr>
          <p:cNvSpPr txBox="1"/>
          <p:nvPr/>
        </p:nvSpPr>
        <p:spPr>
          <a:xfrm>
            <a:off x="3355200" y="6105809"/>
            <a:ext cx="261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Zhang, et al, PRB </a:t>
            </a:r>
            <a:r>
              <a:rPr lang="en-SG" b="1" dirty="0"/>
              <a:t>105</a:t>
            </a:r>
            <a:r>
              <a:rPr lang="en-SG" dirty="0"/>
              <a:t>, 205421 (2022).</a:t>
            </a:r>
          </a:p>
        </p:txBody>
      </p:sp>
    </p:spTree>
    <p:extLst>
      <p:ext uri="{BB962C8B-B14F-4D97-AF65-F5344CB8AC3E}">
        <p14:creationId xmlns:p14="http://schemas.microsoft.com/office/powerpoint/2010/main" val="1895206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84AE1-1731-4EE0-ABF9-D1B9B9EB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baseline="-25000" dirty="0"/>
              <a:t>60</a:t>
            </a:r>
            <a:r>
              <a:rPr lang="en-US" dirty="0"/>
              <a:t> and graphene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E69FA-12F2-4276-A2C3-E68DE1A80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D5228D-55AC-46A5-9612-5037175B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9041"/>
            <a:ext cx="9144000" cy="34869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F00C0F-14B5-4C85-977B-2BF05794A2E7}"/>
              </a:ext>
            </a:extLst>
          </p:cNvPr>
          <p:cNvSpPr txBox="1"/>
          <p:nvPr/>
        </p:nvSpPr>
        <p:spPr>
          <a:xfrm>
            <a:off x="2800800" y="5728911"/>
            <a:ext cx="321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Wang and Antezza, Phys. Rev. B </a:t>
            </a:r>
            <a:r>
              <a:rPr lang="en-SG" b="1" dirty="0"/>
              <a:t>109</a:t>
            </a:r>
            <a:r>
              <a:rPr lang="en-SG" dirty="0"/>
              <a:t>, 125105 (2024)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69AE97-FFB6-CF72-746F-EB2F36223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064" y="437525"/>
            <a:ext cx="3173973" cy="216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60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19644-8043-CFDC-1FBF-22FFC68DA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Heat transfer of 2D metals, co-planar geometry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BCFEA-39D9-A008-06C6-201B7B46A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16</a:t>
            </a:fld>
            <a:endParaRPr lang="en-US"/>
          </a:p>
        </p:txBody>
      </p:sp>
      <p:sp>
        <p:nvSpPr>
          <p:cNvPr id="5" name="Flowchart: Data 4">
            <a:extLst>
              <a:ext uri="{FF2B5EF4-FFF2-40B4-BE49-F238E27FC236}">
                <a16:creationId xmlns:a16="http://schemas.microsoft.com/office/drawing/2014/main" id="{6E9FFB24-E61F-8ABA-705A-56266F70231A}"/>
              </a:ext>
            </a:extLst>
          </p:cNvPr>
          <p:cNvSpPr/>
          <p:nvPr/>
        </p:nvSpPr>
        <p:spPr>
          <a:xfrm>
            <a:off x="2100943" y="2973049"/>
            <a:ext cx="1611086" cy="1665514"/>
          </a:xfrm>
          <a:prstGeom prst="flowChartInputOutp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6" name="Flowchart: Data 5">
            <a:extLst>
              <a:ext uri="{FF2B5EF4-FFF2-40B4-BE49-F238E27FC236}">
                <a16:creationId xmlns:a16="http://schemas.microsoft.com/office/drawing/2014/main" id="{0AE7D6DB-D93D-F30B-77ED-953C9D58559C}"/>
              </a:ext>
            </a:extLst>
          </p:cNvPr>
          <p:cNvSpPr/>
          <p:nvPr/>
        </p:nvSpPr>
        <p:spPr>
          <a:xfrm>
            <a:off x="4724400" y="2973049"/>
            <a:ext cx="1611086" cy="1665514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91E35C2-E09A-F6D7-1D86-1708E2FA6509}"/>
              </a:ext>
            </a:extLst>
          </p:cNvPr>
          <p:cNvCxnSpPr>
            <a:cxnSpLocks/>
          </p:cNvCxnSpPr>
          <p:nvPr/>
        </p:nvCxnSpPr>
        <p:spPr>
          <a:xfrm>
            <a:off x="3439886" y="5094515"/>
            <a:ext cx="1284514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772BA4C-EFF8-51A6-6D0E-CB5D3B41F6FD}"/>
              </a:ext>
            </a:extLst>
          </p:cNvPr>
          <p:cNvSpPr txBox="1"/>
          <p:nvPr/>
        </p:nvSpPr>
        <p:spPr>
          <a:xfrm>
            <a:off x="3897086" y="5355771"/>
            <a:ext cx="315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d</a:t>
            </a:r>
            <a:endParaRPr lang="en-SG" sz="2400" i="1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1BAFE39-4CC7-DB03-7D61-1AAFCFE3F06C}"/>
              </a:ext>
            </a:extLst>
          </p:cNvPr>
          <p:cNvCxnSpPr>
            <a:cxnSpLocks/>
          </p:cNvCxnSpPr>
          <p:nvPr/>
        </p:nvCxnSpPr>
        <p:spPr>
          <a:xfrm flipV="1">
            <a:off x="1071000" y="4171829"/>
            <a:ext cx="0" cy="452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37422C7-9FB1-69FF-58B5-15F4369DEFF1}"/>
              </a:ext>
            </a:extLst>
          </p:cNvPr>
          <p:cNvCxnSpPr>
            <a:cxnSpLocks/>
          </p:cNvCxnSpPr>
          <p:nvPr/>
        </p:nvCxnSpPr>
        <p:spPr>
          <a:xfrm flipV="1">
            <a:off x="1085400" y="4161050"/>
            <a:ext cx="141514" cy="455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42805C2-D09D-AEAE-0B40-E1420DA1BBD2}"/>
              </a:ext>
            </a:extLst>
          </p:cNvPr>
          <p:cNvCxnSpPr>
            <a:cxnSpLocks/>
          </p:cNvCxnSpPr>
          <p:nvPr/>
        </p:nvCxnSpPr>
        <p:spPr>
          <a:xfrm>
            <a:off x="1056929" y="4624200"/>
            <a:ext cx="4779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D1F5DAB-6C90-A744-2753-C3E505F54E80}"/>
              </a:ext>
            </a:extLst>
          </p:cNvPr>
          <p:cNvSpPr txBox="1"/>
          <p:nvPr/>
        </p:nvSpPr>
        <p:spPr>
          <a:xfrm>
            <a:off x="2612571" y="2383972"/>
            <a:ext cx="97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1000 K</a:t>
            </a:r>
            <a:endParaRPr lang="en-SG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5EF291-F5FF-268A-24E6-A4171BD189F7}"/>
              </a:ext>
            </a:extLst>
          </p:cNvPr>
          <p:cNvSpPr txBox="1"/>
          <p:nvPr/>
        </p:nvSpPr>
        <p:spPr>
          <a:xfrm>
            <a:off x="5333999" y="2383972"/>
            <a:ext cx="97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300 K</a:t>
            </a:r>
            <a:endParaRPr lang="en-S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929553-2C27-DF8B-F9D9-0F04AA7243BB}"/>
              </a:ext>
            </a:extLst>
          </p:cNvPr>
          <p:cNvSpPr txBox="1"/>
          <p:nvPr/>
        </p:nvSpPr>
        <p:spPr>
          <a:xfrm>
            <a:off x="1474551" y="4414650"/>
            <a:ext cx="290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z</a:t>
            </a:r>
            <a:endParaRPr lang="en-SG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122899-89E7-D121-0511-EB1E89679887}"/>
              </a:ext>
            </a:extLst>
          </p:cNvPr>
          <p:cNvSpPr txBox="1"/>
          <p:nvPr/>
        </p:nvSpPr>
        <p:spPr>
          <a:xfrm>
            <a:off x="1152001" y="3791500"/>
            <a:ext cx="290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x</a:t>
            </a:r>
            <a:endParaRPr lang="en-SG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C20D96-9B07-C643-9CA7-603152E94C8F}"/>
              </a:ext>
            </a:extLst>
          </p:cNvPr>
          <p:cNvSpPr txBox="1"/>
          <p:nvPr/>
        </p:nvSpPr>
        <p:spPr>
          <a:xfrm>
            <a:off x="825601" y="3878700"/>
            <a:ext cx="290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y</a:t>
            </a:r>
            <a:endParaRPr lang="en-SG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03449A-A0F9-4296-8B49-3B83794D92B6}"/>
              </a:ext>
            </a:extLst>
          </p:cNvPr>
          <p:cNvSpPr txBox="1"/>
          <p:nvPr/>
        </p:nvSpPr>
        <p:spPr>
          <a:xfrm>
            <a:off x="6798039" y="4407112"/>
            <a:ext cx="1191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640 × 640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736444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3D3D0B-3953-1083-1573-FDB9022D81E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Drude model approximation to photon self-energy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3D3D0B-3953-1083-1573-FDB9022D81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 t="-13825" r="-2396" b="-2073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1C26B-4D4B-59F4-266F-90BAEE41D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D708E4C-0552-2A5A-9592-AD392FC4D1E4}"/>
                  </a:ext>
                </a:extLst>
              </p:cNvPr>
              <p:cNvSpPr txBox="1"/>
              <p:nvPr/>
            </p:nvSpPr>
            <p:spPr>
              <a:xfrm>
                <a:off x="4267200" y="2948740"/>
                <a:ext cx="4275658" cy="960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</m:oMath>
                  </m:oMathPara>
                </a14:m>
                <a:endParaRPr lang="en-SG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D708E4C-0552-2A5A-9592-AD392FC4D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948740"/>
                <a:ext cx="4275658" cy="9605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8D4F4B6-FC98-39C6-6397-13B7A6F15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710" y="2537659"/>
            <a:ext cx="2743200" cy="27432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14543CE-95C0-544D-2EED-0CB7742614C0}"/>
              </a:ext>
            </a:extLst>
          </p:cNvPr>
          <p:cNvCxnSpPr>
            <a:cxnSpLocks/>
          </p:cNvCxnSpPr>
          <p:nvPr/>
        </p:nvCxnSpPr>
        <p:spPr>
          <a:xfrm>
            <a:off x="2068286" y="5671458"/>
            <a:ext cx="5987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D7B6138-E2B9-EEE8-AE0A-3C475E813272}"/>
              </a:ext>
            </a:extLst>
          </p:cNvPr>
          <p:cNvSpPr txBox="1"/>
          <p:nvPr/>
        </p:nvSpPr>
        <p:spPr>
          <a:xfrm>
            <a:off x="2188028" y="5715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a</a:t>
            </a:r>
            <a:endParaRPr lang="en-SG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B7A8F7-302F-5540-FAB9-10E69AB285D6}"/>
                  </a:ext>
                </a:extLst>
              </p:cNvPr>
              <p:cNvSpPr txBox="1"/>
              <p:nvPr/>
            </p:nvSpPr>
            <p:spPr>
              <a:xfrm>
                <a:off x="4637314" y="4637313"/>
                <a:ext cx="322217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SG" dirty="0"/>
                  <a:t>: electron surface density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SG" dirty="0"/>
                  <a:t> electron effective mass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SG" dirty="0"/>
                  <a:t> inverse relation time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SG" dirty="0"/>
                  <a:t> lattice constant (4 </a:t>
                </a:r>
                <a:r>
                  <a:rPr lang="en-SG" dirty="0" err="1"/>
                  <a:t>a.u</a:t>
                </a:r>
                <a:r>
                  <a:rPr lang="en-SG" dirty="0"/>
                  <a:t>.)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B7A8F7-302F-5540-FAB9-10E69AB28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314" y="4637313"/>
                <a:ext cx="3222172" cy="1200329"/>
              </a:xfrm>
              <a:prstGeom prst="rect">
                <a:avLst/>
              </a:prstGeom>
              <a:blipFill>
                <a:blip r:embed="rId5"/>
                <a:stretch>
                  <a:fillRect l="-568" t="-3046" b="-710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353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F5055D-AC40-4377-94FE-6B0B57981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058" y="2772000"/>
            <a:ext cx="4878836" cy="4118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5417F6-1656-4B45-AAF6-FF5EA6AD6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" y="0"/>
            <a:ext cx="4548162" cy="3830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934DFE-DEEC-4001-932D-C8016DEBD4D6}"/>
              </a:ext>
            </a:extLst>
          </p:cNvPr>
          <p:cNvSpPr txBox="1"/>
          <p:nvPr/>
        </p:nvSpPr>
        <p:spPr>
          <a:xfrm>
            <a:off x="4968000" y="460800"/>
            <a:ext cx="393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 </a:t>
            </a:r>
            <a:r>
              <a:rPr lang="en-US" dirty="0"/>
              <a:t>The distance dependence of radiative heat flux density between two coplanar metal sheets with temperatures</a:t>
            </a:r>
          </a:p>
          <a:p>
            <a:r>
              <a:rPr lang="en-US" i="1" dirty="0"/>
              <a:t>T</a:t>
            </a:r>
            <a:r>
              <a:rPr lang="en-US" baseline="-25000" dirty="0"/>
              <a:t>1</a:t>
            </a:r>
            <a:r>
              <a:rPr lang="en-US" dirty="0"/>
              <a:t> = 1000 K and 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dirty="0"/>
              <a:t> = 300 K. </a:t>
            </a:r>
          </a:p>
          <a:p>
            <a:r>
              <a:rPr lang="en-US" dirty="0"/>
              <a:t>The black solid lines depict the heat flux density of black-body radiation calculated by the Stefan-Boltzmann law with view factor.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561F6-BC08-4C9C-B580-006A67217BCD}"/>
              </a:ext>
            </a:extLst>
          </p:cNvPr>
          <p:cNvSpPr txBox="1"/>
          <p:nvPr/>
        </p:nvSpPr>
        <p:spPr>
          <a:xfrm>
            <a:off x="396000" y="3880800"/>
            <a:ext cx="371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/>
              <a:t>The spectrum of transmission function 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q,</a:t>
            </a:r>
            <a:r>
              <a:rPr lang="el-GR" i="1" dirty="0"/>
              <a:t>ω</a:t>
            </a:r>
            <a:r>
              <a:rPr lang="en-US" i="1" dirty="0"/>
              <a:t>) </a:t>
            </a:r>
            <a:r>
              <a:rPr lang="en-US" dirty="0"/>
              <a:t>between two coplanar metal sheets with a gap size of 1 µm. The red dashed lines represent the light line </a:t>
            </a:r>
            <a:r>
              <a:rPr lang="en-US" i="1" dirty="0"/>
              <a:t>q</a:t>
            </a:r>
            <a:r>
              <a:rPr lang="en-US" baseline="30000" dirty="0"/>
              <a:t>2</a:t>
            </a:r>
            <a:r>
              <a:rPr lang="en-US" dirty="0"/>
              <a:t> = ω</a:t>
            </a:r>
            <a:r>
              <a:rPr lang="en-US" baseline="30000" dirty="0"/>
              <a:t>2</a:t>
            </a:r>
            <a:r>
              <a:rPr lang="en-US" dirty="0"/>
              <a:t>/</a:t>
            </a:r>
            <a:r>
              <a:rPr lang="en-US" i="1" dirty="0"/>
              <a:t>c</a:t>
            </a:r>
            <a:r>
              <a:rPr lang="en-US" baseline="30000" dirty="0"/>
              <a:t>2</a:t>
            </a:r>
            <a:r>
              <a:rPr lang="en-US" dirty="0"/>
              <a:t>, the boundary between evanescent and propagating modes.</a:t>
            </a:r>
          </a:p>
          <a:p>
            <a:endParaRPr lang="en-US" dirty="0"/>
          </a:p>
          <a:p>
            <a:r>
              <a:rPr lang="en-US" dirty="0"/>
              <a:t>Both figures from Zhu et al, arXiv:2403.15036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598103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A9870D5-FE8B-41FF-831C-13D910C0F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614" y="1389955"/>
            <a:ext cx="6402634" cy="49474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FB9720-D428-4881-96F7-984A04451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Floquet</a:t>
            </a:r>
            <a:r>
              <a:rPr lang="en-US" dirty="0"/>
              <a:t> drive of a single square lattice metal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6DD4A-0554-44CF-B387-D8525B12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19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2E415A-113E-425F-9E4F-2CDC4D5F9A77}"/>
              </a:ext>
            </a:extLst>
          </p:cNvPr>
          <p:cNvCxnSpPr>
            <a:cxnSpLocks/>
          </p:cNvCxnSpPr>
          <p:nvPr/>
        </p:nvCxnSpPr>
        <p:spPr>
          <a:xfrm>
            <a:off x="796441" y="4026526"/>
            <a:ext cx="999420" cy="0"/>
          </a:xfrm>
          <a:prstGeom prst="line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CEFCA28-388D-4DD3-AE76-14C58722E9A9}"/>
              </a:ext>
            </a:extLst>
          </p:cNvPr>
          <p:cNvSpPr>
            <a:spLocks noChangeAspect="1"/>
          </p:cNvSpPr>
          <p:nvPr/>
        </p:nvSpPr>
        <p:spPr>
          <a:xfrm>
            <a:off x="372515" y="3533379"/>
            <a:ext cx="1850968" cy="1071447"/>
          </a:xfrm>
          <a:custGeom>
            <a:avLst/>
            <a:gdLst>
              <a:gd name="connsiteX0" fmla="*/ 0 w 3084946"/>
              <a:gd name="connsiteY0" fmla="*/ 0 h 1785745"/>
              <a:gd name="connsiteX1" fmla="*/ 58497 w 3084946"/>
              <a:gd name="connsiteY1" fmla="*/ 9236 h 1785745"/>
              <a:gd name="connsiteX2" fmla="*/ 101600 w 3084946"/>
              <a:gd name="connsiteY2" fmla="*/ 24630 h 1785745"/>
              <a:gd name="connsiteX3" fmla="*/ 175491 w 3084946"/>
              <a:gd name="connsiteY3" fmla="*/ 52339 h 1785745"/>
              <a:gd name="connsiteX4" fmla="*/ 292485 w 3084946"/>
              <a:gd name="connsiteY4" fmla="*/ 153939 h 1785745"/>
              <a:gd name="connsiteX5" fmla="*/ 341746 w 3084946"/>
              <a:gd name="connsiteY5" fmla="*/ 200121 h 1785745"/>
              <a:gd name="connsiteX6" fmla="*/ 406400 w 3084946"/>
              <a:gd name="connsiteY6" fmla="*/ 286327 h 1785745"/>
              <a:gd name="connsiteX7" fmla="*/ 520316 w 3084946"/>
              <a:gd name="connsiteY7" fmla="*/ 449503 h 1785745"/>
              <a:gd name="connsiteX8" fmla="*/ 631152 w 3084946"/>
              <a:gd name="connsiteY8" fmla="*/ 637309 h 1785745"/>
              <a:gd name="connsiteX9" fmla="*/ 723516 w 3084946"/>
              <a:gd name="connsiteY9" fmla="*/ 800485 h 1785745"/>
              <a:gd name="connsiteX10" fmla="*/ 840510 w 3084946"/>
              <a:gd name="connsiteY10" fmla="*/ 1012921 h 1785745"/>
              <a:gd name="connsiteX11" fmla="*/ 951346 w 3084946"/>
              <a:gd name="connsiteY11" fmla="*/ 1200727 h 1785745"/>
              <a:gd name="connsiteX12" fmla="*/ 1059103 w 3084946"/>
              <a:gd name="connsiteY12" fmla="*/ 1379297 h 1785745"/>
              <a:gd name="connsiteX13" fmla="*/ 1151467 w 3084946"/>
              <a:gd name="connsiteY13" fmla="*/ 1505527 h 1785745"/>
              <a:gd name="connsiteX14" fmla="*/ 1209964 w 3084946"/>
              <a:gd name="connsiteY14" fmla="*/ 1585576 h 1785745"/>
              <a:gd name="connsiteX15" fmla="*/ 1283855 w 3084946"/>
              <a:gd name="connsiteY15" fmla="*/ 1662545 h 1785745"/>
              <a:gd name="connsiteX16" fmla="*/ 1397770 w 3084946"/>
              <a:gd name="connsiteY16" fmla="*/ 1742594 h 1785745"/>
              <a:gd name="connsiteX17" fmla="*/ 1456267 w 3084946"/>
              <a:gd name="connsiteY17" fmla="*/ 1773382 h 1785745"/>
              <a:gd name="connsiteX18" fmla="*/ 1545552 w 3084946"/>
              <a:gd name="connsiteY18" fmla="*/ 1785697 h 1785745"/>
              <a:gd name="connsiteX19" fmla="*/ 1619443 w 3084946"/>
              <a:gd name="connsiteY19" fmla="*/ 1776460 h 1785745"/>
              <a:gd name="connsiteX20" fmla="*/ 1684097 w 3084946"/>
              <a:gd name="connsiteY20" fmla="*/ 1748751 h 1785745"/>
              <a:gd name="connsiteX21" fmla="*/ 1804170 w 3084946"/>
              <a:gd name="connsiteY21" fmla="*/ 1659466 h 1785745"/>
              <a:gd name="connsiteX22" fmla="*/ 1915007 w 3084946"/>
              <a:gd name="connsiteY22" fmla="*/ 1539394 h 1785745"/>
              <a:gd name="connsiteX23" fmla="*/ 2053552 w 3084946"/>
              <a:gd name="connsiteY23" fmla="*/ 1345430 h 1785745"/>
              <a:gd name="connsiteX24" fmla="*/ 2164388 w 3084946"/>
              <a:gd name="connsiteY24" fmla="*/ 1160703 h 1785745"/>
              <a:gd name="connsiteX25" fmla="*/ 2235200 w 3084946"/>
              <a:gd name="connsiteY25" fmla="*/ 1028315 h 1785745"/>
              <a:gd name="connsiteX26" fmla="*/ 2318328 w 3084946"/>
              <a:gd name="connsiteY26" fmla="*/ 883612 h 1785745"/>
              <a:gd name="connsiteX27" fmla="*/ 2404534 w 3084946"/>
              <a:gd name="connsiteY27" fmla="*/ 735830 h 1785745"/>
              <a:gd name="connsiteX28" fmla="*/ 2466110 w 3084946"/>
              <a:gd name="connsiteY28" fmla="*/ 621915 h 1785745"/>
              <a:gd name="connsiteX29" fmla="*/ 2561552 w 3084946"/>
              <a:gd name="connsiteY29" fmla="*/ 474133 h 1785745"/>
              <a:gd name="connsiteX30" fmla="*/ 2647758 w 3084946"/>
              <a:gd name="connsiteY30" fmla="*/ 326351 h 1785745"/>
              <a:gd name="connsiteX31" fmla="*/ 2709334 w 3084946"/>
              <a:gd name="connsiteY31" fmla="*/ 246303 h 1785745"/>
              <a:gd name="connsiteX32" fmla="*/ 2773988 w 3084946"/>
              <a:gd name="connsiteY32" fmla="*/ 163176 h 1785745"/>
              <a:gd name="connsiteX33" fmla="*/ 2838643 w 3084946"/>
              <a:gd name="connsiteY33" fmla="*/ 104679 h 1785745"/>
              <a:gd name="connsiteX34" fmla="*/ 2909455 w 3084946"/>
              <a:gd name="connsiteY34" fmla="*/ 61576 h 1785745"/>
              <a:gd name="connsiteX35" fmla="*/ 2989503 w 3084946"/>
              <a:gd name="connsiteY35" fmla="*/ 18473 h 1785745"/>
              <a:gd name="connsiteX36" fmla="*/ 3048000 w 3084946"/>
              <a:gd name="connsiteY36" fmla="*/ 6157 h 1785745"/>
              <a:gd name="connsiteX37" fmla="*/ 3084946 w 3084946"/>
              <a:gd name="connsiteY37" fmla="*/ 6157 h 1785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084946" h="1785745">
                <a:moveTo>
                  <a:pt x="0" y="0"/>
                </a:moveTo>
                <a:cubicBezTo>
                  <a:pt x="20782" y="2565"/>
                  <a:pt x="41564" y="5131"/>
                  <a:pt x="58497" y="9236"/>
                </a:cubicBezTo>
                <a:cubicBezTo>
                  <a:pt x="75430" y="13341"/>
                  <a:pt x="101600" y="24630"/>
                  <a:pt x="101600" y="24630"/>
                </a:cubicBezTo>
                <a:cubicBezTo>
                  <a:pt x="121099" y="31814"/>
                  <a:pt x="143677" y="30788"/>
                  <a:pt x="175491" y="52339"/>
                </a:cubicBezTo>
                <a:cubicBezTo>
                  <a:pt x="207305" y="73891"/>
                  <a:pt x="264776" y="129309"/>
                  <a:pt x="292485" y="153939"/>
                </a:cubicBezTo>
                <a:cubicBezTo>
                  <a:pt x="320194" y="178569"/>
                  <a:pt x="322760" y="178056"/>
                  <a:pt x="341746" y="200121"/>
                </a:cubicBezTo>
                <a:cubicBezTo>
                  <a:pt x="360732" y="222186"/>
                  <a:pt x="376638" y="244763"/>
                  <a:pt x="406400" y="286327"/>
                </a:cubicBezTo>
                <a:cubicBezTo>
                  <a:pt x="436162" y="327891"/>
                  <a:pt x="482857" y="391006"/>
                  <a:pt x="520316" y="449503"/>
                </a:cubicBezTo>
                <a:cubicBezTo>
                  <a:pt x="557775" y="508000"/>
                  <a:pt x="597285" y="578812"/>
                  <a:pt x="631152" y="637309"/>
                </a:cubicBezTo>
                <a:cubicBezTo>
                  <a:pt x="665019" y="695806"/>
                  <a:pt x="688623" y="737883"/>
                  <a:pt x="723516" y="800485"/>
                </a:cubicBezTo>
                <a:cubicBezTo>
                  <a:pt x="758409" y="863087"/>
                  <a:pt x="802538" y="946214"/>
                  <a:pt x="840510" y="1012921"/>
                </a:cubicBezTo>
                <a:cubicBezTo>
                  <a:pt x="878482" y="1079628"/>
                  <a:pt x="914914" y="1139664"/>
                  <a:pt x="951346" y="1200727"/>
                </a:cubicBezTo>
                <a:cubicBezTo>
                  <a:pt x="987778" y="1261790"/>
                  <a:pt x="1025750" y="1328497"/>
                  <a:pt x="1059103" y="1379297"/>
                </a:cubicBezTo>
                <a:cubicBezTo>
                  <a:pt x="1092456" y="1430097"/>
                  <a:pt x="1151467" y="1505527"/>
                  <a:pt x="1151467" y="1505527"/>
                </a:cubicBezTo>
                <a:cubicBezTo>
                  <a:pt x="1176611" y="1539907"/>
                  <a:pt x="1187899" y="1559406"/>
                  <a:pt x="1209964" y="1585576"/>
                </a:cubicBezTo>
                <a:cubicBezTo>
                  <a:pt x="1232029" y="1611746"/>
                  <a:pt x="1252554" y="1636375"/>
                  <a:pt x="1283855" y="1662545"/>
                </a:cubicBezTo>
                <a:cubicBezTo>
                  <a:pt x="1315156" y="1688715"/>
                  <a:pt x="1369035" y="1724121"/>
                  <a:pt x="1397770" y="1742594"/>
                </a:cubicBezTo>
                <a:cubicBezTo>
                  <a:pt x="1426505" y="1761067"/>
                  <a:pt x="1431637" y="1766198"/>
                  <a:pt x="1456267" y="1773382"/>
                </a:cubicBezTo>
                <a:cubicBezTo>
                  <a:pt x="1480897" y="1780566"/>
                  <a:pt x="1518356" y="1785184"/>
                  <a:pt x="1545552" y="1785697"/>
                </a:cubicBezTo>
                <a:cubicBezTo>
                  <a:pt x="1572748" y="1786210"/>
                  <a:pt x="1596352" y="1782618"/>
                  <a:pt x="1619443" y="1776460"/>
                </a:cubicBezTo>
                <a:cubicBezTo>
                  <a:pt x="1642534" y="1770302"/>
                  <a:pt x="1653309" y="1768250"/>
                  <a:pt x="1684097" y="1748751"/>
                </a:cubicBezTo>
                <a:cubicBezTo>
                  <a:pt x="1714885" y="1729252"/>
                  <a:pt x="1765685" y="1694359"/>
                  <a:pt x="1804170" y="1659466"/>
                </a:cubicBezTo>
                <a:cubicBezTo>
                  <a:pt x="1842655" y="1624573"/>
                  <a:pt x="1873443" y="1591733"/>
                  <a:pt x="1915007" y="1539394"/>
                </a:cubicBezTo>
                <a:cubicBezTo>
                  <a:pt x="1956571" y="1487055"/>
                  <a:pt x="2011989" y="1408545"/>
                  <a:pt x="2053552" y="1345430"/>
                </a:cubicBezTo>
                <a:cubicBezTo>
                  <a:pt x="2095115" y="1282315"/>
                  <a:pt x="2134113" y="1213555"/>
                  <a:pt x="2164388" y="1160703"/>
                </a:cubicBezTo>
                <a:cubicBezTo>
                  <a:pt x="2194663" y="1107851"/>
                  <a:pt x="2209543" y="1074497"/>
                  <a:pt x="2235200" y="1028315"/>
                </a:cubicBezTo>
                <a:cubicBezTo>
                  <a:pt x="2260857" y="982133"/>
                  <a:pt x="2290106" y="932360"/>
                  <a:pt x="2318328" y="883612"/>
                </a:cubicBezTo>
                <a:cubicBezTo>
                  <a:pt x="2346550" y="834865"/>
                  <a:pt x="2379904" y="779446"/>
                  <a:pt x="2404534" y="735830"/>
                </a:cubicBezTo>
                <a:cubicBezTo>
                  <a:pt x="2429164" y="692214"/>
                  <a:pt x="2439940" y="665531"/>
                  <a:pt x="2466110" y="621915"/>
                </a:cubicBezTo>
                <a:cubicBezTo>
                  <a:pt x="2492280" y="578299"/>
                  <a:pt x="2531277" y="523394"/>
                  <a:pt x="2561552" y="474133"/>
                </a:cubicBezTo>
                <a:cubicBezTo>
                  <a:pt x="2591827" y="424872"/>
                  <a:pt x="2623128" y="364323"/>
                  <a:pt x="2647758" y="326351"/>
                </a:cubicBezTo>
                <a:cubicBezTo>
                  <a:pt x="2672388" y="288379"/>
                  <a:pt x="2709334" y="246303"/>
                  <a:pt x="2709334" y="246303"/>
                </a:cubicBezTo>
                <a:cubicBezTo>
                  <a:pt x="2730372" y="219107"/>
                  <a:pt x="2752437" y="186780"/>
                  <a:pt x="2773988" y="163176"/>
                </a:cubicBezTo>
                <a:cubicBezTo>
                  <a:pt x="2795540" y="139572"/>
                  <a:pt x="2816065" y="121612"/>
                  <a:pt x="2838643" y="104679"/>
                </a:cubicBezTo>
                <a:cubicBezTo>
                  <a:pt x="2861221" y="87746"/>
                  <a:pt x="2884312" y="75944"/>
                  <a:pt x="2909455" y="61576"/>
                </a:cubicBezTo>
                <a:cubicBezTo>
                  <a:pt x="2934598" y="47208"/>
                  <a:pt x="2966412" y="27709"/>
                  <a:pt x="2989503" y="18473"/>
                </a:cubicBezTo>
                <a:cubicBezTo>
                  <a:pt x="3012594" y="9237"/>
                  <a:pt x="3032093" y="8210"/>
                  <a:pt x="3048000" y="6157"/>
                </a:cubicBezTo>
                <a:cubicBezTo>
                  <a:pt x="3063907" y="4104"/>
                  <a:pt x="3074426" y="5130"/>
                  <a:pt x="3084946" y="6157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3F447AC-9C4D-4C0D-9C1E-CBF7F4046671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1294012" y="2992476"/>
            <a:ext cx="3452" cy="206329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0610BF-DCAB-4B28-89E9-3DD5CB8E97FF}"/>
              </a:ext>
            </a:extLst>
          </p:cNvPr>
          <p:cNvCxnSpPr>
            <a:cxnSpLocks noChangeAspect="1"/>
          </p:cNvCxnSpPr>
          <p:nvPr/>
        </p:nvCxnSpPr>
        <p:spPr>
          <a:xfrm>
            <a:off x="1250909" y="3492436"/>
            <a:ext cx="892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6BF5E6-B798-4082-9D0E-63E1B838A4EF}"/>
              </a:ext>
            </a:extLst>
          </p:cNvPr>
          <p:cNvCxnSpPr>
            <a:cxnSpLocks noChangeAspect="1"/>
          </p:cNvCxnSpPr>
          <p:nvPr/>
        </p:nvCxnSpPr>
        <p:spPr>
          <a:xfrm>
            <a:off x="2217630" y="3972077"/>
            <a:ext cx="0" cy="56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DF7137-5771-4AF5-913A-5A1FCFF70920}"/>
              </a:ext>
            </a:extLst>
          </p:cNvPr>
          <p:cNvCxnSpPr>
            <a:cxnSpLocks noChangeAspect="1"/>
          </p:cNvCxnSpPr>
          <p:nvPr/>
        </p:nvCxnSpPr>
        <p:spPr>
          <a:xfrm>
            <a:off x="358909" y="3995693"/>
            <a:ext cx="0" cy="56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D2864A5-66F1-4DAF-8BD0-0E944E3481FD}"/>
              </a:ext>
            </a:extLst>
          </p:cNvPr>
          <p:cNvSpPr txBox="1">
            <a:spLocks noChangeAspect="1"/>
          </p:cNvSpPr>
          <p:nvPr/>
        </p:nvSpPr>
        <p:spPr>
          <a:xfrm>
            <a:off x="2624898" y="3629783"/>
            <a:ext cx="12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AD02A1-677A-49B0-A58C-D66E706139F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136990" y="2604545"/>
                <a:ext cx="3348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AD02A1-677A-49B0-A58C-D66E70613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990" y="2604545"/>
                <a:ext cx="334841" cy="369332"/>
              </a:xfrm>
              <a:prstGeom prst="rect">
                <a:avLst/>
              </a:prstGeom>
              <a:blipFill>
                <a:blip r:embed="rId3"/>
                <a:stretch>
                  <a:fillRect r="-11111" b="-163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C579E2-298B-49D7-8A26-8B225BE2B714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160543" y="4034489"/>
            <a:ext cx="2622576" cy="25871"/>
          </a:xfrm>
          <a:prstGeom prst="line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A290165-65B3-4237-8EB3-0FFC8A190C4C}"/>
                  </a:ext>
                </a:extLst>
              </p:cNvPr>
              <p:cNvSpPr txBox="1"/>
              <p:nvPr/>
            </p:nvSpPr>
            <p:spPr>
              <a:xfrm>
                <a:off x="750665" y="3548036"/>
                <a:ext cx="2524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/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A290165-65B3-4237-8EB3-0FFC8A190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65" y="3548036"/>
                <a:ext cx="252439" cy="369332"/>
              </a:xfrm>
              <a:prstGeom prst="rect">
                <a:avLst/>
              </a:prstGeom>
              <a:blipFill>
                <a:blip r:embed="rId4"/>
                <a:stretch>
                  <a:fillRect r="-142857" b="-1475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F07C9E6-0904-451C-9431-E9AAA0E48576}"/>
              </a:ext>
            </a:extLst>
          </p:cNvPr>
          <p:cNvCxnSpPr/>
          <p:nvPr/>
        </p:nvCxnSpPr>
        <p:spPr>
          <a:xfrm>
            <a:off x="1250909" y="3865810"/>
            <a:ext cx="0" cy="3384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320A50D-3123-46C3-A2FB-A920B9F1BEAC}"/>
                  </a:ext>
                </a:extLst>
              </p:cNvPr>
              <p:cNvSpPr txBox="1"/>
              <p:nvPr/>
            </p:nvSpPr>
            <p:spPr>
              <a:xfrm>
                <a:off x="334395" y="5486399"/>
                <a:ext cx="222394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SG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ℏ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SG" dirty="0"/>
                  <a:t> eV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320A50D-3123-46C3-A2FB-A920B9F1B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95" y="5486399"/>
                <a:ext cx="2223942" cy="923330"/>
              </a:xfrm>
              <a:prstGeom prst="rect">
                <a:avLst/>
              </a:prstGeom>
              <a:blipFill>
                <a:blip r:embed="rId5"/>
                <a:stretch>
                  <a:fillRect b="-993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112841-948A-43A4-8BE1-8E2340D84963}"/>
                  </a:ext>
                </a:extLst>
              </p:cNvPr>
              <p:cNvSpPr txBox="1"/>
              <p:nvPr/>
            </p:nvSpPr>
            <p:spPr>
              <a:xfrm>
                <a:off x="3715200" y="2246620"/>
                <a:ext cx="22239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=1.4 </m:t>
                    </m:r>
                  </m:oMath>
                </a14:m>
                <a:r>
                  <a:rPr lang="en-SG" sz="1400" dirty="0"/>
                  <a:t>Å,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SG" sz="1400" dirty="0"/>
                  <a:t> eV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112841-948A-43A4-8BE1-8E2340D84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200" y="2246620"/>
                <a:ext cx="2223942" cy="307777"/>
              </a:xfrm>
              <a:prstGeom prst="rect">
                <a:avLst/>
              </a:prstGeom>
              <a:blipFill>
                <a:blip r:embed="rId6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7962413-0C4C-409E-8114-046780822CD5}"/>
              </a:ext>
            </a:extLst>
          </p:cNvPr>
          <p:cNvSpPr txBox="1"/>
          <p:nvPr/>
        </p:nvSpPr>
        <p:spPr>
          <a:xfrm>
            <a:off x="3176143" y="6356351"/>
            <a:ext cx="26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Wang, et al, unpublished.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390066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D5454-1597-4581-A590-1E0F02976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Outline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4D75C-4FA2-4B39-A9A9-4F17741FB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US" sz="2000" dirty="0"/>
              <a:t>Fluctuation-dissipation theorem</a:t>
            </a:r>
          </a:p>
          <a:p>
            <a:r>
              <a:rPr lang="en-US" sz="2000" dirty="0"/>
              <a:t>Tight-binding model for electrons</a:t>
            </a:r>
          </a:p>
          <a:p>
            <a:r>
              <a:rPr lang="en-US" sz="2000" dirty="0"/>
              <a:t>NEGF theory of energy, momentum, and angular momentum transfer, Meir-</a:t>
            </a:r>
            <a:r>
              <a:rPr lang="en-US" sz="2000" dirty="0" err="1"/>
              <a:t>Wingreen</a:t>
            </a:r>
            <a:r>
              <a:rPr lang="en-US" sz="2000" dirty="0"/>
              <a:t> formulas</a:t>
            </a:r>
          </a:p>
          <a:p>
            <a:endParaRPr lang="en-US" sz="2000" dirty="0"/>
          </a:p>
          <a:p>
            <a:r>
              <a:rPr lang="en-US" sz="2000" dirty="0"/>
              <a:t>Applications</a:t>
            </a:r>
          </a:p>
          <a:p>
            <a:pPr lvl="1"/>
            <a:r>
              <a:rPr lang="en-US" sz="2000" dirty="0"/>
              <a:t>Angular momentum emission from graphene edges </a:t>
            </a:r>
          </a:p>
          <a:p>
            <a:pPr lvl="1"/>
            <a:r>
              <a:rPr lang="en-US" sz="2000" dirty="0"/>
              <a:t>Van der Waals force between C</a:t>
            </a:r>
            <a:r>
              <a:rPr lang="en-US" sz="2000" baseline="-25000" dirty="0"/>
              <a:t>60 </a:t>
            </a:r>
            <a:r>
              <a:rPr lang="en-US" sz="2000" dirty="0"/>
              <a:t>s</a:t>
            </a:r>
            <a:endParaRPr lang="en-US" sz="2000" baseline="-25000" dirty="0"/>
          </a:p>
          <a:p>
            <a:pPr lvl="1"/>
            <a:r>
              <a:rPr lang="en-US" sz="2000" dirty="0"/>
              <a:t>Co-planar super-Planckian radiation in 2D metals</a:t>
            </a:r>
          </a:p>
          <a:p>
            <a:pPr lvl="1"/>
            <a:r>
              <a:rPr lang="en-US" sz="2000" dirty="0" err="1"/>
              <a:t>Floquet</a:t>
            </a:r>
            <a:r>
              <a:rPr lang="en-US" sz="2000" dirty="0"/>
              <a:t> drive of a square lattice</a:t>
            </a:r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4EFFE-BB56-4EC4-BB76-7519F751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B0C5081-FAA5-4254-AC75-597BB48638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577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D2EB-40EB-8A70-36D2-DA650CBC9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51D61-3C7B-0CA2-9C09-7F0C4DD77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NEGF formulation for photon transport between condensed matter objects at the nanoscale</a:t>
            </a:r>
          </a:p>
          <a:p>
            <a:endParaRPr lang="en-US" dirty="0"/>
          </a:p>
          <a:p>
            <a:r>
              <a:rPr lang="en-US" dirty="0"/>
              <a:t>Energy, momentum, and angular momentum transfer in a unified framework with the Meir-</a:t>
            </a:r>
            <a:r>
              <a:rPr lang="en-US" dirty="0" err="1"/>
              <a:t>Wingreen</a:t>
            </a:r>
            <a:r>
              <a:rPr lang="en-US" dirty="0"/>
              <a:t> formula</a:t>
            </a:r>
          </a:p>
          <a:p>
            <a:endParaRPr lang="en-US" dirty="0"/>
          </a:p>
          <a:p>
            <a:r>
              <a:rPr lang="en-US" dirty="0"/>
              <a:t>Applications in nonequilibrium settings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7BA7D-0B59-419D-C15B-DC2F3FE4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66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3A237A-7A1B-0AE8-27C4-DAD2D661B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183" y="311705"/>
            <a:ext cx="4594473" cy="12777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5A633-F237-EAAE-B8A9-A53510828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7779" y="2711395"/>
            <a:ext cx="5574838" cy="34655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700" b="1" dirty="0" err="1"/>
              <a:t>Gaoming</a:t>
            </a:r>
            <a:r>
              <a:rPr lang="en-US" sz="1700" b="1" dirty="0"/>
              <a:t> Tang</a:t>
            </a:r>
            <a:r>
              <a:rPr lang="en-US" sz="1700" dirty="0"/>
              <a:t>, Graduate School of China Academy of Engineering Physics, Beijing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b="1" dirty="0"/>
              <a:t>Tao Zhu</a:t>
            </a:r>
            <a:r>
              <a:rPr lang="en-US" sz="1700" dirty="0"/>
              <a:t>, Tiangong University, Tianjin, China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b="1" dirty="0"/>
              <a:t>Yong-Mei Zhang</a:t>
            </a:r>
            <a:r>
              <a:rPr lang="en-US" sz="1700" dirty="0"/>
              <a:t>, Nanjing Univ of Aeronautics and Astronautics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b="1" dirty="0"/>
              <a:t>Mauro Antezza</a:t>
            </a:r>
            <a:r>
              <a:rPr lang="en-US" sz="1700" dirty="0"/>
              <a:t>, Univ Montpellier, CNRS, France 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717F4-B0E4-9CF0-325D-74C53492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0850" y="6356350"/>
            <a:ext cx="17145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6B0C5081-FAA5-4254-AC75-597BB486380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21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C1923A-383E-64D9-ED0A-86ADB966FF02}"/>
              </a:ext>
            </a:extLst>
          </p:cNvPr>
          <p:cNvSpPr txBox="1"/>
          <p:nvPr/>
        </p:nvSpPr>
        <p:spPr>
          <a:xfrm>
            <a:off x="783771" y="6176963"/>
            <a:ext cx="250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MOE FRC tier 1 support</a:t>
            </a:r>
          </a:p>
        </p:txBody>
      </p:sp>
    </p:spTree>
    <p:extLst>
      <p:ext uri="{BB962C8B-B14F-4D97-AF65-F5344CB8AC3E}">
        <p14:creationId xmlns:p14="http://schemas.microsoft.com/office/powerpoint/2010/main" val="95504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1B8F-5565-4A03-AB08-C7B54D6BB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Fluctuation-dissipation theorem (of 2nd kind)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78F3FC-55C8-4469-BEDD-155CC92EB9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𝛼𝛽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SG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N</a:t>
                </a:r>
                <a:r>
                  <a:rPr lang="en-SG" dirty="0"/>
                  <a:t>EGF notation (FDT 1</a:t>
                </a:r>
                <a:r>
                  <a:rPr lang="en-SG" baseline="30000" dirty="0"/>
                  <a:t>st</a:t>
                </a:r>
                <a:r>
                  <a:rPr lang="en-SG" dirty="0"/>
                  <a:t> kind)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SG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SG" dirty="0"/>
                  <a:t> linear response: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SG" b="1" dirty="0"/>
              </a:p>
              <a:p>
                <a:endParaRPr lang="en-S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78F3FC-55C8-4469-BEDD-155CC92EB9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E4656-AF4B-49D0-9B75-EF5B7AF12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79757-CDC7-4B86-ACDF-1E44B78B1F04}"/>
              </a:ext>
            </a:extLst>
          </p:cNvPr>
          <p:cNvSpPr txBox="1"/>
          <p:nvPr/>
        </p:nvSpPr>
        <p:spPr>
          <a:xfrm>
            <a:off x="5964343" y="3105834"/>
            <a:ext cx="2470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Callen and Welton 1951,</a:t>
            </a:r>
          </a:p>
          <a:p>
            <a:r>
              <a:rPr lang="en-US" dirty="0"/>
              <a:t>Kubo 1966,</a:t>
            </a:r>
          </a:p>
          <a:p>
            <a:r>
              <a:rPr lang="en-US" dirty="0"/>
              <a:t>Eckhardt 1984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021379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id="{5595A08A-1DDF-4451-A680-782B10E99C47}"/>
              </a:ext>
            </a:extLst>
          </p:cNvPr>
          <p:cNvSpPr/>
          <p:nvPr/>
        </p:nvSpPr>
        <p:spPr>
          <a:xfrm>
            <a:off x="783771" y="2357654"/>
            <a:ext cx="2906487" cy="28130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91261CE-0AF4-4F0A-9A1C-E1C18B1624B3}"/>
              </a:ext>
            </a:extLst>
          </p:cNvPr>
          <p:cNvCxnSpPr>
            <a:stCxn id="29" idx="4"/>
            <a:endCxn id="33" idx="4"/>
          </p:cNvCxnSpPr>
          <p:nvPr/>
        </p:nvCxnSpPr>
        <p:spPr>
          <a:xfrm>
            <a:off x="2955469" y="4094828"/>
            <a:ext cx="97973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BB107A4-3ABC-4DEF-AA8F-2DB920A37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tight-binding model with baths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EE50E-77EC-45BB-B766-2A58716CC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4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7E8BC2A-037F-4927-86F7-0F435B09350D}"/>
              </a:ext>
            </a:extLst>
          </p:cNvPr>
          <p:cNvSpPr/>
          <p:nvPr/>
        </p:nvSpPr>
        <p:spPr>
          <a:xfrm>
            <a:off x="304800" y="3156857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9D8251-B524-4633-B8BB-DFD56FECCFAB}"/>
              </a:ext>
            </a:extLst>
          </p:cNvPr>
          <p:cNvSpPr/>
          <p:nvPr/>
        </p:nvSpPr>
        <p:spPr>
          <a:xfrm>
            <a:off x="87085" y="3766458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9A057D-8D51-40EC-A8F1-97B3E3EED28B}"/>
              </a:ext>
            </a:extLst>
          </p:cNvPr>
          <p:cNvSpPr/>
          <p:nvPr/>
        </p:nvSpPr>
        <p:spPr>
          <a:xfrm>
            <a:off x="478972" y="3831772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6E5A14-7BEA-4B1F-800F-8DA0AF8A8825}"/>
              </a:ext>
            </a:extLst>
          </p:cNvPr>
          <p:cNvSpPr/>
          <p:nvPr/>
        </p:nvSpPr>
        <p:spPr>
          <a:xfrm>
            <a:off x="914401" y="4082143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9D3CB75-A90B-4782-A980-8402C62F7E63}"/>
              </a:ext>
            </a:extLst>
          </p:cNvPr>
          <p:cNvSpPr/>
          <p:nvPr/>
        </p:nvSpPr>
        <p:spPr>
          <a:xfrm>
            <a:off x="3439886" y="3526968"/>
            <a:ext cx="228600" cy="230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AF03535-36CB-41B4-84EC-787440323667}"/>
              </a:ext>
            </a:extLst>
          </p:cNvPr>
          <p:cNvSpPr/>
          <p:nvPr/>
        </p:nvSpPr>
        <p:spPr>
          <a:xfrm>
            <a:off x="4005943" y="3145970"/>
            <a:ext cx="228600" cy="230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DED8415-92E8-4304-9A46-99010C913ED7}"/>
              </a:ext>
            </a:extLst>
          </p:cNvPr>
          <p:cNvSpPr/>
          <p:nvPr/>
        </p:nvSpPr>
        <p:spPr>
          <a:xfrm>
            <a:off x="4245427" y="3712028"/>
            <a:ext cx="228600" cy="230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F423E8E-664D-4F40-93C0-82C7FDADFDB6}"/>
              </a:ext>
            </a:extLst>
          </p:cNvPr>
          <p:cNvSpPr/>
          <p:nvPr/>
        </p:nvSpPr>
        <p:spPr>
          <a:xfrm>
            <a:off x="4506684" y="3145970"/>
            <a:ext cx="228600" cy="230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0C7591E-CAFE-4467-B8DB-2B84C754C820}"/>
              </a:ext>
            </a:extLst>
          </p:cNvPr>
          <p:cNvSpPr/>
          <p:nvPr/>
        </p:nvSpPr>
        <p:spPr>
          <a:xfrm>
            <a:off x="4789713" y="3690257"/>
            <a:ext cx="228600" cy="230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4518647-D4AD-425C-A821-73F6CA701862}"/>
              </a:ext>
            </a:extLst>
          </p:cNvPr>
          <p:cNvSpPr/>
          <p:nvPr/>
        </p:nvSpPr>
        <p:spPr>
          <a:xfrm>
            <a:off x="4789713" y="4191000"/>
            <a:ext cx="228600" cy="230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54ED44F-3D61-4AB1-BFA5-B0B292BD6BD8}"/>
              </a:ext>
            </a:extLst>
          </p:cNvPr>
          <p:cNvSpPr/>
          <p:nvPr/>
        </p:nvSpPr>
        <p:spPr>
          <a:xfrm>
            <a:off x="250372" y="2601682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83C4CBD-0532-4056-93E0-73537691662B}"/>
              </a:ext>
            </a:extLst>
          </p:cNvPr>
          <p:cNvSpPr/>
          <p:nvPr/>
        </p:nvSpPr>
        <p:spPr>
          <a:xfrm>
            <a:off x="-43539" y="2351312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3032C99-8660-4B26-AE0A-4E2B74C762FD}"/>
              </a:ext>
            </a:extLst>
          </p:cNvPr>
          <p:cNvSpPr/>
          <p:nvPr/>
        </p:nvSpPr>
        <p:spPr>
          <a:xfrm>
            <a:off x="-130628" y="3015343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9AD9AA5-A33A-4F5C-9992-3A30B32C464D}"/>
              </a:ext>
            </a:extLst>
          </p:cNvPr>
          <p:cNvSpPr/>
          <p:nvPr/>
        </p:nvSpPr>
        <p:spPr>
          <a:xfrm>
            <a:off x="4615541" y="4724398"/>
            <a:ext cx="228600" cy="230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FED25F4-AC4C-401D-A35D-4D21C4482F77}"/>
              </a:ext>
            </a:extLst>
          </p:cNvPr>
          <p:cNvCxnSpPr>
            <a:cxnSpLocks/>
          </p:cNvCxnSpPr>
          <p:nvPr/>
        </p:nvCxnSpPr>
        <p:spPr>
          <a:xfrm>
            <a:off x="815598" y="2859384"/>
            <a:ext cx="392712" cy="271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B979255-9B30-438F-9D6A-DC02C7D42D92}"/>
              </a:ext>
            </a:extLst>
          </p:cNvPr>
          <p:cNvCxnSpPr>
            <a:cxnSpLocks/>
          </p:cNvCxnSpPr>
          <p:nvPr/>
        </p:nvCxnSpPr>
        <p:spPr>
          <a:xfrm>
            <a:off x="1333501" y="3158654"/>
            <a:ext cx="239484" cy="566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C255D3E-D34F-4603-B11D-620D6CB80B1F}"/>
              </a:ext>
            </a:extLst>
          </p:cNvPr>
          <p:cNvCxnSpPr>
            <a:stCxn id="10" idx="4"/>
            <a:endCxn id="15" idx="0"/>
          </p:cNvCxnSpPr>
          <p:nvPr/>
        </p:nvCxnSpPr>
        <p:spPr>
          <a:xfrm>
            <a:off x="1572985" y="3844458"/>
            <a:ext cx="10885" cy="433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0C0FC08-5442-4A68-966D-7334EFA040D5}"/>
              </a:ext>
            </a:extLst>
          </p:cNvPr>
          <p:cNvCxnSpPr>
            <a:cxnSpLocks/>
          </p:cNvCxnSpPr>
          <p:nvPr/>
        </p:nvCxnSpPr>
        <p:spPr>
          <a:xfrm>
            <a:off x="941616" y="3648512"/>
            <a:ext cx="560612" cy="102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575A21C-3D90-4F0E-AB26-1D1977E77762}"/>
              </a:ext>
            </a:extLst>
          </p:cNvPr>
          <p:cNvCxnSpPr>
            <a:cxnSpLocks/>
          </p:cNvCxnSpPr>
          <p:nvPr/>
        </p:nvCxnSpPr>
        <p:spPr>
          <a:xfrm>
            <a:off x="1072245" y="4214569"/>
            <a:ext cx="473527" cy="195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5C29269-157D-411D-9182-C89F61FF7EC7}"/>
              </a:ext>
            </a:extLst>
          </p:cNvPr>
          <p:cNvCxnSpPr>
            <a:cxnSpLocks/>
          </p:cNvCxnSpPr>
          <p:nvPr/>
        </p:nvCxnSpPr>
        <p:spPr>
          <a:xfrm>
            <a:off x="908958" y="3626740"/>
            <a:ext cx="119743" cy="587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775D177-D2BF-4B36-B9FC-791A31D685BE}"/>
              </a:ext>
            </a:extLst>
          </p:cNvPr>
          <p:cNvCxnSpPr>
            <a:cxnSpLocks/>
          </p:cNvCxnSpPr>
          <p:nvPr/>
        </p:nvCxnSpPr>
        <p:spPr>
          <a:xfrm>
            <a:off x="342900" y="2662452"/>
            <a:ext cx="527133" cy="305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F60E0FF-5126-49EC-A2E1-048471B77499}"/>
              </a:ext>
            </a:extLst>
          </p:cNvPr>
          <p:cNvCxnSpPr>
            <a:cxnSpLocks/>
          </p:cNvCxnSpPr>
          <p:nvPr/>
        </p:nvCxnSpPr>
        <p:spPr>
          <a:xfrm>
            <a:off x="419100" y="3321941"/>
            <a:ext cx="409036" cy="303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C0486BE-DF28-4941-A9F8-79AC20DA1B34}"/>
              </a:ext>
            </a:extLst>
          </p:cNvPr>
          <p:cNvCxnSpPr>
            <a:cxnSpLocks/>
          </p:cNvCxnSpPr>
          <p:nvPr/>
        </p:nvCxnSpPr>
        <p:spPr>
          <a:xfrm>
            <a:off x="353786" y="2832082"/>
            <a:ext cx="54428" cy="324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D2AC82E-3C78-48F1-9248-DBE1D07C7DFE}"/>
              </a:ext>
            </a:extLst>
          </p:cNvPr>
          <p:cNvCxnSpPr>
            <a:cxnSpLocks/>
          </p:cNvCxnSpPr>
          <p:nvPr/>
        </p:nvCxnSpPr>
        <p:spPr>
          <a:xfrm>
            <a:off x="64498" y="2460883"/>
            <a:ext cx="293911" cy="272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3E0B2A5-A0DD-4F97-9424-2B22D11A7889}"/>
              </a:ext>
            </a:extLst>
          </p:cNvPr>
          <p:cNvCxnSpPr>
            <a:cxnSpLocks/>
          </p:cNvCxnSpPr>
          <p:nvPr/>
        </p:nvCxnSpPr>
        <p:spPr>
          <a:xfrm>
            <a:off x="16330" y="3169541"/>
            <a:ext cx="354606" cy="107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13E8CB1-D336-4CD1-81E4-E808C1C0A174}"/>
              </a:ext>
            </a:extLst>
          </p:cNvPr>
          <p:cNvCxnSpPr>
            <a:cxnSpLocks/>
          </p:cNvCxnSpPr>
          <p:nvPr/>
        </p:nvCxnSpPr>
        <p:spPr>
          <a:xfrm flipH="1">
            <a:off x="620484" y="3658315"/>
            <a:ext cx="282208" cy="255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7051F7A-AB43-4F22-B69A-8A0ADFFE95DE}"/>
              </a:ext>
            </a:extLst>
          </p:cNvPr>
          <p:cNvCxnSpPr>
            <a:cxnSpLocks/>
          </p:cNvCxnSpPr>
          <p:nvPr/>
        </p:nvCxnSpPr>
        <p:spPr>
          <a:xfrm>
            <a:off x="195939" y="3881658"/>
            <a:ext cx="391887" cy="65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CB143A8-FB38-44A6-BC48-386459692904}"/>
              </a:ext>
            </a:extLst>
          </p:cNvPr>
          <p:cNvCxnSpPr>
            <a:cxnSpLocks/>
          </p:cNvCxnSpPr>
          <p:nvPr/>
        </p:nvCxnSpPr>
        <p:spPr>
          <a:xfrm>
            <a:off x="615044" y="3996856"/>
            <a:ext cx="354607" cy="216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04E3BB0-B78B-4E30-BDF5-A65063BF88E0}"/>
              </a:ext>
            </a:extLst>
          </p:cNvPr>
          <p:cNvCxnSpPr>
            <a:cxnSpLocks/>
          </p:cNvCxnSpPr>
          <p:nvPr/>
        </p:nvCxnSpPr>
        <p:spPr>
          <a:xfrm flipH="1">
            <a:off x="223156" y="3984887"/>
            <a:ext cx="407394" cy="501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163FC76-46E3-4AFA-8B97-7BAB2904644E}"/>
              </a:ext>
            </a:extLst>
          </p:cNvPr>
          <p:cNvCxnSpPr>
            <a:cxnSpLocks/>
          </p:cNvCxnSpPr>
          <p:nvPr/>
        </p:nvCxnSpPr>
        <p:spPr>
          <a:xfrm>
            <a:off x="206830" y="4382400"/>
            <a:ext cx="538840" cy="398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EC0BE46-BE5E-497C-8A0A-ECAD7D8F1272}"/>
              </a:ext>
            </a:extLst>
          </p:cNvPr>
          <p:cNvCxnSpPr>
            <a:cxnSpLocks/>
          </p:cNvCxnSpPr>
          <p:nvPr/>
        </p:nvCxnSpPr>
        <p:spPr>
          <a:xfrm flipH="1">
            <a:off x="-293913" y="3897801"/>
            <a:ext cx="447134" cy="21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5A06732-8F3A-430D-BA21-2CD1805DA501}"/>
              </a:ext>
            </a:extLst>
          </p:cNvPr>
          <p:cNvCxnSpPr>
            <a:cxnSpLocks/>
          </p:cNvCxnSpPr>
          <p:nvPr/>
        </p:nvCxnSpPr>
        <p:spPr>
          <a:xfrm flipH="1">
            <a:off x="-293914" y="4421398"/>
            <a:ext cx="5606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6FCC4FA-62CC-41F0-ACCB-7C843E5404E0}"/>
              </a:ext>
            </a:extLst>
          </p:cNvPr>
          <p:cNvSpPr/>
          <p:nvPr/>
        </p:nvSpPr>
        <p:spPr>
          <a:xfrm>
            <a:off x="576940" y="4582883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FEFB6DC-2064-4E61-ABF8-DF08849A750A}"/>
              </a:ext>
            </a:extLst>
          </p:cNvPr>
          <p:cNvSpPr/>
          <p:nvPr/>
        </p:nvSpPr>
        <p:spPr>
          <a:xfrm>
            <a:off x="152400" y="4299858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1FCEA72-86D5-40F8-8937-14810648215A}"/>
              </a:ext>
            </a:extLst>
          </p:cNvPr>
          <p:cNvSpPr/>
          <p:nvPr/>
        </p:nvSpPr>
        <p:spPr>
          <a:xfrm>
            <a:off x="1469570" y="4278086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90ECF54-CD16-494F-B9AB-30EAE81A5558}"/>
              </a:ext>
            </a:extLst>
          </p:cNvPr>
          <p:cNvCxnSpPr>
            <a:cxnSpLocks/>
          </p:cNvCxnSpPr>
          <p:nvPr/>
        </p:nvCxnSpPr>
        <p:spPr>
          <a:xfrm flipH="1">
            <a:off x="702126" y="4203683"/>
            <a:ext cx="337461" cy="500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E943E44-9A3D-4A3F-908D-603B51BDAF4B}"/>
              </a:ext>
            </a:extLst>
          </p:cNvPr>
          <p:cNvCxnSpPr>
            <a:cxnSpLocks/>
          </p:cNvCxnSpPr>
          <p:nvPr/>
        </p:nvCxnSpPr>
        <p:spPr>
          <a:xfrm flipH="1">
            <a:off x="957122" y="3223970"/>
            <a:ext cx="343721" cy="412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AEEB2C9A-97EF-44E1-8840-83408DDB8100}"/>
              </a:ext>
            </a:extLst>
          </p:cNvPr>
          <p:cNvSpPr/>
          <p:nvPr/>
        </p:nvSpPr>
        <p:spPr>
          <a:xfrm>
            <a:off x="1458685" y="3614058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9565FD-1F00-4DD2-BC14-55D5273483E3}"/>
              </a:ext>
            </a:extLst>
          </p:cNvPr>
          <p:cNvSpPr/>
          <p:nvPr/>
        </p:nvSpPr>
        <p:spPr>
          <a:xfrm>
            <a:off x="1219201" y="3048000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765FA2-8042-43A5-A045-694E94D6C60E}"/>
              </a:ext>
            </a:extLst>
          </p:cNvPr>
          <p:cNvSpPr/>
          <p:nvPr/>
        </p:nvSpPr>
        <p:spPr>
          <a:xfrm>
            <a:off x="696683" y="2771216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B727011-D985-42CA-BDFF-4808426ABA62}"/>
              </a:ext>
            </a:extLst>
          </p:cNvPr>
          <p:cNvCxnSpPr>
            <a:cxnSpLocks/>
          </p:cNvCxnSpPr>
          <p:nvPr/>
        </p:nvCxnSpPr>
        <p:spPr>
          <a:xfrm>
            <a:off x="817249" y="2935217"/>
            <a:ext cx="64497" cy="641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1F822E8-3028-4261-B024-A2CE33511884}"/>
              </a:ext>
            </a:extLst>
          </p:cNvPr>
          <p:cNvCxnSpPr>
            <a:cxnSpLocks/>
          </p:cNvCxnSpPr>
          <p:nvPr/>
        </p:nvCxnSpPr>
        <p:spPr>
          <a:xfrm flipH="1">
            <a:off x="2966355" y="3402685"/>
            <a:ext cx="212276" cy="516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F589577-7EED-4EDB-BFC5-A64757345DA8}"/>
              </a:ext>
            </a:extLst>
          </p:cNvPr>
          <p:cNvCxnSpPr>
            <a:cxnSpLocks/>
          </p:cNvCxnSpPr>
          <p:nvPr/>
        </p:nvCxnSpPr>
        <p:spPr>
          <a:xfrm>
            <a:off x="3264892" y="3364398"/>
            <a:ext cx="267522" cy="305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3DC41E6-44BB-498F-A9F3-15B8B00DD9E7}"/>
              </a:ext>
            </a:extLst>
          </p:cNvPr>
          <p:cNvCxnSpPr>
            <a:stCxn id="29" idx="6"/>
            <a:endCxn id="30" idx="2"/>
          </p:cNvCxnSpPr>
          <p:nvPr/>
        </p:nvCxnSpPr>
        <p:spPr>
          <a:xfrm>
            <a:off x="3069769" y="3979628"/>
            <a:ext cx="195945" cy="65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E9963EE-30FC-4867-AB12-2270BB9D6E7D}"/>
              </a:ext>
            </a:extLst>
          </p:cNvPr>
          <p:cNvCxnSpPr>
            <a:stCxn id="27" idx="7"/>
            <a:endCxn id="36" idx="3"/>
          </p:cNvCxnSpPr>
          <p:nvPr/>
        </p:nvCxnSpPr>
        <p:spPr>
          <a:xfrm flipV="1">
            <a:off x="3286664" y="3033187"/>
            <a:ext cx="273783" cy="255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247F814-6F49-4B63-9571-239D9A54FB4B}"/>
              </a:ext>
            </a:extLst>
          </p:cNvPr>
          <p:cNvCxnSpPr>
            <a:stCxn id="33" idx="5"/>
            <a:endCxn id="35" idx="2"/>
          </p:cNvCxnSpPr>
          <p:nvPr/>
        </p:nvCxnSpPr>
        <p:spPr>
          <a:xfrm>
            <a:off x="3134264" y="4594487"/>
            <a:ext cx="272962" cy="190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71E506F-137D-4349-A067-BA02EB8616DE}"/>
              </a:ext>
            </a:extLst>
          </p:cNvPr>
          <p:cNvCxnSpPr>
            <a:cxnSpLocks/>
          </p:cNvCxnSpPr>
          <p:nvPr/>
        </p:nvCxnSpPr>
        <p:spPr>
          <a:xfrm flipH="1">
            <a:off x="3380014" y="3659394"/>
            <a:ext cx="174172" cy="402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DCB9A99A-2CDC-4B15-BC4E-9CB6CB405DC3}"/>
              </a:ext>
            </a:extLst>
          </p:cNvPr>
          <p:cNvCxnSpPr>
            <a:cxnSpLocks/>
          </p:cNvCxnSpPr>
          <p:nvPr/>
        </p:nvCxnSpPr>
        <p:spPr>
          <a:xfrm>
            <a:off x="3423558" y="4138370"/>
            <a:ext cx="321129" cy="135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71DFFA9-E417-446F-9981-4FB5F7FD4AA3}"/>
              </a:ext>
            </a:extLst>
          </p:cNvPr>
          <p:cNvCxnSpPr>
            <a:cxnSpLocks/>
          </p:cNvCxnSpPr>
          <p:nvPr/>
        </p:nvCxnSpPr>
        <p:spPr>
          <a:xfrm>
            <a:off x="3663041" y="2979840"/>
            <a:ext cx="398152" cy="275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6516DF4-A08A-4E11-926C-4FB88495455B}"/>
              </a:ext>
            </a:extLst>
          </p:cNvPr>
          <p:cNvCxnSpPr>
            <a:cxnSpLocks/>
          </p:cNvCxnSpPr>
          <p:nvPr/>
        </p:nvCxnSpPr>
        <p:spPr>
          <a:xfrm>
            <a:off x="3635008" y="3669197"/>
            <a:ext cx="643897" cy="185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C013F4D-21D8-4A72-8CC5-F40C48DE1E9D}"/>
              </a:ext>
            </a:extLst>
          </p:cNvPr>
          <p:cNvCxnSpPr>
            <a:stCxn id="31" idx="5"/>
            <a:endCxn id="32" idx="0"/>
          </p:cNvCxnSpPr>
          <p:nvPr/>
        </p:nvCxnSpPr>
        <p:spPr>
          <a:xfrm>
            <a:off x="4201065" y="3342629"/>
            <a:ext cx="158662" cy="369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35E1700-1DFB-4C70-A9CB-A2879F9F6CEE}"/>
              </a:ext>
            </a:extLst>
          </p:cNvPr>
          <p:cNvCxnSpPr>
            <a:cxnSpLocks/>
          </p:cNvCxnSpPr>
          <p:nvPr/>
        </p:nvCxnSpPr>
        <p:spPr>
          <a:xfrm flipH="1">
            <a:off x="3135084" y="4127484"/>
            <a:ext cx="212272" cy="352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82F3AA91-76B1-44E3-8115-3B22B3B89C02}"/>
              </a:ext>
            </a:extLst>
          </p:cNvPr>
          <p:cNvCxnSpPr>
            <a:cxnSpLocks/>
          </p:cNvCxnSpPr>
          <p:nvPr/>
        </p:nvCxnSpPr>
        <p:spPr>
          <a:xfrm flipH="1">
            <a:off x="3521526" y="4312539"/>
            <a:ext cx="293917" cy="489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BD25C32-00C2-454F-96A6-72F1B81B879C}"/>
              </a:ext>
            </a:extLst>
          </p:cNvPr>
          <p:cNvCxnSpPr>
            <a:cxnSpLocks/>
          </p:cNvCxnSpPr>
          <p:nvPr/>
        </p:nvCxnSpPr>
        <p:spPr>
          <a:xfrm>
            <a:off x="3799937" y="4322342"/>
            <a:ext cx="555169" cy="195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4B18FE8-A436-4EB1-8782-9AB189DD5870}"/>
              </a:ext>
            </a:extLst>
          </p:cNvPr>
          <p:cNvCxnSpPr>
            <a:cxnSpLocks/>
          </p:cNvCxnSpPr>
          <p:nvPr/>
        </p:nvCxnSpPr>
        <p:spPr>
          <a:xfrm flipV="1">
            <a:off x="4359727" y="3822683"/>
            <a:ext cx="544286" cy="21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1D2572C-AA06-4D75-968D-9D7ECEDAEC0A}"/>
              </a:ext>
            </a:extLst>
          </p:cNvPr>
          <p:cNvCxnSpPr>
            <a:stCxn id="31" idx="6"/>
            <a:endCxn id="38" idx="2"/>
          </p:cNvCxnSpPr>
          <p:nvPr/>
        </p:nvCxnSpPr>
        <p:spPr>
          <a:xfrm>
            <a:off x="4234543" y="3261170"/>
            <a:ext cx="2721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8D95FD2-2BA5-4338-BD71-16AB402D64D0}"/>
              </a:ext>
            </a:extLst>
          </p:cNvPr>
          <p:cNvCxnSpPr>
            <a:cxnSpLocks/>
          </p:cNvCxnSpPr>
          <p:nvPr/>
        </p:nvCxnSpPr>
        <p:spPr>
          <a:xfrm>
            <a:off x="4403271" y="3909770"/>
            <a:ext cx="429986" cy="363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30540FC4-8150-46A4-9886-15E97C0C88B3}"/>
              </a:ext>
            </a:extLst>
          </p:cNvPr>
          <p:cNvCxnSpPr>
            <a:stCxn id="37" idx="4"/>
            <a:endCxn id="40" idx="3"/>
          </p:cNvCxnSpPr>
          <p:nvPr/>
        </p:nvCxnSpPr>
        <p:spPr>
          <a:xfrm flipV="1">
            <a:off x="4370612" y="4306200"/>
            <a:ext cx="419101" cy="300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8F7CE748-6B98-41BC-B475-646A265099CD}"/>
              </a:ext>
            </a:extLst>
          </p:cNvPr>
          <p:cNvCxnSpPr>
            <a:cxnSpLocks/>
          </p:cNvCxnSpPr>
          <p:nvPr/>
        </p:nvCxnSpPr>
        <p:spPr>
          <a:xfrm>
            <a:off x="4403270" y="4573798"/>
            <a:ext cx="244929" cy="233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98D5A4D8-71B0-4397-A06F-4A637B1B45DD}"/>
              </a:ext>
            </a:extLst>
          </p:cNvPr>
          <p:cNvCxnSpPr>
            <a:cxnSpLocks/>
          </p:cNvCxnSpPr>
          <p:nvPr/>
        </p:nvCxnSpPr>
        <p:spPr>
          <a:xfrm>
            <a:off x="4664528" y="3376370"/>
            <a:ext cx="202207" cy="347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75C298FE-AABC-4004-A89C-4FAFD7A147AC}"/>
              </a:ext>
            </a:extLst>
          </p:cNvPr>
          <p:cNvSpPr/>
          <p:nvPr/>
        </p:nvSpPr>
        <p:spPr>
          <a:xfrm>
            <a:off x="3091542" y="3254827"/>
            <a:ext cx="228600" cy="230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192AEF9-8C6F-4D25-9CCF-5A6546ED0492}"/>
              </a:ext>
            </a:extLst>
          </p:cNvPr>
          <p:cNvSpPr/>
          <p:nvPr/>
        </p:nvSpPr>
        <p:spPr>
          <a:xfrm>
            <a:off x="2841169" y="3864428"/>
            <a:ext cx="228600" cy="230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40A10F8-19B8-4FF5-9E33-C65D7DE7BDCB}"/>
              </a:ext>
            </a:extLst>
          </p:cNvPr>
          <p:cNvSpPr/>
          <p:nvPr/>
        </p:nvSpPr>
        <p:spPr>
          <a:xfrm>
            <a:off x="3407226" y="4669967"/>
            <a:ext cx="228600" cy="230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A9314BA-5BAC-4910-8929-E125DD3D9D23}"/>
              </a:ext>
            </a:extLst>
          </p:cNvPr>
          <p:cNvSpPr/>
          <p:nvPr/>
        </p:nvSpPr>
        <p:spPr>
          <a:xfrm>
            <a:off x="3526969" y="2836528"/>
            <a:ext cx="228600" cy="230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DCAEF75-25E2-4CF4-B5C6-C5E99D58A5AA}"/>
              </a:ext>
            </a:extLst>
          </p:cNvPr>
          <p:cNvSpPr/>
          <p:nvPr/>
        </p:nvSpPr>
        <p:spPr>
          <a:xfrm>
            <a:off x="3265714" y="3929742"/>
            <a:ext cx="228600" cy="230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94BE0E-D371-4AA6-8239-7D807E03BD04}"/>
              </a:ext>
            </a:extLst>
          </p:cNvPr>
          <p:cNvSpPr/>
          <p:nvPr/>
        </p:nvSpPr>
        <p:spPr>
          <a:xfrm>
            <a:off x="794658" y="3494314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2B5BEB5-2C9C-4A9D-AB09-FB2A1F1DA222}"/>
              </a:ext>
            </a:extLst>
          </p:cNvPr>
          <p:cNvSpPr/>
          <p:nvPr/>
        </p:nvSpPr>
        <p:spPr>
          <a:xfrm>
            <a:off x="2939142" y="4397828"/>
            <a:ext cx="228600" cy="230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F6C3659-B1A7-48B1-A272-B899B4258EEB}"/>
              </a:ext>
            </a:extLst>
          </p:cNvPr>
          <p:cNvSpPr/>
          <p:nvPr/>
        </p:nvSpPr>
        <p:spPr>
          <a:xfrm>
            <a:off x="4256312" y="4376056"/>
            <a:ext cx="228600" cy="230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A13C031-B7D4-444D-8E39-D8A382CEEDBC}"/>
              </a:ext>
            </a:extLst>
          </p:cNvPr>
          <p:cNvSpPr/>
          <p:nvPr/>
        </p:nvSpPr>
        <p:spPr>
          <a:xfrm>
            <a:off x="3701143" y="4180113"/>
            <a:ext cx="228600" cy="230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E406A92-605B-4D31-92C2-944FC2668EC4}"/>
              </a:ext>
            </a:extLst>
          </p:cNvPr>
          <p:cNvCxnSpPr>
            <a:cxnSpLocks/>
          </p:cNvCxnSpPr>
          <p:nvPr/>
        </p:nvCxnSpPr>
        <p:spPr>
          <a:xfrm flipV="1">
            <a:off x="3799117" y="3854257"/>
            <a:ext cx="577762" cy="386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FDFC31D-4BB1-7B3E-9999-CC73B9298C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252586"/>
              </p:ext>
            </p:extLst>
          </p:nvPr>
        </p:nvGraphicFramePr>
        <p:xfrm>
          <a:off x="4114800" y="2209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FDFC31D-4BB1-7B3E-9999-CC73B9298C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144A9D7-54EF-E463-9045-286970F5A440}"/>
                  </a:ext>
                </a:extLst>
              </p:cNvPr>
              <p:cNvSpPr txBox="1"/>
              <p:nvPr/>
            </p:nvSpPr>
            <p:spPr>
              <a:xfrm>
                <a:off x="5262419" y="1861111"/>
                <a:ext cx="3553364" cy="47047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SG" sz="2400" dirty="0"/>
              </a:p>
              <a:p>
                <a:endParaRPr lang="en-SG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endParaRPr lang="en-SG" sz="2400" dirty="0"/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b="0" dirty="0"/>
              </a:p>
              <a:p>
                <a:endParaRPr lang="en-SG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en-SG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144A9D7-54EF-E463-9045-286970F5A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419" y="1861111"/>
                <a:ext cx="3553364" cy="4704749"/>
              </a:xfrm>
              <a:prstGeom prst="rect">
                <a:avLst/>
              </a:prstGeom>
              <a:blipFill>
                <a:blip r:embed="rId5"/>
                <a:stretch>
                  <a:fillRect l="-34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945E493A-A317-2E8F-9CE0-90278FC64522}"/>
              </a:ext>
            </a:extLst>
          </p:cNvPr>
          <p:cNvSpPr txBox="1"/>
          <p:nvPr/>
        </p:nvSpPr>
        <p:spPr>
          <a:xfrm>
            <a:off x="1881812" y="2514601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system</a:t>
            </a:r>
            <a:endParaRPr lang="en-SG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2B91E2-D9A8-EC05-9FED-543B09228319}"/>
              </a:ext>
            </a:extLst>
          </p:cNvPr>
          <p:cNvSpPr txBox="1"/>
          <p:nvPr/>
        </p:nvSpPr>
        <p:spPr>
          <a:xfrm>
            <a:off x="80636" y="4893723"/>
            <a:ext cx="871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bath</a:t>
            </a:r>
            <a:endParaRPr lang="en-SG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9A59A6-84DB-4B4E-8D4A-A4F92E56E186}"/>
              </a:ext>
            </a:extLst>
          </p:cNvPr>
          <p:cNvSpPr txBox="1"/>
          <p:nvPr/>
        </p:nvSpPr>
        <p:spPr>
          <a:xfrm>
            <a:off x="1298755" y="5884693"/>
            <a:ext cx="2308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    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BF5F9E2-E956-458D-8A4C-835864F57C95}"/>
                  </a:ext>
                </a:extLst>
              </p:cNvPr>
              <p:cNvSpPr txBox="1"/>
              <p:nvPr/>
            </p:nvSpPr>
            <p:spPr>
              <a:xfrm>
                <a:off x="1529587" y="5658287"/>
                <a:ext cx="1173718" cy="8345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BF5F9E2-E956-458D-8A4C-835864F57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587" y="5658287"/>
                <a:ext cx="1173718" cy="8345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410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id="{5595A08A-1DDF-4451-A680-782B10E99C47}"/>
              </a:ext>
            </a:extLst>
          </p:cNvPr>
          <p:cNvSpPr/>
          <p:nvPr/>
        </p:nvSpPr>
        <p:spPr>
          <a:xfrm>
            <a:off x="729805" y="2263103"/>
            <a:ext cx="2906487" cy="28130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B107A4-3ABC-4DEF-AA8F-2DB920A37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Electron-field interaction, </a:t>
            </a:r>
            <a:r>
              <a:rPr lang="en-US" dirty="0" err="1"/>
              <a:t>Peierls</a:t>
            </a:r>
            <a:r>
              <a:rPr lang="en-US" dirty="0"/>
              <a:t> substitution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EE50E-77EC-45BB-B766-2A58716CC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5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7E8BC2A-037F-4927-86F7-0F435B09350D}"/>
              </a:ext>
            </a:extLst>
          </p:cNvPr>
          <p:cNvSpPr/>
          <p:nvPr/>
        </p:nvSpPr>
        <p:spPr>
          <a:xfrm>
            <a:off x="304800" y="3156857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9D8251-B524-4633-B8BB-DFD56FECCFAB}"/>
              </a:ext>
            </a:extLst>
          </p:cNvPr>
          <p:cNvSpPr/>
          <p:nvPr/>
        </p:nvSpPr>
        <p:spPr>
          <a:xfrm>
            <a:off x="87085" y="3766458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9A057D-8D51-40EC-A8F1-97B3E3EED28B}"/>
              </a:ext>
            </a:extLst>
          </p:cNvPr>
          <p:cNvSpPr/>
          <p:nvPr/>
        </p:nvSpPr>
        <p:spPr>
          <a:xfrm>
            <a:off x="478972" y="3831772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6E5A14-7BEA-4B1F-800F-8DA0AF8A8825}"/>
              </a:ext>
            </a:extLst>
          </p:cNvPr>
          <p:cNvSpPr/>
          <p:nvPr/>
        </p:nvSpPr>
        <p:spPr>
          <a:xfrm>
            <a:off x="914401" y="4082143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54ED44F-3D61-4AB1-BFA5-B0B292BD6BD8}"/>
              </a:ext>
            </a:extLst>
          </p:cNvPr>
          <p:cNvSpPr/>
          <p:nvPr/>
        </p:nvSpPr>
        <p:spPr>
          <a:xfrm>
            <a:off x="250372" y="2601682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83C4CBD-0532-4056-93E0-73537691662B}"/>
              </a:ext>
            </a:extLst>
          </p:cNvPr>
          <p:cNvSpPr/>
          <p:nvPr/>
        </p:nvSpPr>
        <p:spPr>
          <a:xfrm>
            <a:off x="-43539" y="2351312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3032C99-8660-4B26-AE0A-4E2B74C762FD}"/>
              </a:ext>
            </a:extLst>
          </p:cNvPr>
          <p:cNvSpPr/>
          <p:nvPr/>
        </p:nvSpPr>
        <p:spPr>
          <a:xfrm>
            <a:off x="-130628" y="3015343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FED25F4-AC4C-401D-A35D-4D21C4482F77}"/>
              </a:ext>
            </a:extLst>
          </p:cNvPr>
          <p:cNvCxnSpPr>
            <a:cxnSpLocks/>
          </p:cNvCxnSpPr>
          <p:nvPr/>
        </p:nvCxnSpPr>
        <p:spPr>
          <a:xfrm>
            <a:off x="815598" y="2859384"/>
            <a:ext cx="392712" cy="271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B979255-9B30-438F-9D6A-DC02C7D42D92}"/>
              </a:ext>
            </a:extLst>
          </p:cNvPr>
          <p:cNvCxnSpPr>
            <a:cxnSpLocks/>
          </p:cNvCxnSpPr>
          <p:nvPr/>
        </p:nvCxnSpPr>
        <p:spPr>
          <a:xfrm>
            <a:off x="1333501" y="3158654"/>
            <a:ext cx="239484" cy="566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C255D3E-D34F-4603-B11D-620D6CB80B1F}"/>
              </a:ext>
            </a:extLst>
          </p:cNvPr>
          <p:cNvCxnSpPr>
            <a:stCxn id="10" idx="4"/>
            <a:endCxn id="15" idx="0"/>
          </p:cNvCxnSpPr>
          <p:nvPr/>
        </p:nvCxnSpPr>
        <p:spPr>
          <a:xfrm>
            <a:off x="1572985" y="3844458"/>
            <a:ext cx="10885" cy="433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0C0FC08-5442-4A68-966D-7334EFA040D5}"/>
              </a:ext>
            </a:extLst>
          </p:cNvPr>
          <p:cNvCxnSpPr>
            <a:cxnSpLocks/>
          </p:cNvCxnSpPr>
          <p:nvPr/>
        </p:nvCxnSpPr>
        <p:spPr>
          <a:xfrm>
            <a:off x="941616" y="3648512"/>
            <a:ext cx="560612" cy="102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575A21C-3D90-4F0E-AB26-1D1977E77762}"/>
              </a:ext>
            </a:extLst>
          </p:cNvPr>
          <p:cNvCxnSpPr>
            <a:cxnSpLocks/>
          </p:cNvCxnSpPr>
          <p:nvPr/>
        </p:nvCxnSpPr>
        <p:spPr>
          <a:xfrm>
            <a:off x="1072245" y="4214569"/>
            <a:ext cx="473527" cy="195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5C29269-157D-411D-9182-C89F61FF7EC7}"/>
              </a:ext>
            </a:extLst>
          </p:cNvPr>
          <p:cNvCxnSpPr>
            <a:cxnSpLocks/>
          </p:cNvCxnSpPr>
          <p:nvPr/>
        </p:nvCxnSpPr>
        <p:spPr>
          <a:xfrm>
            <a:off x="908958" y="3626740"/>
            <a:ext cx="119743" cy="587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775D177-D2BF-4B36-B9FC-791A31D685BE}"/>
              </a:ext>
            </a:extLst>
          </p:cNvPr>
          <p:cNvCxnSpPr>
            <a:cxnSpLocks/>
          </p:cNvCxnSpPr>
          <p:nvPr/>
        </p:nvCxnSpPr>
        <p:spPr>
          <a:xfrm>
            <a:off x="342900" y="2662452"/>
            <a:ext cx="527133" cy="305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F60E0FF-5126-49EC-A2E1-048471B77499}"/>
              </a:ext>
            </a:extLst>
          </p:cNvPr>
          <p:cNvCxnSpPr>
            <a:cxnSpLocks/>
          </p:cNvCxnSpPr>
          <p:nvPr/>
        </p:nvCxnSpPr>
        <p:spPr>
          <a:xfrm>
            <a:off x="419100" y="3321941"/>
            <a:ext cx="409036" cy="303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C0486BE-DF28-4941-A9F8-79AC20DA1B34}"/>
              </a:ext>
            </a:extLst>
          </p:cNvPr>
          <p:cNvCxnSpPr>
            <a:cxnSpLocks/>
          </p:cNvCxnSpPr>
          <p:nvPr/>
        </p:nvCxnSpPr>
        <p:spPr>
          <a:xfrm>
            <a:off x="353786" y="2832082"/>
            <a:ext cx="54428" cy="324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D2AC82E-3C78-48F1-9248-DBE1D07C7DFE}"/>
              </a:ext>
            </a:extLst>
          </p:cNvPr>
          <p:cNvCxnSpPr>
            <a:cxnSpLocks/>
          </p:cNvCxnSpPr>
          <p:nvPr/>
        </p:nvCxnSpPr>
        <p:spPr>
          <a:xfrm>
            <a:off x="64498" y="2460883"/>
            <a:ext cx="293911" cy="272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3E0B2A5-A0DD-4F97-9424-2B22D11A7889}"/>
              </a:ext>
            </a:extLst>
          </p:cNvPr>
          <p:cNvCxnSpPr>
            <a:cxnSpLocks/>
          </p:cNvCxnSpPr>
          <p:nvPr/>
        </p:nvCxnSpPr>
        <p:spPr>
          <a:xfrm>
            <a:off x="16330" y="3169541"/>
            <a:ext cx="354606" cy="107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13E8CB1-D336-4CD1-81E4-E808C1C0A174}"/>
              </a:ext>
            </a:extLst>
          </p:cNvPr>
          <p:cNvCxnSpPr>
            <a:cxnSpLocks/>
          </p:cNvCxnSpPr>
          <p:nvPr/>
        </p:nvCxnSpPr>
        <p:spPr>
          <a:xfrm flipH="1">
            <a:off x="620484" y="3658315"/>
            <a:ext cx="282208" cy="255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7051F7A-AB43-4F22-B69A-8A0ADFFE95DE}"/>
              </a:ext>
            </a:extLst>
          </p:cNvPr>
          <p:cNvCxnSpPr>
            <a:cxnSpLocks/>
          </p:cNvCxnSpPr>
          <p:nvPr/>
        </p:nvCxnSpPr>
        <p:spPr>
          <a:xfrm>
            <a:off x="195939" y="3881658"/>
            <a:ext cx="391887" cy="65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CB143A8-FB38-44A6-BC48-386459692904}"/>
              </a:ext>
            </a:extLst>
          </p:cNvPr>
          <p:cNvCxnSpPr>
            <a:cxnSpLocks/>
          </p:cNvCxnSpPr>
          <p:nvPr/>
        </p:nvCxnSpPr>
        <p:spPr>
          <a:xfrm>
            <a:off x="615044" y="3996856"/>
            <a:ext cx="354607" cy="216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04E3BB0-B78B-4E30-BDF5-A65063BF88E0}"/>
              </a:ext>
            </a:extLst>
          </p:cNvPr>
          <p:cNvCxnSpPr>
            <a:cxnSpLocks/>
          </p:cNvCxnSpPr>
          <p:nvPr/>
        </p:nvCxnSpPr>
        <p:spPr>
          <a:xfrm flipH="1">
            <a:off x="223156" y="3984887"/>
            <a:ext cx="407394" cy="501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163FC76-46E3-4AFA-8B97-7BAB2904644E}"/>
              </a:ext>
            </a:extLst>
          </p:cNvPr>
          <p:cNvCxnSpPr>
            <a:cxnSpLocks/>
          </p:cNvCxnSpPr>
          <p:nvPr/>
        </p:nvCxnSpPr>
        <p:spPr>
          <a:xfrm>
            <a:off x="206830" y="4382400"/>
            <a:ext cx="538840" cy="398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EC0BE46-BE5E-497C-8A0A-ECAD7D8F1272}"/>
              </a:ext>
            </a:extLst>
          </p:cNvPr>
          <p:cNvCxnSpPr>
            <a:cxnSpLocks/>
          </p:cNvCxnSpPr>
          <p:nvPr/>
        </p:nvCxnSpPr>
        <p:spPr>
          <a:xfrm flipH="1">
            <a:off x="-293913" y="3897801"/>
            <a:ext cx="447134" cy="21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5A06732-8F3A-430D-BA21-2CD1805DA501}"/>
              </a:ext>
            </a:extLst>
          </p:cNvPr>
          <p:cNvCxnSpPr>
            <a:cxnSpLocks/>
          </p:cNvCxnSpPr>
          <p:nvPr/>
        </p:nvCxnSpPr>
        <p:spPr>
          <a:xfrm flipH="1">
            <a:off x="-293914" y="4421398"/>
            <a:ext cx="5606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6FCC4FA-62CC-41F0-ACCB-7C843E5404E0}"/>
              </a:ext>
            </a:extLst>
          </p:cNvPr>
          <p:cNvSpPr/>
          <p:nvPr/>
        </p:nvSpPr>
        <p:spPr>
          <a:xfrm>
            <a:off x="576940" y="4582883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FEFB6DC-2064-4E61-ABF8-DF08849A750A}"/>
              </a:ext>
            </a:extLst>
          </p:cNvPr>
          <p:cNvSpPr/>
          <p:nvPr/>
        </p:nvSpPr>
        <p:spPr>
          <a:xfrm>
            <a:off x="152400" y="4299858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1FCEA72-86D5-40F8-8937-14810648215A}"/>
              </a:ext>
            </a:extLst>
          </p:cNvPr>
          <p:cNvSpPr/>
          <p:nvPr/>
        </p:nvSpPr>
        <p:spPr>
          <a:xfrm>
            <a:off x="1469570" y="4278086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90ECF54-CD16-494F-B9AB-30EAE81A5558}"/>
              </a:ext>
            </a:extLst>
          </p:cNvPr>
          <p:cNvCxnSpPr>
            <a:cxnSpLocks/>
          </p:cNvCxnSpPr>
          <p:nvPr/>
        </p:nvCxnSpPr>
        <p:spPr>
          <a:xfrm flipH="1">
            <a:off x="702126" y="4203683"/>
            <a:ext cx="337461" cy="500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E943E44-9A3D-4A3F-908D-603B51BDAF4B}"/>
              </a:ext>
            </a:extLst>
          </p:cNvPr>
          <p:cNvCxnSpPr>
            <a:cxnSpLocks/>
          </p:cNvCxnSpPr>
          <p:nvPr/>
        </p:nvCxnSpPr>
        <p:spPr>
          <a:xfrm flipH="1">
            <a:off x="957122" y="3223970"/>
            <a:ext cx="343721" cy="412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AEEB2C9A-97EF-44E1-8840-83408DDB8100}"/>
              </a:ext>
            </a:extLst>
          </p:cNvPr>
          <p:cNvSpPr/>
          <p:nvPr/>
        </p:nvSpPr>
        <p:spPr>
          <a:xfrm>
            <a:off x="1458685" y="3614058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9565FD-1F00-4DD2-BC14-55D5273483E3}"/>
              </a:ext>
            </a:extLst>
          </p:cNvPr>
          <p:cNvSpPr/>
          <p:nvPr/>
        </p:nvSpPr>
        <p:spPr>
          <a:xfrm>
            <a:off x="1219201" y="3048000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765FA2-8042-43A5-A045-694E94D6C60E}"/>
              </a:ext>
            </a:extLst>
          </p:cNvPr>
          <p:cNvSpPr/>
          <p:nvPr/>
        </p:nvSpPr>
        <p:spPr>
          <a:xfrm>
            <a:off x="696683" y="2771216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B727011-D985-42CA-BDFF-4808426ABA62}"/>
              </a:ext>
            </a:extLst>
          </p:cNvPr>
          <p:cNvCxnSpPr>
            <a:cxnSpLocks/>
          </p:cNvCxnSpPr>
          <p:nvPr/>
        </p:nvCxnSpPr>
        <p:spPr>
          <a:xfrm>
            <a:off x="817249" y="2935217"/>
            <a:ext cx="64497" cy="641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A694BE0E-D371-4AA6-8239-7D807E03BD04}"/>
              </a:ext>
            </a:extLst>
          </p:cNvPr>
          <p:cNvSpPr/>
          <p:nvPr/>
        </p:nvSpPr>
        <p:spPr>
          <a:xfrm>
            <a:off x="794658" y="3494314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144A9D7-54EF-E463-9045-286970F5A440}"/>
                  </a:ext>
                </a:extLst>
              </p:cNvPr>
              <p:cNvSpPr txBox="1"/>
              <p:nvPr/>
            </p:nvSpPr>
            <p:spPr>
              <a:xfrm>
                <a:off x="4304181" y="3119195"/>
                <a:ext cx="4592952" cy="9859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SG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SG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𝑖𝑒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/ℏ</m:t>
                              </m:r>
                              <m:nary>
                                <m:nary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  <m:e>
                                  <m:r>
                                    <a:rPr lang="en-US" sz="24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4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144A9D7-54EF-E463-9045-286970F5A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181" y="3119195"/>
                <a:ext cx="4592952" cy="9859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945E493A-A317-2E8F-9CE0-90278FC64522}"/>
              </a:ext>
            </a:extLst>
          </p:cNvPr>
          <p:cNvSpPr txBox="1"/>
          <p:nvPr/>
        </p:nvSpPr>
        <p:spPr>
          <a:xfrm>
            <a:off x="1812472" y="2514601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system</a:t>
            </a:r>
            <a:endParaRPr lang="en-SG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2B91E2-D9A8-EC05-9FED-543B09228319}"/>
              </a:ext>
            </a:extLst>
          </p:cNvPr>
          <p:cNvSpPr txBox="1"/>
          <p:nvPr/>
        </p:nvSpPr>
        <p:spPr>
          <a:xfrm>
            <a:off x="97972" y="5162413"/>
            <a:ext cx="871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bath</a:t>
            </a:r>
            <a:endParaRPr lang="en-SG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474BA64-21F0-C96D-454A-E359F9E88553}"/>
                  </a:ext>
                </a:extLst>
              </p14:cNvPr>
              <p14:cNvContentPartPr/>
              <p14:nvPr/>
            </p14:nvContentPartPr>
            <p14:xfrm>
              <a:off x="2448634" y="3406834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474BA64-21F0-C96D-454A-E359F9E885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39994" y="339819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369CF89-268B-BD8A-E829-CB7A66DCADE5}"/>
                  </a:ext>
                </a:extLst>
              </p14:cNvPr>
              <p14:cNvContentPartPr/>
              <p14:nvPr/>
            </p14:nvContentPartPr>
            <p14:xfrm>
              <a:off x="2448634" y="3169954"/>
              <a:ext cx="688680" cy="258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369CF89-268B-BD8A-E829-CB7A66DCADE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39994" y="3161314"/>
                <a:ext cx="70632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21C8842-A0BA-B65E-D3F7-BFF7176D2319}"/>
                  </a:ext>
                </a:extLst>
              </p14:cNvPr>
              <p14:cNvContentPartPr/>
              <p14:nvPr/>
            </p14:nvContentPartPr>
            <p14:xfrm>
              <a:off x="3150274" y="3069154"/>
              <a:ext cx="183240" cy="1861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21C8842-A0BA-B65E-D3F7-BFF7176D231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41634" y="3060514"/>
                <a:ext cx="2008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97B2AC6-DF5A-47C6-A32B-F3ED2CE8BA5E}"/>
                  </a:ext>
                </a:extLst>
              </p14:cNvPr>
              <p14:cNvContentPartPr/>
              <p14:nvPr/>
            </p14:nvContentPartPr>
            <p14:xfrm>
              <a:off x="3145594" y="3567394"/>
              <a:ext cx="155880" cy="2044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97B2AC6-DF5A-47C6-A32B-F3ED2CE8BA5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36594" y="3558754"/>
                <a:ext cx="1735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F902E8D-67D9-AA0B-F602-4490A186B784}"/>
                  </a:ext>
                </a:extLst>
              </p14:cNvPr>
              <p14:cNvContentPartPr/>
              <p14:nvPr/>
            </p14:nvContentPartPr>
            <p14:xfrm>
              <a:off x="2355174" y="3734255"/>
              <a:ext cx="688975" cy="258763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F902E8D-67D9-AA0B-F602-4490A186B78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46170" y="3725258"/>
                <a:ext cx="706623" cy="276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D6293C-F8B9-989D-E2AA-5BB4EEEBB721}"/>
                  </a:ext>
                </a:extLst>
              </p:cNvPr>
              <p:cNvSpPr txBox="1"/>
              <p:nvPr/>
            </p:nvSpPr>
            <p:spPr>
              <a:xfrm>
                <a:off x="4463963" y="5162413"/>
                <a:ext cx="28403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SG" sz="2400" b="1" dirty="0"/>
                  <a:t> </a:t>
                </a:r>
                <a:r>
                  <a:rPr lang="en-SG" sz="2400" dirty="0"/>
                  <a:t>:</a:t>
                </a:r>
                <a:r>
                  <a:rPr lang="en-SG" sz="2400" b="1" dirty="0"/>
                  <a:t> </a:t>
                </a:r>
                <a:r>
                  <a:rPr lang="en-SG" sz="2400" dirty="0"/>
                  <a:t>vector field</a:t>
                </a:r>
                <a:endParaRPr lang="en-SG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D6293C-F8B9-989D-E2AA-5BB4EEEBB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63" y="5162413"/>
                <a:ext cx="2840351" cy="461665"/>
              </a:xfrm>
              <a:prstGeom prst="rect">
                <a:avLst/>
              </a:prstGeom>
              <a:blipFill>
                <a:blip r:embed="rId17"/>
                <a:stretch>
                  <a:fillRect l="-429" t="-10526" b="-2894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925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F7748-8FF5-4665-9847-54A66F1CB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NEGF, definitions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91204-1F81-4578-A671-90EB6520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94E6128-1016-48A0-B9E8-81D90EDE13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749443"/>
              </p:ext>
            </p:extLst>
          </p:nvPr>
        </p:nvGraphicFramePr>
        <p:xfrm>
          <a:off x="333375" y="2263775"/>
          <a:ext cx="8396288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3" imgW="5283000" imgH="2082600" progId="Equation.DSMT4">
                  <p:embed/>
                </p:oleObj>
              </mc:Choice>
              <mc:Fallback>
                <p:oleObj name="Equation" r:id="rId3" imgW="5283000" imgH="2082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94E6128-1016-48A0-B9E8-81D90EDE13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3375" y="2263775"/>
                        <a:ext cx="8396288" cy="331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EC5D04F-52B8-4FB8-AAC0-D7EE5AC09F95}"/>
              </a:ext>
            </a:extLst>
          </p:cNvPr>
          <p:cNvCxnSpPr/>
          <p:nvPr/>
        </p:nvCxnSpPr>
        <p:spPr>
          <a:xfrm>
            <a:off x="2715904" y="2790967"/>
            <a:ext cx="696036" cy="559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1A798E-B2D1-466D-B8B1-26000438595C}"/>
                  </a:ext>
                </a:extLst>
              </p:cNvPr>
              <p:cNvSpPr txBox="1"/>
              <p:nvPr/>
            </p:nvSpPr>
            <p:spPr>
              <a:xfrm>
                <a:off x="6307200" y="5213168"/>
                <a:ext cx="1778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SG" dirty="0"/>
                  <a:t> gauge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1A798E-B2D1-466D-B8B1-260004385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200" y="5213168"/>
                <a:ext cx="1778400" cy="369332"/>
              </a:xfrm>
              <a:prstGeom prst="rect">
                <a:avLst/>
              </a:prstGeom>
              <a:blipFill>
                <a:blip r:embed="rId5"/>
                <a:stretch>
                  <a:fillRect l="-1031" t="-8197" b="-2459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41673E1-6932-47F2-9304-E7F6AEF03484}"/>
              </a:ext>
            </a:extLst>
          </p:cNvPr>
          <p:cNvSpPr txBox="1"/>
          <p:nvPr/>
        </p:nvSpPr>
        <p:spPr>
          <a:xfrm>
            <a:off x="6393600" y="1007736"/>
            <a:ext cx="212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AGD chapter 6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546459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A5283-4769-4073-83BA-1CCBEAD7B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Fluctuation-dissipation theorem in thermal equilibrium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DF042-8B1D-4DD3-A983-53525905F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84E3AF3-D312-4DD5-821C-10B6A868DC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402180"/>
              </p:ext>
            </p:extLst>
          </p:nvPr>
        </p:nvGraphicFramePr>
        <p:xfrm>
          <a:off x="1239044" y="2127251"/>
          <a:ext cx="6665912" cy="422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3" imgW="2882880" imgH="1828800" progId="Equation.DSMT4">
                  <p:embed/>
                </p:oleObj>
              </mc:Choice>
              <mc:Fallback>
                <p:oleObj name="Equation" r:id="rId3" imgW="2882880" imgH="1828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84E3AF3-D312-4DD5-821C-10B6A868DC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9044" y="2127251"/>
                        <a:ext cx="6665912" cy="422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A898221-2D00-412D-B484-06B5F5DD87EA}"/>
              </a:ext>
            </a:extLst>
          </p:cNvPr>
          <p:cNvSpPr txBox="1"/>
          <p:nvPr/>
        </p:nvSpPr>
        <p:spPr>
          <a:xfrm>
            <a:off x="4920343" y="3054023"/>
            <a:ext cx="1537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Eckhardt 1984</a:t>
            </a:r>
          </a:p>
          <a:p>
            <a:r>
              <a:rPr lang="en-US" dirty="0"/>
              <a:t>Agarwal 1975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224345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5C46-3E0B-41A0-9F62-4B2590752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Dyson equations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7CD03-E6A2-456D-9142-D4ABE81C5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1AF861E-5C3C-45CD-A1CA-35B8DA9D40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246907"/>
              </p:ext>
            </p:extLst>
          </p:nvPr>
        </p:nvGraphicFramePr>
        <p:xfrm>
          <a:off x="784225" y="1931988"/>
          <a:ext cx="7575550" cy="393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3" imgW="5257800" imgH="2730240" progId="Equation.DSMT4">
                  <p:embed/>
                </p:oleObj>
              </mc:Choice>
              <mc:Fallback>
                <p:oleObj name="Equation" r:id="rId3" imgW="5257800" imgH="27302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1AF861E-5C3C-45CD-A1CA-35B8DA9D40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4225" y="1931988"/>
                        <a:ext cx="7575550" cy="3935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981D364-B8CC-41D1-8FC1-9BC0D933DA59}"/>
              </a:ext>
            </a:extLst>
          </p:cNvPr>
          <p:cNvSpPr txBox="1"/>
          <p:nvPr/>
        </p:nvSpPr>
        <p:spPr>
          <a:xfrm>
            <a:off x="582625" y="1683489"/>
            <a:ext cx="2059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contour ordered 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097024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16A898B-55FC-407A-A1A4-6A4ED109E8DD}"/>
              </a:ext>
            </a:extLst>
          </p:cNvPr>
          <p:cNvSpPr/>
          <p:nvPr/>
        </p:nvSpPr>
        <p:spPr>
          <a:xfrm>
            <a:off x="6805535" y="2296886"/>
            <a:ext cx="1282551" cy="132556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03F029-33A9-4AC4-89FE-F5C5349AA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Poynting theorem and heat transfer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0FF94-9FD0-41EF-A3B2-B2079E551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9</a:t>
            </a:fld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F82A3D15-FC27-4E51-945E-2DEDBF63FE40}"/>
              </a:ext>
            </a:extLst>
          </p:cNvPr>
          <p:cNvSpPr/>
          <p:nvPr/>
        </p:nvSpPr>
        <p:spPr>
          <a:xfrm>
            <a:off x="7172960" y="2661920"/>
            <a:ext cx="528320" cy="52832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6086A2-8536-4A74-AFC2-89370B25FFDB}"/>
              </a:ext>
            </a:extLst>
          </p:cNvPr>
          <p:cNvSpPr txBox="1"/>
          <p:nvPr/>
        </p:nvSpPr>
        <p:spPr>
          <a:xfrm>
            <a:off x="7193280" y="2763521"/>
            <a:ext cx="291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sym typeface="Symbol" panose="05050102010706020507" pitchFamily="18" charset="2"/>
              </a:rPr>
              <a:t>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1D8E0BE-BCC3-4185-B910-EFE4FA07BF33}"/>
                  </a:ext>
                </a:extLst>
              </p:cNvPr>
              <p:cNvSpPr txBox="1"/>
              <p:nvPr/>
            </p:nvSpPr>
            <p:spPr>
              <a:xfrm>
                <a:off x="1738799" y="2217665"/>
                <a:ext cx="3882511" cy="17030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𝐄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𝐣</m:t>
                      </m:r>
                    </m:oMath>
                  </m:oMathPara>
                </a14:m>
                <a:endParaRPr lang="en-SG" b="1" dirty="0"/>
              </a:p>
              <a:p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SG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SG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SG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SG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SG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G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SG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SG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SG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sup>
                              <m:r>
                                <a:rPr lang="en-SG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SG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SG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SG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SG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SG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en-SG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SG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  <m:sup>
                              <m:r>
                                <a:rPr lang="en-SG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n-US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𝐁</m:t>
                      </m:r>
                    </m:oMath>
                  </m:oMathPara>
                </a14:m>
                <a:endParaRPr lang="en-US" b="1" dirty="0"/>
              </a:p>
              <a:p>
                <a:endParaRPr lang="en-SG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1D8E0BE-BCC3-4185-B910-EFE4FA07B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799" y="2217665"/>
                <a:ext cx="3882511" cy="17030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664372-66FB-4910-81F8-6C352D825D26}"/>
                  </a:ext>
                </a:extLst>
              </p:cNvPr>
              <p:cNvSpPr txBox="1"/>
              <p:nvPr/>
            </p:nvSpPr>
            <p:spPr>
              <a:xfrm>
                <a:off x="1099114" y="4447671"/>
                <a:ext cx="5298310" cy="704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SG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SG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SG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𝚺</m:t>
                          </m:r>
                          <m:r>
                            <a:rPr lang="en-SG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SG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  <m:r>
                                <a:rPr lang="en-SG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SG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</m:d>
                          <m:f>
                            <m:fPr>
                              <m:ctrlPr>
                                <a:rPr lang="en-SG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SG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SG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SG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SG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en-SG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SG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𝑑𝑉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SG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SG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  <m:r>
                                    <a:rPr lang="en-SG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SG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𝐣</m:t>
                                  </m:r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SG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SG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SG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SG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SG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SG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SG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</m:num>
                                <m:den>
                                  <m:r>
                                    <a:rPr lang="en-SG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SG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SG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SG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𝐣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664372-66FB-4910-81F8-6C352D825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114" y="4447671"/>
                <a:ext cx="5298310" cy="7042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0FCCFEB6-AC11-4D1C-8C8D-4E8EFF138604}"/>
              </a:ext>
            </a:extLst>
          </p:cNvPr>
          <p:cNvCxnSpPr/>
          <p:nvPr/>
        </p:nvCxnSpPr>
        <p:spPr>
          <a:xfrm rot="5400000" flipH="1" flipV="1">
            <a:off x="7769539" y="1899118"/>
            <a:ext cx="336399" cy="30069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0151B54C-FC5B-49B5-84C3-F82717925797}"/>
              </a:ext>
            </a:extLst>
          </p:cNvPr>
          <p:cNvCxnSpPr/>
          <p:nvPr/>
        </p:nvCxnSpPr>
        <p:spPr>
          <a:xfrm rot="5400000" flipH="1" flipV="1">
            <a:off x="7921939" y="2051518"/>
            <a:ext cx="336399" cy="30069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511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3491</TotalTime>
  <Words>708</Words>
  <Application>Microsoft Office PowerPoint</Application>
  <PresentationFormat>On-screen Show (4:3)</PresentationFormat>
  <Paragraphs>154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 Math</vt:lpstr>
      <vt:lpstr>Frutiger LT 55 Roman</vt:lpstr>
      <vt:lpstr>Symbol</vt:lpstr>
      <vt:lpstr>Times New Roman</vt:lpstr>
      <vt:lpstr>Office Theme</vt:lpstr>
      <vt:lpstr>Equation</vt:lpstr>
      <vt:lpstr>Photon transport by nonequilibrium Green’s functions </vt:lpstr>
      <vt:lpstr>Outline</vt:lpstr>
      <vt:lpstr>Fluctuation-dissipation theorem (of 2nd kind)</vt:lpstr>
      <vt:lpstr>Electron tight-binding model with baths</vt:lpstr>
      <vt:lpstr>Electron-field interaction, Peierls substitution</vt:lpstr>
      <vt:lpstr>NEGF, definitions</vt:lpstr>
      <vt:lpstr>Fluctuation-dissipation theorem in thermal equilibrium</vt:lpstr>
      <vt:lpstr>Dyson equations</vt:lpstr>
      <vt:lpstr>Poynting theorem and heat transfer</vt:lpstr>
      <vt:lpstr>Deriving the Meir-Wingreen formula</vt:lpstr>
      <vt:lpstr>Meir-Wingreen formula</vt:lpstr>
      <vt:lpstr>Self-energy Π</vt:lpstr>
      <vt:lpstr>Meir-Wingreen formula</vt:lpstr>
      <vt:lpstr>Force and torque from the nonequilibrium edge</vt:lpstr>
      <vt:lpstr>C60 and graphene</vt:lpstr>
      <vt:lpstr>Heat transfer of 2D metals, co-planar geometry</vt:lpstr>
      <vt:lpstr>Drude model approximation to photon self-energy Π</vt:lpstr>
      <vt:lpstr>PowerPoint Presentation</vt:lpstr>
      <vt:lpstr>Floquet drive of a single square lattice metal</vt:lpstr>
      <vt:lpstr>Conclusion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1, Lattice Symmetries </dc:title>
  <dc:creator>Wang Jian-Sheng</dc:creator>
  <cp:lastModifiedBy>Wang Jian-Sheng</cp:lastModifiedBy>
  <cp:revision>362</cp:revision>
  <dcterms:created xsi:type="dcterms:W3CDTF">2020-11-29T06:14:44Z</dcterms:created>
  <dcterms:modified xsi:type="dcterms:W3CDTF">2024-04-16T02:12:43Z</dcterms:modified>
</cp:coreProperties>
</file>