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70" r:id="rId3"/>
    <p:sldId id="371" r:id="rId4"/>
    <p:sldId id="281" r:id="rId5"/>
    <p:sldId id="277" r:id="rId6"/>
    <p:sldId id="278" r:id="rId7"/>
    <p:sldId id="349" r:id="rId8"/>
    <p:sldId id="369" r:id="rId9"/>
    <p:sldId id="368" r:id="rId10"/>
    <p:sldId id="398" r:id="rId11"/>
    <p:sldId id="336" r:id="rId12"/>
    <p:sldId id="337" r:id="rId13"/>
    <p:sldId id="389" r:id="rId14"/>
    <p:sldId id="390" r:id="rId15"/>
    <p:sldId id="391" r:id="rId16"/>
    <p:sldId id="392" r:id="rId17"/>
    <p:sldId id="394" r:id="rId18"/>
    <p:sldId id="372" r:id="rId19"/>
    <p:sldId id="373" r:id="rId20"/>
    <p:sldId id="374" r:id="rId21"/>
    <p:sldId id="399" r:id="rId22"/>
    <p:sldId id="375" r:id="rId23"/>
    <p:sldId id="376" r:id="rId24"/>
    <p:sldId id="383" r:id="rId25"/>
    <p:sldId id="395" r:id="rId26"/>
    <p:sldId id="396" r:id="rId27"/>
    <p:sldId id="397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CF97E-58F4-4630-9DBB-DE5D654374D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B503-FE58-479B-945E-92EE283C6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J Rammer: “Quantum</a:t>
            </a:r>
            <a:r>
              <a:rPr lang="en-US" baseline="0" dirty="0" smtClean="0"/>
              <a:t> Field Theory of Non-equilibrium States,” Cambridge, (2007).</a:t>
            </a:r>
            <a:endParaRPr lang="en-US" dirty="0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8A185762-330F-40E0-9A3E-1E58CD101B29}" type="slidenum">
              <a:rPr lang="en-US" sz="1200">
                <a:latin typeface="Arial" charset="0"/>
              </a:rPr>
              <a:pPr algn="r" defTabSz="904875"/>
              <a:t>5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3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+ for the upper branch, and – for the returning lower branch.</a:t>
            </a:r>
          </a:p>
          <a:p>
            <a:pPr eaLnBrk="1" hangingPunct="1"/>
            <a:endParaRPr lang="el-G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57266F62-C83D-4D7E-AA14-4E0D0F110092}" type="slidenum">
              <a:rPr lang="en-US" sz="1200">
                <a:latin typeface="Arial" charset="0"/>
              </a:rPr>
              <a:pPr algn="r" defTabSz="904875"/>
              <a:t>6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2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integral on the exponential is from a point tau_1 specified on the contour to tau_2</a:t>
            </a:r>
            <a:r>
              <a:rPr lang="en-US" baseline="0" dirty="0" smtClean="0"/>
              <a:t> at a later point on the contour.  The integral is along the contour.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7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40DBC351-5302-4814-AF63-5964D2FACBED}" type="slidenum">
              <a:rPr lang="en-US" sz="1200">
                <a:latin typeface="Arial" charset="0"/>
              </a:rPr>
              <a:pPr algn="r" defTabSz="904875"/>
              <a:t>9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41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19525" y="937895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2AC29A2B-3C64-451B-ACCF-11F851B6EE12}" type="slidenum">
              <a:rPr lang="en-US" sz="1200">
                <a:latin typeface="Arial" charset="0"/>
              </a:rPr>
              <a:pPr algn="r" defTabSz="904875"/>
              <a:t>10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22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2AC29A2B-3C64-451B-ACCF-11F851B6EE12}" type="slidenum">
              <a:rPr lang="en-US" sz="1200">
                <a:latin typeface="Arial" charset="0"/>
              </a:rPr>
              <a:pPr algn="r" defTabSz="904875"/>
              <a:t>11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02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2AC29A2B-3C64-451B-ACCF-11F851B6EE12}" type="slidenum">
              <a:rPr lang="en-US" sz="1200">
                <a:latin typeface="Arial" charset="0"/>
              </a:rPr>
              <a:pPr algn="r" defTabSz="904875"/>
              <a:t>12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33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For more detail, see Phys. Rev. B </a:t>
            </a:r>
            <a:r>
              <a:rPr lang="en-US" b="1" dirty="0" smtClean="0"/>
              <a:t>80</a:t>
            </a:r>
            <a:r>
              <a:rPr lang="en-US" dirty="0" smtClean="0"/>
              <a:t>, 224302 (2009).  Any</a:t>
            </a:r>
            <a:r>
              <a:rPr lang="en-US" baseline="0" dirty="0" smtClean="0"/>
              <a:t> idea how to generalize this so that quantum mechanics is reproduced exactly?</a:t>
            </a:r>
            <a:endParaRPr lang="en-US" dirty="0" smtClean="0"/>
          </a:p>
        </p:txBody>
      </p:sp>
      <p:sp>
        <p:nvSpPr>
          <p:cNvPr id="144388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AB24F6E0-AF4A-4F0B-BF2C-2EF5EBC42280}" type="slidenum">
              <a:rPr lang="en-US" sz="1200">
                <a:latin typeface="Arial" charset="0"/>
              </a:rPr>
              <a:pPr algn="r" defTabSz="904875"/>
              <a:t>14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5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detail is in the last section of J.-S. Wang, B. K. Agarwalla, H. Li, and J. </a:t>
            </a:r>
            <a:r>
              <a:rPr lang="en-US" dirty="0" err="1" smtClean="0"/>
              <a:t>Thingna</a:t>
            </a:r>
            <a:r>
              <a:rPr lang="en-US" dirty="0" smtClean="0"/>
              <a:t>, “Nonequilibrium Green's function method for quantum thermal transport,” Front. Phys. (2013).   </a:t>
            </a:r>
            <a:r>
              <a:rPr lang="en-US" smtClean="0"/>
              <a:t>rho_0 </a:t>
            </a:r>
            <a:r>
              <a:rPr lang="en-US" dirty="0" smtClean="0"/>
              <a:t>is in fact rho_0^I,</a:t>
            </a:r>
            <a:r>
              <a:rPr lang="en-US" baseline="0" dirty="0" smtClean="0"/>
              <a:t> i.e., </a:t>
            </a:r>
            <a:r>
              <a:rPr lang="en-US" baseline="0" smtClean="0"/>
              <a:t>interaction picture one.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8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D85D-DE14-4CAD-BC57-5EE165EEE307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598B-4F90-42CD-8372-9646D3707BD2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A8AE-F1AD-4D67-B0D3-79693C3986E4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5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42D363-736B-4E1D-A76D-89CD051AFA15}" type="datetime1">
              <a:rPr lang="en-US"/>
              <a:pPr/>
              <a:t>9/9/2014</a:t>
            </a:fld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651E67-EB56-40AD-BB9D-8B0E641E465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D9CA-04DD-4F5B-9C89-365B06E4DDDC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F020-966B-43A1-AC75-C8494831C8AD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E5FC-5D75-4C79-919A-BC37A2E501A1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4699-C35D-4D62-9C52-86C855392195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1C6-0B57-4D8B-B9BD-9B46BDEA5FA2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5E74-9820-45A8-8051-C25E4AF6B0C4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694D-A92A-4F37-BB4C-A10B24B30C48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18F3-D81B-44E8-9B78-F4A68E5ADFE9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C64F3-FB24-4D90-A730-A6EC9DC285FE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Nonequilibrium Green’s Function and Quantum Master Equation Approach to Transport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Wang Jian-Sheng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nus_logo_full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648200"/>
            <a:ext cx="3581400" cy="2171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05800" y="6356350"/>
            <a:ext cx="2133600" cy="365125"/>
          </a:xfrm>
          <a:noFill/>
        </p:spPr>
        <p:txBody>
          <a:bodyPr/>
          <a:lstStyle/>
          <a:p>
            <a:fld id="{ECDD1652-C321-4AB0-99F3-8D588F0A55D4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7891" name="Rectangle 4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Important result</a:t>
            </a:r>
            <a:endParaRPr lang="en-US" i="1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94760" y="1203855"/>
          <a:ext cx="6769039" cy="4785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32" name="Equation" r:id="rId4" imgW="2946240" imgH="2082600" progId="Equation.3">
                  <p:embed/>
                </p:oleObj>
              </mc:Choice>
              <mc:Fallback>
                <p:oleObj name="Equation" r:id="rId4" imgW="2946240" imgH="20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760" y="1203855"/>
                        <a:ext cx="6769039" cy="4785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9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time, transient result</a:t>
            </a:r>
            <a:endParaRPr lang="en-US" i="1" dirty="0" smtClean="0"/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DD1652-C321-4AB0-99F3-8D588F0A55D4}" type="slidenum">
              <a:rPr lang="en-US" smtClean="0"/>
              <a:pPr/>
              <a:t>11</a:t>
            </a:fld>
            <a:endParaRPr lang="en-US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19805" y="1229178"/>
          <a:ext cx="5342995" cy="5476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6" name="Equation" r:id="rId4" imgW="2527200" imgH="2590560" progId="Equation.3">
                  <p:embed/>
                </p:oleObj>
              </mc:Choice>
              <mc:Fallback>
                <p:oleObj name="Equation" r:id="rId4" imgW="2527200" imgH="2590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805" y="1229178"/>
                        <a:ext cx="5342995" cy="5476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results, 1D chain</a:t>
            </a:r>
            <a:endParaRPr lang="en-US" i="1" dirty="0" smtClean="0"/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DD1652-C321-4AB0-99F3-8D588F0A55D4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7" name="Picture 6" descr="fig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6" y="1202318"/>
            <a:ext cx="7114931" cy="4571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55934" y="1303867"/>
            <a:ext cx="190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1D chain with a single site as the center.  </a:t>
            </a:r>
          </a:p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1eV/(uÅ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=0.1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=310K,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=300K,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=290K.  Red line right lead; black, left lead.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Agarwalla, Li, and Wang, PRE  85, 051142, 2012.</a:t>
            </a:r>
            <a:endParaRPr lang="en-SG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11AD5B-FA19-4016-A59C-BCD41827C372}" type="slidenum">
              <a:rPr lang="en-GB">
                <a:solidFill>
                  <a:schemeClr val="tx1"/>
                </a:solidFill>
              </a:rPr>
              <a:pPr eaLnBrk="1" hangingPunct="1"/>
              <a:t>13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Quantum heat-bath &amp; MD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05800" cy="4724400"/>
          </a:xfrm>
        </p:spPr>
        <p:txBody>
          <a:bodyPr/>
          <a:lstStyle/>
          <a:p>
            <a:r>
              <a:rPr lang="en-US" sz="2000" dirty="0" smtClean="0"/>
              <a:t>Consider a junction system with left and right harmonic leads at equilibrium temperatures </a:t>
            </a:r>
            <a:r>
              <a:rPr lang="en-US" sz="2000" i="1" dirty="0" smtClean="0"/>
              <a:t>T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&amp; </a:t>
            </a:r>
            <a:r>
              <a:rPr lang="en-US" sz="2000" i="1" dirty="0" smtClean="0"/>
              <a:t>T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, the Heisenberg equations of motion are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equations for leads can be solved, given</a:t>
            </a:r>
          </a:p>
          <a:p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	 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952500" y="2438400"/>
          <a:ext cx="3124200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37" name="Equation" r:id="rId3" imgW="1587240" imgH="749160" progId="Equation.DSMT4">
                  <p:embed/>
                </p:oleObj>
              </mc:Choice>
              <mc:Fallback>
                <p:oleObj name="Equation" r:id="rId3" imgW="158724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2438400"/>
                        <a:ext cx="3124200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914400" y="4668838"/>
          <a:ext cx="5105400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38" name="Equation" r:id="rId5" imgW="3060360" imgH="1193760" progId="Equation.DSMT4">
                  <p:embed/>
                </p:oleObj>
              </mc:Choice>
              <mc:Fallback>
                <p:oleObj name="Equation" r:id="rId5" imgW="306036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68838"/>
                        <a:ext cx="5105400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0"/>
          <p:cNvGraphicFramePr>
            <a:graphicFrameLocks noChangeAspect="1"/>
          </p:cNvGraphicFramePr>
          <p:nvPr>
            <p:extLst/>
          </p:nvPr>
        </p:nvGraphicFramePr>
        <p:xfrm>
          <a:off x="6615113" y="2590800"/>
          <a:ext cx="105727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39" name="Equation" r:id="rId7" imgW="558720" imgH="1168200" progId="Equation.DSMT4">
                  <p:embed/>
                </p:oleObj>
              </mc:Choice>
              <mc:Fallback>
                <p:oleObj name="Equation" r:id="rId7" imgW="55872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5113" y="2590800"/>
                        <a:ext cx="1057275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3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4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Molecular dynamics with quantum bath</a:t>
            </a:r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4250"/>
            <a:ext cx="7770813" cy="4946650"/>
          </a:xfrm>
          <a:noFill/>
        </p:spPr>
        <p:txBody>
          <a:bodyPr/>
          <a:lstStyle/>
          <a:p>
            <a:endParaRPr lang="en-GB" smtClean="0"/>
          </a:p>
          <a:p>
            <a:endParaRPr lang="en-GB" smtClean="0"/>
          </a:p>
        </p:txBody>
      </p:sp>
      <p:graphicFrame>
        <p:nvGraphicFramePr>
          <p:cNvPr id="143386" name="Object 26"/>
          <p:cNvGraphicFramePr>
            <a:graphicFrameLocks noChangeAspect="1"/>
          </p:cNvGraphicFramePr>
          <p:nvPr>
            <p:extLst/>
          </p:nvPr>
        </p:nvGraphicFramePr>
        <p:xfrm>
          <a:off x="715962" y="1592857"/>
          <a:ext cx="7666038" cy="3817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3" name="Equation" r:id="rId4" imgW="2908080" imgH="1447560" progId="Equation.DSMT4">
                  <p:embed/>
                </p:oleObj>
              </mc:Choice>
              <mc:Fallback>
                <p:oleObj name="Equation" r:id="rId4" imgW="290808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" y="1592857"/>
                        <a:ext cx="7666038" cy="38173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791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 J.-S. Wang, et al, Phys. Rev.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99, 160601 (2007);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Phys. Rev. B 80, 224302 (2009).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723248-DFA1-41F8-AD7A-DA1AC8F645DD}" type="slidenum">
              <a:rPr lang="en-GB">
                <a:solidFill>
                  <a:schemeClr val="tx1"/>
                </a:solidFill>
              </a:rPr>
              <a:pPr eaLnBrk="1" hangingPunct="1"/>
              <a:t>15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37891" name="Rectangle 8"/>
          <p:cNvSpPr>
            <a:spLocks noChangeArrowheads="1"/>
          </p:cNvSpPr>
          <p:nvPr/>
        </p:nvSpPr>
        <p:spPr bwMode="auto">
          <a:xfrm>
            <a:off x="3856038" y="1600200"/>
            <a:ext cx="2833687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720725" y="1608138"/>
            <a:ext cx="2833688" cy="417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7893" name="Picture 4" descr="eng_c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0"/>
            <a:ext cx="7023100" cy="4724400"/>
          </a:xfrm>
        </p:spPr>
      </p:pic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Equilibrium simulation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7239000" y="1447800"/>
            <a:ext cx="1752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linear chain (red lines exact, open circles QMD) and nonlinear quartic onsite (crosses, QMD) of 128 atoms.  From Eur. Phys. J. B, 62, 381 (2008). </a:t>
            </a:r>
          </a:p>
        </p:txBody>
      </p:sp>
    </p:spTree>
    <p:extLst>
      <p:ext uri="{BB962C8B-B14F-4D97-AF65-F5344CB8AC3E}">
        <p14:creationId xmlns:p14="http://schemas.microsoft.com/office/powerpoint/2010/main" val="5991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265023-98F6-4AFA-A08A-D69AB1FF65EA}" type="slidenum">
              <a:rPr lang="en-GB">
                <a:solidFill>
                  <a:schemeClr val="tx1"/>
                </a:solidFill>
              </a:rPr>
              <a:pPr eaLnBrk="1" hangingPunct="1"/>
              <a:t>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838200" y="1763713"/>
            <a:ext cx="5465763" cy="3857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ballistic to diffusive transport</a:t>
            </a:r>
          </a:p>
        </p:txBody>
      </p:sp>
      <p:pic>
        <p:nvPicPr>
          <p:cNvPr id="12294" name="Picture 16" descr="nonl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6324600" cy="4287838"/>
          </a:xfrm>
        </p:spPr>
      </p:pic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6705600" y="1752600"/>
            <a:ext cx="20574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chain with quartic onsite nonlinearity (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model). The numbers indicate the length of the chains. From JSW, PRL 99, 160601 (2007). </a:t>
            </a:r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2667000" y="344328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NEGF, N=4 &amp; 32</a:t>
            </a:r>
          </a:p>
        </p:txBody>
      </p:sp>
      <p:sp>
        <p:nvSpPr>
          <p:cNvPr id="12297" name="Line 7"/>
          <p:cNvSpPr>
            <a:spLocks noChangeShapeType="1"/>
          </p:cNvSpPr>
          <p:nvPr/>
        </p:nvSpPr>
        <p:spPr bwMode="auto">
          <a:xfrm flipV="1">
            <a:off x="3886200" y="2743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8"/>
          <p:cNvSpPr>
            <a:spLocks noChangeShapeType="1"/>
          </p:cNvSpPr>
          <p:nvPr/>
        </p:nvSpPr>
        <p:spPr bwMode="auto">
          <a:xfrm flipH="1">
            <a:off x="4267200" y="3810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5715000" y="248285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5638800" y="309245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16</a:t>
            </a:r>
          </a:p>
        </p:txBody>
      </p:sp>
      <p:sp>
        <p:nvSpPr>
          <p:cNvPr id="12301" name="Text Box 11"/>
          <p:cNvSpPr txBox="1">
            <a:spLocks noChangeArrowheads="1"/>
          </p:cNvSpPr>
          <p:nvPr/>
        </p:nvSpPr>
        <p:spPr bwMode="auto">
          <a:xfrm>
            <a:off x="5638800" y="354965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64</a:t>
            </a:r>
          </a:p>
        </p:txBody>
      </p:sp>
      <p:sp>
        <p:nvSpPr>
          <p:cNvPr id="12302" name="Text Box 12"/>
          <p:cNvSpPr txBox="1">
            <a:spLocks noChangeArrowheads="1"/>
          </p:cNvSpPr>
          <p:nvPr/>
        </p:nvSpPr>
        <p:spPr bwMode="auto">
          <a:xfrm>
            <a:off x="5562600" y="41910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256</a:t>
            </a:r>
          </a:p>
        </p:txBody>
      </p:sp>
      <p:sp>
        <p:nvSpPr>
          <p:cNvPr id="12303" name="Text Box 13"/>
          <p:cNvSpPr txBox="1">
            <a:spLocks noChangeArrowheads="1"/>
          </p:cNvSpPr>
          <p:nvPr/>
        </p:nvSpPr>
        <p:spPr bwMode="auto">
          <a:xfrm>
            <a:off x="5486400" y="484505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1024</a:t>
            </a:r>
          </a:p>
        </p:txBody>
      </p:sp>
      <p:sp>
        <p:nvSpPr>
          <p:cNvPr id="12304" name="Text Box 14"/>
          <p:cNvSpPr txBox="1">
            <a:spLocks noChangeArrowheads="1"/>
          </p:cNvSpPr>
          <p:nvPr/>
        </p:nvSpPr>
        <p:spPr bwMode="auto">
          <a:xfrm>
            <a:off x="5486400" y="522605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4096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990600" y="202565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Classical, </a:t>
            </a:r>
            <a:r>
              <a:rPr lang="en-US">
                <a:solidFill>
                  <a:schemeClr val="bg2"/>
                </a:solidFill>
                <a:cs typeface="Arial" panose="020B0604020202020204" pitchFamily="34" charset="0"/>
              </a:rPr>
              <a:t>ħ </a:t>
            </a:r>
            <a:r>
              <a:rPr lang="en-US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0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6858000" y="5105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2290" name="Object 19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734175" y="5162550"/>
          <a:ext cx="19240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7" name="Equation" r:id="rId4" imgW="1371600" imgH="393480" progId="Equation.DSMT4">
                  <p:embed/>
                </p:oleObj>
              </mc:Choice>
              <mc:Fallback>
                <p:oleObj name="Equation" r:id="rId4" imgW="1371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75" y="5162550"/>
                        <a:ext cx="19240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99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F8A0DC-0F35-47F5-ADA7-34FBB551F145}" type="slidenum">
              <a:rPr lang="en-GB">
                <a:solidFill>
                  <a:schemeClr val="tx1"/>
                </a:solidFill>
              </a:rPr>
              <a:pPr eaLnBrk="1" hangingPunct="1"/>
              <a:t>17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Conductance of graphene strips</a:t>
            </a:r>
          </a:p>
        </p:txBody>
      </p:sp>
      <p:pic>
        <p:nvPicPr>
          <p:cNvPr id="39940" name="Picture 4" descr="c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124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leng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5105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320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 0 to 7 are fixed left lead and sites 28 to 35 are fixed right lead.  Heat bath is applied to sites 8 to 15 at temperature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site 20 to 27 at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JSW, Ni, &amp; Jiang, PRB 2009.</a:t>
            </a:r>
          </a:p>
        </p:txBody>
      </p:sp>
    </p:spTree>
    <p:extLst>
      <p:ext uri="{BB962C8B-B14F-4D97-AF65-F5344CB8AC3E}">
        <p14:creationId xmlns:p14="http://schemas.microsoft.com/office/powerpoint/2010/main" val="29027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/>
          <a:lstStyle/>
          <a:p>
            <a:r>
              <a:rPr lang="en-US" dirty="0" smtClean="0"/>
              <a:t>Quantum Master Equation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Master Equation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Advantage of NEGF: any strength of system-bath coupling </a:t>
            </a:r>
            <a:r>
              <a:rPr lang="en-US" i="1" dirty="0" smtClean="0"/>
              <a:t>V</a:t>
            </a:r>
            <a:r>
              <a:rPr lang="en-US" dirty="0" smtClean="0"/>
              <a:t>; disadvantage: difficult to deal with nonlinear systems.</a:t>
            </a:r>
          </a:p>
          <a:p>
            <a:r>
              <a:rPr lang="en-US" dirty="0" smtClean="0"/>
              <a:t>QME: advantage - center can be any form of Hamiltonian, in particular, nonlinear systems; disadvantage: weak system-bath coupling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mall system.</a:t>
            </a:r>
          </a:p>
          <a:p>
            <a:endParaRPr lang="en-US" dirty="0"/>
          </a:p>
          <a:p>
            <a:r>
              <a:rPr lang="en-US" dirty="0" smtClean="0"/>
              <a:t>Can we improve?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quick introduction to nonequilibrium Green’s function (NEGF), applied to molecular dynamics with quantum baths</a:t>
            </a:r>
          </a:p>
          <a:p>
            <a:endParaRPr lang="en-US" dirty="0" smtClean="0"/>
          </a:p>
          <a:p>
            <a:r>
              <a:rPr lang="en-US" dirty="0" smtClean="0"/>
              <a:t>Formulation of quantum master equation to transport (energy, particle, or spin)</a:t>
            </a:r>
          </a:p>
          <a:p>
            <a:endParaRPr lang="en-US" dirty="0"/>
          </a:p>
          <a:p>
            <a:r>
              <a:rPr lang="en-US" dirty="0" smtClean="0"/>
              <a:t>Dyson expansion and 4-th order results</a:t>
            </a:r>
          </a:p>
          <a:p>
            <a:endParaRPr lang="en-US" dirty="0" smtClean="0"/>
          </a:p>
          <a:p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Dyson </a:t>
            </a:r>
            <a:r>
              <a:rPr lang="en-US" dirty="0" smtClean="0"/>
              <a:t>Expansions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77987"/>
              </p:ext>
            </p:extLst>
          </p:nvPr>
        </p:nvGraphicFramePr>
        <p:xfrm>
          <a:off x="674688" y="1254125"/>
          <a:ext cx="7732712" cy="525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4" name="Equation" r:id="rId4" imgW="8432640" imgH="5727600" progId="Equation.DSMT4">
                  <p:embed/>
                </p:oleObj>
              </mc:Choice>
              <mc:Fallback>
                <p:oleObj name="Equation" r:id="rId4" imgW="8432640" imgH="572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1254125"/>
                        <a:ext cx="7732712" cy="525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95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121386"/>
              </p:ext>
            </p:extLst>
          </p:nvPr>
        </p:nvGraphicFramePr>
        <p:xfrm>
          <a:off x="2189673" y="2057400"/>
          <a:ext cx="4764653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56" name="Equation" r:id="rId3" imgW="2412720" imgH="1498320" progId="Equation.DSMT4">
                  <p:embed/>
                </p:oleObj>
              </mc:Choice>
              <mc:Fallback>
                <p:oleObj name="Equation" r:id="rId3" imgW="241272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9673" y="2057400"/>
                        <a:ext cx="4764653" cy="295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Unique one-to-one </a:t>
            </a:r>
            <a:r>
              <a:rPr lang="en-US" dirty="0" smtClean="0"/>
              <a:t>map, </a:t>
            </a:r>
            <a:r>
              <a:rPr lang="el-GR" i="1" dirty="0" smtClean="0"/>
              <a:t>ρ</a:t>
            </a:r>
            <a:r>
              <a:rPr lang="en-US" baseline="-25000" dirty="0" smtClean="0"/>
              <a:t>0</a:t>
            </a:r>
            <a:r>
              <a:rPr lang="el-GR" dirty="0" smtClean="0"/>
              <a:t>↔</a:t>
            </a:r>
            <a:r>
              <a:rPr lang="el-GR" i="1" dirty="0" smtClean="0"/>
              <a:t>ρ</a:t>
            </a:r>
            <a:r>
              <a:rPr lang="en-US" dirty="0" smtClean="0"/>
              <a:t>; </a:t>
            </a:r>
            <a:br>
              <a:rPr lang="en-US" dirty="0" smtClean="0"/>
            </a:br>
            <a:r>
              <a:rPr lang="en-US" dirty="0" smtClean="0"/>
              <a:t>ordered cumulants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305718"/>
              </p:ext>
            </p:extLst>
          </p:nvPr>
        </p:nvGraphicFramePr>
        <p:xfrm>
          <a:off x="914400" y="1592263"/>
          <a:ext cx="7540625" cy="496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87" name="Equation" r:id="rId3" imgW="9283680" imgH="6108480" progId="Equation.DSMT4">
                  <p:embed/>
                </p:oleObj>
              </mc:Choice>
              <mc:Fallback>
                <p:oleObj name="Equation" r:id="rId3" imgW="9283680" imgH="6108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92263"/>
                        <a:ext cx="7540625" cy="4960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7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Order-by-Order Solution to </a:t>
            </a:r>
            <a:r>
              <a:rPr lang="el-GR" dirty="0" smtClean="0"/>
              <a:t>ρ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691113"/>
              </p:ext>
            </p:extLst>
          </p:nvPr>
        </p:nvGraphicFramePr>
        <p:xfrm>
          <a:off x="889000" y="1563688"/>
          <a:ext cx="5943600" cy="479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7" name="Equation" r:id="rId3" imgW="3213000" imgH="2590560" progId="Equation.DSMT4">
                  <p:embed/>
                </p:oleObj>
              </mc:Choice>
              <mc:Fallback>
                <p:oleObj name="Equation" r:id="rId3" imgW="3213000" imgH="259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1563688"/>
                        <a:ext cx="5943600" cy="479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95033"/>
              </p:ext>
            </p:extLst>
          </p:nvPr>
        </p:nvGraphicFramePr>
        <p:xfrm>
          <a:off x="4724400" y="1498600"/>
          <a:ext cx="3663950" cy="310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8" name="Equation" r:id="rId5" imgW="2476440" imgH="2095200" progId="Equation.DSMT4">
                  <p:embed/>
                </p:oleObj>
              </mc:Choice>
              <mc:Fallback>
                <p:oleObj name="Equation" r:id="rId5" imgW="2476440" imgH="209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1498600"/>
                        <a:ext cx="3663950" cy="310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84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Diagrammatics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5334000" cy="4784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1524000"/>
            <a:ext cx="2438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Diagrams representing the terms for current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`V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].  Open circle has time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=0, solid dots have dummy times.  Arrows indicate ordering and pointing from time -∞ to 0.  Note that (4) is cancelled by (c); (7) by (d).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Agarwalla, 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Thingna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Phys. (2013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DOI: 10.1007/s11467-013-0340-x.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QD model to 4</a:t>
            </a:r>
            <a:r>
              <a:rPr lang="en-US" baseline="30000" dirty="0" smtClean="0"/>
              <a:t>th</a:t>
            </a:r>
            <a:r>
              <a:rPr lang="en-US" dirty="0" smtClean="0"/>
              <a:t> 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5029200" cy="323161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310868"/>
              </p:ext>
            </p:extLst>
          </p:nvPr>
        </p:nvGraphicFramePr>
        <p:xfrm>
          <a:off x="1219200" y="5135090"/>
          <a:ext cx="2298700" cy="1481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1" name="Equation" r:id="rId4" imgW="1536480" imgH="990360" progId="Equation.DSMT4">
                  <p:embed/>
                </p:oleObj>
              </mc:Choice>
              <mc:Fallback>
                <p:oleObj name="Equation" r:id="rId4" imgW="153648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5135090"/>
                        <a:ext cx="2298700" cy="1481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0" y="16002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coefficients for the current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the Lorentz-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Drude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bath spectrum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/(1 +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/D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).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50% chemical potential bias,  equal temperature. Curves from NEGF, dots from 4-th order master equation.</a:t>
            </a:r>
          </a:p>
          <a:p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Thingna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Zhou, and Wang, arxiv:1408.6996.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Spin-Boson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5257800" cy="347264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679875"/>
              </p:ext>
            </p:extLst>
          </p:nvPr>
        </p:nvGraphicFramePr>
        <p:xfrm>
          <a:off x="1143000" y="5181600"/>
          <a:ext cx="1981200" cy="1530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3" name="Equation" r:id="rId4" imgW="1676160" imgH="1295280" progId="Equation.DSMT4">
                  <p:embed/>
                </p:oleObj>
              </mc:Choice>
              <mc:Fallback>
                <p:oleObj name="Equation" r:id="rId4" imgW="167616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5181600"/>
                        <a:ext cx="1981200" cy="1530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800" y="1600200"/>
            <a:ext cx="228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coefficients for the current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the spin-boson model with Rubin baths,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(1/2)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(4-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E=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see co-tunneling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featuers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Thingna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Zhou, and Wang, arxiv:1408.6996.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NEGF: powerful tool to study transport in </a:t>
            </a:r>
            <a:r>
              <a:rPr lang="en-US" dirty="0" smtClean="0"/>
              <a:t>nanostructures </a:t>
            </a:r>
            <a:r>
              <a:rPr lang="en-US" dirty="0" smtClean="0"/>
              <a:t>for steady state and transient</a:t>
            </a:r>
          </a:p>
          <a:p>
            <a:endParaRPr lang="en-US" dirty="0" smtClean="0"/>
          </a:p>
          <a:p>
            <a:r>
              <a:rPr lang="en-US" dirty="0" smtClean="0"/>
              <a:t>Application to molecular dynamics – quantum heat bath</a:t>
            </a:r>
          </a:p>
          <a:p>
            <a:endParaRPr lang="en-US" dirty="0" smtClean="0"/>
          </a:p>
          <a:p>
            <a:r>
              <a:rPr lang="en-US" dirty="0" smtClean="0"/>
              <a:t>Quantum master equation approach – arbitrary strong interaction in the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dirty="0" smtClean="0"/>
              <a:t>NEGF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5181600"/>
            <a:ext cx="7162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Our review: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Eur. Phys. J. 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62,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381 (2008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 Wang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Agarwalla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Thingna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Front. Phys. (2013),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DOI:10.1007/s11467-013-0340-x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Operator on Contour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81100" y="1612900"/>
          <a:ext cx="67818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8" name="Equation" r:id="rId3" imgW="6781680" imgH="3632040" progId="Equation.DSMT4">
                  <p:embed/>
                </p:oleObj>
              </mc:Choice>
              <mc:Fallback>
                <p:oleObj name="Equation" r:id="rId3" imgW="6781680" imgH="3632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612900"/>
                        <a:ext cx="6781800" cy="363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contour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4476750"/>
            <a:ext cx="36576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Contour-ordered Green’s function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58FA07-8E45-472D-9947-8ACC890CDA52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615436"/>
              </p:ext>
            </p:extLst>
          </p:nvPr>
        </p:nvGraphicFramePr>
        <p:xfrm>
          <a:off x="1484313" y="1585913"/>
          <a:ext cx="5872162" cy="21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0" name="Equation" r:id="rId4" imgW="5867280" imgH="2145960" progId="Equation.DSMT4">
                  <p:embed/>
                </p:oleObj>
              </mc:Choice>
              <mc:Fallback>
                <p:oleObj name="Equation" r:id="rId4" imgW="5867280" imgH="2145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1585913"/>
                        <a:ext cx="5872162" cy="214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45" name="Straight Arrow Connector 6"/>
          <p:cNvCxnSpPr>
            <a:cxnSpLocks noChangeShapeType="1"/>
          </p:cNvCxnSpPr>
          <p:nvPr/>
        </p:nvCxnSpPr>
        <p:spPr bwMode="auto">
          <a:xfrm flipV="1">
            <a:off x="4559300" y="5156200"/>
            <a:ext cx="4292600" cy="1143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0246" name="Freeform 14"/>
          <p:cNvSpPr>
            <a:spLocks/>
          </p:cNvSpPr>
          <p:nvPr/>
        </p:nvSpPr>
        <p:spPr bwMode="auto">
          <a:xfrm>
            <a:off x="5118100" y="5080000"/>
            <a:ext cx="3721100" cy="266700"/>
          </a:xfrm>
          <a:custGeom>
            <a:avLst/>
            <a:gdLst>
              <a:gd name="T0" fmla="*/ 0 w 2724150"/>
              <a:gd name="T1" fmla="*/ 1 h 469900"/>
              <a:gd name="T2" fmla="*/ 841668131 w 2724150"/>
              <a:gd name="T3" fmla="*/ 1 h 469900"/>
              <a:gd name="T4" fmla="*/ 884462889 w 2724150"/>
              <a:gd name="T5" fmla="*/ 7 h 469900"/>
              <a:gd name="T6" fmla="*/ 28531190 w 2724150"/>
              <a:gd name="T7" fmla="*/ 10 h 469900"/>
              <a:gd name="T8" fmla="*/ 0 60000 65536"/>
              <a:gd name="T9" fmla="*/ 0 60000 65536"/>
              <a:gd name="T10" fmla="*/ 0 60000 65536"/>
              <a:gd name="T11" fmla="*/ 0 60000 65536"/>
              <a:gd name="T12" fmla="*/ 0 w 2724150"/>
              <a:gd name="T13" fmla="*/ 0 h 469900"/>
              <a:gd name="T14" fmla="*/ 2724150 w 2724150"/>
              <a:gd name="T15" fmla="*/ 469900 h 469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4150" h="469900">
                <a:moveTo>
                  <a:pt x="0" y="50800"/>
                </a:moveTo>
                <a:cubicBezTo>
                  <a:pt x="927100" y="25400"/>
                  <a:pt x="1854200" y="0"/>
                  <a:pt x="2247900" y="50800"/>
                </a:cubicBezTo>
                <a:cubicBezTo>
                  <a:pt x="2641600" y="101600"/>
                  <a:pt x="2724150" y="285750"/>
                  <a:pt x="2362200" y="355600"/>
                </a:cubicBezTo>
                <a:cubicBezTo>
                  <a:pt x="2000250" y="425450"/>
                  <a:pt x="1038225" y="447675"/>
                  <a:pt x="76200" y="4699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0247" name="Straight Connector 16"/>
          <p:cNvCxnSpPr>
            <a:cxnSpLocks noChangeShapeType="1"/>
          </p:cNvCxnSpPr>
          <p:nvPr/>
        </p:nvCxnSpPr>
        <p:spPr bwMode="auto">
          <a:xfrm rot="16200000" flipH="1">
            <a:off x="4629150" y="5213350"/>
            <a:ext cx="965200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0248" name="TextBox 20"/>
          <p:cNvSpPr txBox="1">
            <a:spLocks noChangeArrowheads="1"/>
          </p:cNvSpPr>
          <p:nvPr/>
        </p:nvSpPr>
        <p:spPr bwMode="auto">
          <a:xfrm>
            <a:off x="4978400" y="5626100"/>
            <a:ext cx="41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</a:rPr>
              <a:t>t</a:t>
            </a:r>
            <a:r>
              <a:rPr lang="en-US" baseline="-25000">
                <a:latin typeface="Times New Roman" pitchFamily="18" charset="0"/>
              </a:rPr>
              <a:t>0</a:t>
            </a:r>
            <a:endParaRPr lang="en-SG" baseline="-25000">
              <a:latin typeface="Times New Roman" pitchFamily="18" charset="0"/>
            </a:endParaRPr>
          </a:p>
        </p:txBody>
      </p:sp>
      <p:sp>
        <p:nvSpPr>
          <p:cNvPr id="10249" name="Oval 15"/>
          <p:cNvSpPr>
            <a:spLocks noChangeArrowheads="1"/>
          </p:cNvSpPr>
          <p:nvPr/>
        </p:nvSpPr>
        <p:spPr bwMode="auto">
          <a:xfrm>
            <a:off x="6388100" y="5016500"/>
            <a:ext cx="144463" cy="144463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 sz="3200">
              <a:latin typeface="Times" pitchFamily="18" charset="0"/>
            </a:endParaRPr>
          </a:p>
        </p:txBody>
      </p:sp>
      <p:sp>
        <p:nvSpPr>
          <p:cNvPr id="10250" name="Oval 17"/>
          <p:cNvSpPr>
            <a:spLocks noChangeArrowheads="1"/>
          </p:cNvSpPr>
          <p:nvPr/>
        </p:nvSpPr>
        <p:spPr bwMode="auto">
          <a:xfrm>
            <a:off x="7505700" y="5245100"/>
            <a:ext cx="144463" cy="144463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 sz="3200">
              <a:latin typeface="Times" pitchFamily="18" charset="0"/>
            </a:endParaRPr>
          </a:p>
        </p:txBody>
      </p:sp>
      <p:sp>
        <p:nvSpPr>
          <p:cNvPr id="10251" name="TextBox 25"/>
          <p:cNvSpPr txBox="1">
            <a:spLocks noChangeArrowheads="1"/>
          </p:cNvSpPr>
          <p:nvPr/>
        </p:nvSpPr>
        <p:spPr bwMode="auto">
          <a:xfrm>
            <a:off x="6248400" y="4533900"/>
            <a:ext cx="58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’</a:t>
            </a:r>
            <a:endParaRPr lang="en-SG"/>
          </a:p>
        </p:txBody>
      </p:sp>
      <p:sp>
        <p:nvSpPr>
          <p:cNvPr id="10252" name="TextBox 26"/>
          <p:cNvSpPr txBox="1">
            <a:spLocks noChangeArrowheads="1"/>
          </p:cNvSpPr>
          <p:nvPr/>
        </p:nvSpPr>
        <p:spPr bwMode="auto">
          <a:xfrm>
            <a:off x="7442200" y="5346700"/>
            <a:ext cx="58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τ</a:t>
            </a:r>
            <a:endParaRPr lang="en-SG"/>
          </a:p>
        </p:txBody>
      </p:sp>
      <p:sp>
        <p:nvSpPr>
          <p:cNvPr id="10253" name="TextBox 27"/>
          <p:cNvSpPr txBox="1">
            <a:spLocks noChangeArrowheads="1"/>
          </p:cNvSpPr>
          <p:nvPr/>
        </p:nvSpPr>
        <p:spPr bwMode="auto">
          <a:xfrm>
            <a:off x="850900" y="4140200"/>
            <a:ext cx="30654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Contour order: the operators earlier on the contour are to the right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See, e.g., H.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Haug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&amp; A.-P.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Jauho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J. Rammer.</a:t>
            </a:r>
            <a:endParaRPr lang="en-S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other Green’s  functions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C00B3F-C395-4AB0-89C9-C86B5F30F5F1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074738" y="1524000"/>
          <a:ext cx="6640512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4" name="Equation" r:id="rId4" imgW="6654600" imgH="2958840" progId="Equation.DSMT4">
                  <p:embed/>
                </p:oleObj>
              </mc:Choice>
              <mc:Fallback>
                <p:oleObj name="Equation" r:id="rId4" imgW="6654600" imgH="2958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1524000"/>
                        <a:ext cx="6640512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269" name="Straight Arrow Connector 6"/>
          <p:cNvCxnSpPr>
            <a:cxnSpLocks noChangeShapeType="1"/>
          </p:cNvCxnSpPr>
          <p:nvPr/>
        </p:nvCxnSpPr>
        <p:spPr bwMode="auto">
          <a:xfrm flipV="1">
            <a:off x="4559300" y="5156200"/>
            <a:ext cx="4292600" cy="1143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1270" name="Freeform 14"/>
          <p:cNvSpPr>
            <a:spLocks/>
          </p:cNvSpPr>
          <p:nvPr/>
        </p:nvSpPr>
        <p:spPr bwMode="auto">
          <a:xfrm>
            <a:off x="5118100" y="5080000"/>
            <a:ext cx="3721100" cy="266700"/>
          </a:xfrm>
          <a:custGeom>
            <a:avLst/>
            <a:gdLst>
              <a:gd name="T0" fmla="*/ 0 w 2724150"/>
              <a:gd name="T1" fmla="*/ 1 h 469900"/>
              <a:gd name="T2" fmla="*/ 841668131 w 2724150"/>
              <a:gd name="T3" fmla="*/ 1 h 469900"/>
              <a:gd name="T4" fmla="*/ 884462889 w 2724150"/>
              <a:gd name="T5" fmla="*/ 7 h 469900"/>
              <a:gd name="T6" fmla="*/ 28531190 w 2724150"/>
              <a:gd name="T7" fmla="*/ 10 h 469900"/>
              <a:gd name="T8" fmla="*/ 0 60000 65536"/>
              <a:gd name="T9" fmla="*/ 0 60000 65536"/>
              <a:gd name="T10" fmla="*/ 0 60000 65536"/>
              <a:gd name="T11" fmla="*/ 0 60000 65536"/>
              <a:gd name="T12" fmla="*/ 0 w 2724150"/>
              <a:gd name="T13" fmla="*/ 0 h 469900"/>
              <a:gd name="T14" fmla="*/ 2724150 w 2724150"/>
              <a:gd name="T15" fmla="*/ 469900 h 469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4150" h="469900">
                <a:moveTo>
                  <a:pt x="0" y="50800"/>
                </a:moveTo>
                <a:cubicBezTo>
                  <a:pt x="927100" y="25400"/>
                  <a:pt x="1854200" y="0"/>
                  <a:pt x="2247900" y="50800"/>
                </a:cubicBezTo>
                <a:cubicBezTo>
                  <a:pt x="2641600" y="101600"/>
                  <a:pt x="2724150" y="285750"/>
                  <a:pt x="2362200" y="355600"/>
                </a:cubicBezTo>
                <a:cubicBezTo>
                  <a:pt x="2000250" y="425450"/>
                  <a:pt x="1038225" y="447675"/>
                  <a:pt x="76200" y="4699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1271" name="Straight Connector 16"/>
          <p:cNvCxnSpPr>
            <a:cxnSpLocks noChangeShapeType="1"/>
          </p:cNvCxnSpPr>
          <p:nvPr/>
        </p:nvCxnSpPr>
        <p:spPr bwMode="auto">
          <a:xfrm rot="16200000" flipH="1">
            <a:off x="4629150" y="5213350"/>
            <a:ext cx="965200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1272" name="TextBox 20"/>
          <p:cNvSpPr txBox="1">
            <a:spLocks noChangeArrowheads="1"/>
          </p:cNvSpPr>
          <p:nvPr/>
        </p:nvSpPr>
        <p:spPr bwMode="auto">
          <a:xfrm>
            <a:off x="4978400" y="5626100"/>
            <a:ext cx="41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</a:rPr>
              <a:t>t</a:t>
            </a:r>
            <a:r>
              <a:rPr lang="en-US" baseline="-25000">
                <a:latin typeface="Times New Roman" pitchFamily="18" charset="0"/>
              </a:rPr>
              <a:t>0</a:t>
            </a:r>
            <a:endParaRPr lang="en-SG" baseline="-25000">
              <a:latin typeface="Times New Roman" pitchFamily="18" charset="0"/>
            </a:endParaRPr>
          </a:p>
        </p:txBody>
      </p:sp>
      <p:sp>
        <p:nvSpPr>
          <p:cNvPr id="11273" name="Oval 15"/>
          <p:cNvSpPr>
            <a:spLocks noChangeArrowheads="1"/>
          </p:cNvSpPr>
          <p:nvPr/>
        </p:nvSpPr>
        <p:spPr bwMode="auto">
          <a:xfrm>
            <a:off x="6388100" y="5016500"/>
            <a:ext cx="144463" cy="144463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 sz="3200">
              <a:latin typeface="Times" pitchFamily="18" charset="0"/>
            </a:endParaRPr>
          </a:p>
        </p:txBody>
      </p:sp>
      <p:sp>
        <p:nvSpPr>
          <p:cNvPr id="11274" name="Oval 17"/>
          <p:cNvSpPr>
            <a:spLocks noChangeArrowheads="1"/>
          </p:cNvSpPr>
          <p:nvPr/>
        </p:nvSpPr>
        <p:spPr bwMode="auto">
          <a:xfrm>
            <a:off x="7505700" y="5245100"/>
            <a:ext cx="144463" cy="144463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 sz="3200">
              <a:latin typeface="Times" pitchFamily="18" charset="0"/>
            </a:endParaRPr>
          </a:p>
        </p:txBody>
      </p:sp>
      <p:sp>
        <p:nvSpPr>
          <p:cNvPr id="11275" name="TextBox 25"/>
          <p:cNvSpPr txBox="1">
            <a:spLocks noChangeArrowheads="1"/>
          </p:cNvSpPr>
          <p:nvPr/>
        </p:nvSpPr>
        <p:spPr bwMode="auto">
          <a:xfrm>
            <a:off x="6248400" y="4533900"/>
            <a:ext cx="58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’</a:t>
            </a:r>
            <a:endParaRPr lang="en-SG"/>
          </a:p>
        </p:txBody>
      </p:sp>
      <p:sp>
        <p:nvSpPr>
          <p:cNvPr id="11276" name="TextBox 26"/>
          <p:cNvSpPr txBox="1">
            <a:spLocks noChangeArrowheads="1"/>
          </p:cNvSpPr>
          <p:nvPr/>
        </p:nvSpPr>
        <p:spPr bwMode="auto">
          <a:xfrm>
            <a:off x="7442200" y="5346700"/>
            <a:ext cx="58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τ</a:t>
            </a:r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Heisenberg Equation on Contour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1365250" y="1708150"/>
          <a:ext cx="64135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2" name="Equation" r:id="rId4" imgW="6413400" imgH="3441600" progId="Equation.DSMT4">
                  <p:embed/>
                </p:oleObj>
              </mc:Choice>
              <mc:Fallback>
                <p:oleObj name="Equation" r:id="rId4" imgW="6413400" imgH="3441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708150"/>
                        <a:ext cx="6413500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86600" y="6356350"/>
            <a:ext cx="2895600" cy="365125"/>
          </a:xfrm>
        </p:spPr>
        <p:txBody>
          <a:bodyPr/>
          <a:lstStyle/>
          <a:p>
            <a:fld id="{1417C1C8-5D0F-4585-BB27-49518B7C205D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conduction at a junction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2971800"/>
            <a:ext cx="30480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096000" y="2971800"/>
            <a:ext cx="3048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914400" y="3276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Left Lead, </a:t>
            </a:r>
            <a:r>
              <a:rPr lang="en-US" i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L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705600" y="3276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Right Lead, </a:t>
            </a:r>
            <a:r>
              <a:rPr lang="en-US" i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39624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39624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42672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45720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44196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45720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47244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49530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53340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54102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57912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58674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Oval 19"/>
          <p:cNvSpPr>
            <a:spLocks noChangeArrowheads="1"/>
          </p:cNvSpPr>
          <p:nvPr/>
        </p:nvSpPr>
        <p:spPr bwMode="auto">
          <a:xfrm>
            <a:off x="32004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>
            <a:off x="32766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38862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35052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9655" name="Oval 23"/>
          <p:cNvSpPr>
            <a:spLocks noChangeArrowheads="1"/>
          </p:cNvSpPr>
          <p:nvPr/>
        </p:nvSpPr>
        <p:spPr bwMode="auto">
          <a:xfrm>
            <a:off x="43434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37338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3657600" y="4267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Junction  Part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0" y="4191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semi-infinite</a:t>
            </a:r>
          </a:p>
        </p:txBody>
      </p:sp>
    </p:spTree>
    <p:extLst>
      <p:ext uri="{BB962C8B-B14F-4D97-AF65-F5344CB8AC3E}">
        <p14:creationId xmlns:p14="http://schemas.microsoft.com/office/powerpoint/2010/main" val="25623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regions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1F4AE9-6375-4907-AC8B-EAA839AA61BD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4581" name="Slide Number Placeholder 5"/>
          <p:cNvSpPr txBox="1">
            <a:spLocks/>
          </p:cNvSpPr>
          <p:nvPr/>
        </p:nvSpPr>
        <p:spPr bwMode="auto">
          <a:xfrm>
            <a:off x="7046913" y="7216775"/>
            <a:ext cx="190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D7E7EDE-53CA-4B6F-97E4-44364C4B4FB5}" type="slidenum">
              <a:rPr lang="en-US"/>
              <a:pPr/>
              <a:t>9</a:t>
            </a:fld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41363" y="1814513"/>
          <a:ext cx="7693025" cy="328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5" name="方程式" r:id="rId4" imgW="3213000" imgH="1371600" progId="Equation.3">
                  <p:embed/>
                </p:oleObj>
              </mc:Choice>
              <mc:Fallback>
                <p:oleObj name="方程式" r:id="rId4" imgW="32130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814513"/>
                        <a:ext cx="7693025" cy="328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onequilibrium Green’s Function Method in Thermal Transport&amp;quot;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35&quot;&gt;&lt;property id=&quot;20148&quot; value=&quot;5&quot;/&gt;&lt;property id=&quot;20300&quot; value=&quot;Slide 3 - &amp;quot;References&amp;quot;&quot;/&gt;&lt;property id=&quot;20307&quot; value=&quot;259&quot;/&gt;&lt;/object&gt;&lt;object type=&quot;3&quot; unique_id=&quot;10036&quot;&gt;&lt;property id=&quot;20148&quot; value=&quot;5&quot;/&gt;&lt;property id=&quot;20300&quot; value=&quot;Slide 5 - &amp;quot;A Brief History of NEGF&amp;quot;&quot;/&gt;&lt;property id=&quot;20307&quot; value=&quot;258&quot;/&gt;&lt;/object&gt;&lt;object type=&quot;3&quot; unique_id=&quot;10061&quot;&gt;&lt;property id=&quot;20148&quot; value=&quot;5&quot;/&gt;&lt;property id=&quot;20300&quot; value=&quot;Slide 7 - &amp;quot;Harmonic Oscillator&amp;quot;&quot;/&gt;&lt;property id=&quot;20307&quot; value=&quot;260&quot;/&gt;&lt;/object&gt;&lt;object type=&quot;3&quot; unique_id=&quot;10069&quot;&gt;&lt;property id=&quot;20148&quot; value=&quot;5&quot;/&gt;&lt;property id=&quot;20300&quot; value=&quot;Slide 6 - &amp;quot;Equilibrium Green’s functions using a harmonic oscillator as an example&amp;quot;&quot;/&gt;&lt;property id=&quot;20307&quot; value=&quot;261&quot;/&gt;&lt;/object&gt;&lt;object type=&quot;3&quot; unique_id=&quot;10110&quot;&gt;&lt;property id=&quot;20148&quot; value=&quot;5&quot;/&gt;&lt;property id=&quot;20300&quot; value=&quot;Slide 8 - &amp;quot;Eigenstates, Quantum Mech/Stat Mech&amp;quot;&quot;/&gt;&lt;property id=&quot;20307&quot; value=&quot;262&quot;/&gt;&lt;/object&gt;&lt;object type=&quot;3&quot; unique_id=&quot;10111&quot;&gt;&lt;property id=&quot;20148&quot; value=&quot;5&quot;/&gt;&lt;property id=&quot;20300&quot; value=&quot;Slide 9 - &amp;quot;Heisenberg Operator/Equation&amp;quot;&quot;/&gt;&lt;property id=&quot;20307&quot; value=&quot;263&quot;/&gt;&lt;/object&gt;&lt;object type=&quot;3&quot; unique_id=&quot;10152&quot;&gt;&lt;property id=&quot;20148&quot; value=&quot;5&quot;/&gt;&lt;property id=&quot;20300&quot; value=&quot;Slide 10 - &amp;quot;Defining &amp;gt;, &amp;lt;, t,    Green’s Functions&amp;quot;&quot;/&gt;&lt;property id=&quot;20307&quot; value=&quot;264&quot;/&gt;&lt;/object&gt;&lt;object type=&quot;3&quot; unique_id=&quot;10153&quot;&gt;&lt;property id=&quot;20148&quot; value=&quot;5&quot;/&gt;&lt;property id=&quot;20300&quot; value=&quot;Slide 11&quot;/&gt;&lt;property id=&quot;20307&quot; value=&quot;265&quot;/&gt;&lt;/object&gt;&lt;object type=&quot;3&quot; unique_id=&quot;10190&quot;&gt;&lt;property id=&quot;20148&quot; value=&quot;5&quot;/&gt;&lt;property id=&quot;20300&quot; value=&quot;Slide 12 - &amp;quot;Retarded and Advanced Green’s functions&amp;quot;&quot;/&gt;&lt;property id=&quot;20307&quot; value=&quot;266&quot;/&gt;&lt;/object&gt;&lt;object type=&quot;3&quot; unique_id=&quot;10243&quot;&gt;&lt;property id=&quot;20148&quot; value=&quot;5&quot;/&gt;&lt;property id=&quot;20300&quot; value=&quot;Slide 13 - &amp;quot;Fourier Transform&amp;quot;&quot;/&gt;&lt;property id=&quot;20307&quot; value=&quot;267&quot;/&gt;&lt;/object&gt;&lt;object type=&quot;3&quot; unique_id=&quot;10244&quot;&gt;&lt;property id=&quot;20148&quot; value=&quot;5&quot;/&gt;&lt;property id=&quot;20300&quot; value=&quot;Slide 14 - &amp;quot;Plemelj formula, Kubo-Martin-Schwinger condition&amp;quot;&quot;/&gt;&lt;property id=&quot;20307&quot; value=&quot;268&quot;/&gt;&lt;/object&gt;&lt;object type=&quot;3&quot; unique_id=&quot;10275&quot;&gt;&lt;property id=&quot;20148&quot; value=&quot;5&quot;/&gt;&lt;property id=&quot;20300&quot; value=&quot;Slide 15 - &amp;quot;Matsubara Green’s Function&amp;quot;&quot;/&gt;&lt;property id=&quot;20307&quot; value=&quot;269&quot;/&gt;&lt;/object&gt;&lt;object type=&quot;3&quot; unique_id=&quot;10452&quot;&gt;&lt;property id=&quot;20148&quot; value=&quot;5&quot;/&gt;&lt;property id=&quot;20300&quot; value=&quot;Slide 16 - &amp;quot;Nonequilibrium Green’s Functions&amp;quot;&quot;/&gt;&lt;property id=&quot;20307&quot; value=&quot;279&quot;/&gt;&lt;/object&gt;&lt;object type=&quot;3&quot; unique_id=&quot;10453&quot;&gt;&lt;property id=&quot;20148&quot; value=&quot;5&quot;/&gt;&lt;property id=&quot;20300&quot; value=&quot;Slide 17 - &amp;quot;Definitions of General Green’s functions&amp;quot;&quot;/&gt;&lt;property id=&quot;20307&quot; value=&quot;270&quot;/&gt;&lt;/object&gt;&lt;object type=&quot;3&quot; unique_id=&quot;10454&quot;&gt;&lt;property id=&quot;20148&quot; value=&quot;5&quot;/&gt;&lt;property id=&quot;20300&quot; value=&quot;Slide 18 - &amp;quot;Relations among Green’s functions&amp;quot;&quot;/&gt;&lt;property id=&quot;20307&quot; value=&quot;271&quot;/&gt;&lt;/object&gt;&lt;object type=&quot;3&quot; unique_id=&quot;10455&quot;&gt;&lt;property id=&quot;20148&quot; value=&quot;5&quot;/&gt;&lt;property id=&quot;20300&quot; value=&quot;Slide 19 - &amp;quot;Steady state, Fourier transform&amp;quot;&quot;/&gt;&lt;property id=&quot;20307&quot; value=&quot;272&quot;/&gt;&lt;/object&gt;&lt;object type=&quot;3&quot; unique_id=&quot;10456&quot;&gt;&lt;property id=&quot;20148&quot; value=&quot;5&quot;/&gt;&lt;property id=&quot;20300&quot; value=&quot;Slide 23 - &amp;quot;Pictures in Quantum Mechanics&amp;quot;&quot;/&gt;&lt;property id=&quot;20307&quot; value=&quot;280&quot;/&gt;&lt;/object&gt;&lt;object type=&quot;3&quot; unique_id=&quot;10457&quot;&gt;&lt;property id=&quot;20148&quot; value=&quot;5&quot;/&gt;&lt;property id=&quot;20300&quot; value=&quot;Slide 24 - &amp;quot;Calculating correlation&amp;quot;&quot;/&gt;&lt;property id=&quot;20307&quot; value=&quot;276&quot;/&gt;&lt;/object&gt;&lt;object type=&quot;3&quot; unique_id=&quot;10458&quot;&gt;&lt;property id=&quot;20148&quot; value=&quot;5&quot;/&gt;&lt;property id=&quot;20300&quot; value=&quot;Slide 26 - &amp;quot;Contour-ordered Green’s function&amp;quot;&quot;/&gt;&lt;property id=&quot;20307&quot; value=&quot;277&quot;/&gt;&lt;/object&gt;&lt;object type=&quot;3&quot; unique_id=&quot;10459&quot;&gt;&lt;property id=&quot;20148&quot; value=&quot;5&quot;/&gt;&lt;property id=&quot;20300&quot; value=&quot;Slide 27 - &amp;quot;Relation to other Green’s  function&amp;quot;&quot;/&gt;&lt;property id=&quot;20307&quot; value=&quot;278&quot;/&gt;&lt;/object&gt;&lt;object type=&quot;3&quot; unique_id=&quot;10484&quot;&gt;&lt;property id=&quot;20148&quot; value=&quot;5&quot;/&gt;&lt;property id=&quot;20300&quot; value=&quot;Slide 25 - &amp;quot;Evolution Operator on Contour&amp;quot;&quot;/&gt;&lt;property id=&quot;20307&quot; value=&quot;281&quot;/&gt;&lt;/object&gt;&lt;object type=&quot;3&quot; unique_id=&quot;10535&quot;&gt;&lt;property id=&quot;20148&quot; value=&quot;5&quot;/&gt;&lt;property id=&quot;20300&quot; value=&quot;Slide 29 - &amp;quot;Calculus on the contour&amp;quot;&quot;/&gt;&lt;property id=&quot;20307&quot; value=&quot;282&quot;/&gt;&lt;/object&gt;&lt;object type=&quot;3&quot; unique_id=&quot;10536&quot;&gt;&lt;property id=&quot;20148&quot; value=&quot;5&quot;/&gt;&lt;property id=&quot;20300&quot; value=&quot;Slide 30 - &amp;quot;Theta function and delta function&amp;quot;&quot;/&gt;&lt;property id=&quot;20307&quot; value=&quot;283&quot;/&gt;&lt;/object&gt;&lt;object type=&quot;3&quot; unique_id=&quot;11509&quot;&gt;&lt;property id=&quot;20148&quot; value=&quot;5&quot;/&gt;&lt;property id=&quot;20300&quot; value=&quot;Slide 36 - &amp;quot;Express contour order using theta function&amp;quot;&quot;/&gt;&lt;property id=&quot;20307&quot; value=&quot;284&quot;/&gt;&lt;/object&gt;&lt;object type=&quot;3&quot; unique_id=&quot;11510&quot;&gt;&lt;property id=&quot;20148&quot; value=&quot;5&quot;/&gt;&lt;property id=&quot;20300&quot; value=&quot;Slide 37 - &amp;quot;Equation of motion for contour ordered Green’s function&amp;quot;&quot;/&gt;&lt;property id=&quot;20307&quot; value=&quot;285&quot;/&gt;&lt;/object&gt;&lt;object type=&quot;3&quot; unique_id=&quot;11511&quot;&gt;&lt;property id=&quot;20148&quot; value=&quot;5&quot;/&gt;&lt;property id=&quot;20300&quot; value=&quot;Slide 38 - &amp;quot;Equations for Green’s functions&amp;quot;&quot;/&gt;&lt;property id=&quot;20307&quot; value=&quot;286&quot;/&gt;&lt;/object&gt;&lt;object type=&quot;3&quot; unique_id=&quot;11512&quot;&gt;&lt;property id=&quot;20148&quot; value=&quot;5&quot;/&gt;&lt;property id=&quot;20300&quot; value=&quot;Slide 39 - &amp;quot;Solution for Green’s functions&amp;quot;&quot;/&gt;&lt;property id=&quot;20307&quot; value=&quot;287&quot;/&gt;&lt;/object&gt;&lt;object type=&quot;3&quot; unique_id=&quot;11513&quot;&gt;&lt;property id=&quot;20148&quot; value=&quot;5&quot;/&gt;&lt;property id=&quot;20300&quot; value=&quot;Slide 41 - &amp;quot;Handling interaction&amp;quot;&quot;/&gt;&lt;property id=&quot;20307&quot; value=&quot;288&quot;/&gt;&lt;/object&gt;&lt;object type=&quot;3&quot; unique_id=&quot;11514&quot;&gt;&lt;property id=&quot;20148&quot; value=&quot;5&quot;/&gt;&lt;property id=&quot;20300&quot; value=&quot;Slide 42 - &amp;quot;Scattering operator S&amp;quot;&quot;/&gt;&lt;property id=&quot;20307&quot; value=&quot;289&quot;/&gt;&lt;/object&gt;&lt;object type=&quot;3&quot; unique_id=&quot;11515&quot;&gt;&lt;property id=&quot;20148&quot; value=&quot;5&quot;/&gt;&lt;property id=&quot;20300&quot; value=&quot;Slide 43 - &amp;quot;Contour-ordered Green’s function&amp;quot;&quot;/&gt;&lt;property id=&quot;20307&quot; value=&quot;290&quot;/&gt;&lt;/object&gt;&lt;object type=&quot;3&quot; unique_id=&quot;11516&quot;&gt;&lt;property id=&quot;20148&quot; value=&quot;5&quot;/&gt;&lt;property id=&quot;20300&quot; value=&quot;Slide 44 - &amp;quot;Perturbative expansion of contour ordered Green’s function&amp;quot;&quot;/&gt;&lt;property id=&quot;20307&quot; value=&quot;291&quot;/&gt;&lt;/object&gt;&lt;object type=&quot;3&quot; unique_id=&quot;11517&quot;&gt;&lt;property id=&quot;20148&quot; value=&quot;5&quot;/&gt;&lt;property id=&quot;20300&quot; value=&quot;Slide 45 - &amp;quot;General expansion rule&amp;quot;&quot;/&gt;&lt;property id=&quot;20307&quot; value=&quot;292&quot;/&gt;&lt;/object&gt;&lt;object type=&quot;3&quot; unique_id=&quot;11518&quot;&gt;&lt;property id=&quot;20148&quot; value=&quot;5&quot;/&gt;&lt;property id=&quot;20300&quot; value=&quot;Slide 46 - &amp;quot;Diagrammatic representation of the expansion&amp;quot;&quot;/&gt;&lt;property id=&quot;20307&quot; value=&quot;293&quot;/&gt;&lt;/object&gt;&lt;object type=&quot;3&quot; unique_id=&quot;11519&quot;&gt;&lt;property id=&quot;20148&quot; value=&quot;5&quot;/&gt;&lt;property id=&quot;20300&quot; value=&quot;Slide 47 - &amp;quot;Self -energy expansion&amp;quot;&quot;/&gt;&lt;property id=&quot;20307&quot; value=&quot;294&quot;/&gt;&lt;/object&gt;&lt;object type=&quot;3&quot; unique_id=&quot;11520&quot;&gt;&lt;property id=&quot;20148&quot; value=&quot;5&quot;/&gt;&lt;property id=&quot;20300&quot; value=&quot;Slide 48 - &amp;quot;Explicit expression for self-energy&amp;quot;&quot;/&gt;&lt;property id=&quot;20307&quot; value=&quot;295&quot;/&gt;&lt;/object&gt;&lt;object type=&quot;3&quot; unique_id=&quot;11521&quot;&gt;&lt;property id=&quot;20148&quot; value=&quot;5&quot;/&gt;&lt;property id=&quot;20300&quot; value=&quot;Slide 49 - &amp;quot;Junction system, adiabatic switch-on&amp;quot;&quot;/&gt;&lt;property id=&quot;20307&quot; value=&quot;296&quot;/&gt;&lt;/object&gt;&lt;object type=&quot;3&quot; unique_id=&quot;11522&quot;&gt;&lt;property id=&quot;20148&quot; value=&quot;5&quot;/&gt;&lt;property id=&quot;20300&quot; value=&quot;Slide 51 - &amp;quot;Three regions&amp;quot;&quot;/&gt;&lt;property id=&quot;20307&quot; value=&quot;297&quot;/&gt;&lt;/object&gt;&lt;object type=&quot;3&quot; unique_id=&quot;11523&quot;&gt;&lt;property id=&quot;20148&quot; value=&quot;5&quot;/&gt;&lt;property id=&quot;20300&quot; value=&quot;Slide 52 - &amp;quot;Heisenberg equations of motion in three regions&amp;quot;&quot;/&gt;&lt;property id=&quot;20307&quot; value=&quot;298&quot;/&gt;&lt;/object&gt;&lt;object type=&quot;3&quot; unique_id=&quot;11524&quot;&gt;&lt;property id=&quot;20148&quot; value=&quot;5&quot;/&gt;&lt;property id=&quot;20300&quot; value=&quot;Slide 54 - &amp;quot;Relation between g and G0&amp;quot;&quot;/&gt;&lt;property id=&quot;20307&quot; value=&quot;299&quot;/&gt;&lt;/object&gt;&lt;object type=&quot;3&quot; unique_id=&quot;11525&quot;&gt;&lt;property id=&quot;20148&quot; value=&quot;5&quot;/&gt;&lt;property id=&quot;20300&quot; value=&quot;Slide 55 - &amp;quot;Dyson equation for GCC&amp;quot;&quot;/&gt;&lt;property id=&quot;20307&quot; value=&quot;300&quot;/&gt;&lt;/object&gt;&lt;object type=&quot;3&quot; unique_id=&quot;11526&quot;&gt;&lt;property id=&quot;20148&quot; value=&quot;5&quot;/&gt;&lt;property id=&quot;20300&quot; value=&quot;Slide 59 - &amp;quot;The Langreth theorem&amp;quot;&quot;/&gt;&lt;property id=&quot;20307&quot; value=&quot;301&quot;/&gt;&lt;/object&gt;&lt;object type=&quot;3&quot; unique_id=&quot;11527&quot;&gt;&lt;property id=&quot;20148&quot; value=&quot;5&quot;/&gt;&lt;property id=&quot;20300&quot; value=&quot;Slide 60 - &amp;quot;Dyson equations and solution&amp;quot;&quot;/&gt;&lt;property id=&quot;20307&quot; value=&quot;302&quot;/&gt;&lt;/object&gt;&lt;object type=&quot;3&quot; unique_id=&quot;11528&quot;&gt;&lt;property id=&quot;20148&quot; value=&quot;5&quot;/&gt;&lt;property id=&quot;20300&quot; value=&quot;Slide 61 - &amp;quot;Energy current&amp;quot;&quot;/&gt;&lt;property id=&quot;20307&quot; value=&quot;303&quot;/&gt;&lt;/object&gt;&lt;object type=&quot;3&quot; unique_id=&quot;11529&quot;&gt;&lt;property id=&quot;20148&quot; value=&quot;5&quot;/&gt;&lt;property id=&quot;20300&quot; value=&quot;Slide 62 - &amp;quot;Landauer/Caroli formula&amp;quot;&quot;/&gt;&lt;property id=&quot;20307&quot; value=&quot;304&quot;/&gt;&lt;/object&gt;&lt;object type=&quot;3&quot; unique_id=&quot;11530&quot;&gt;&lt;property id=&quot;20148&quot; value=&quot;5&quot;/&gt;&lt;property id=&quot;20300&quot; value=&quot;Slide 64 - &amp;quot;Ballistic transport in a 1D chain&amp;quot;&quot;/&gt;&lt;property id=&quot;20307&quot; value=&quot;305&quot;/&gt;&lt;/object&gt;&lt;object type=&quot;3&quot; unique_id=&quot;11531&quot;&gt;&lt;property id=&quot;20148&quot; value=&quot;5&quot;/&gt;&lt;property id=&quot;20300&quot; value=&quot;Slide 65 - &amp;quot;Solution of g&amp;quot;&quot;/&gt;&lt;property id=&quot;20307&quot; value=&quot;306&quot;/&gt;&lt;/object&gt;&lt;object type=&quot;3&quot; unique_id=&quot;11532&quot;&gt;&lt;property id=&quot;20148&quot; value=&quot;5&quot;/&gt;&lt;property id=&quot;20300&quot; value=&quot;Slide 66 - &amp;quot;Lead self energy and transmission&amp;quot;&quot;/&gt;&lt;property id=&quot;20307&quot; value=&quot;307&quot;/&gt;&lt;/object&gt;&lt;object type=&quot;3&quot; unique_id=&quot;11533&quot;&gt;&lt;property id=&quot;20148&quot; value=&quot;5&quot;/&gt;&lt;property id=&quot;20300&quot; value=&quot;Slide 67 - &amp;quot;Heat current and conductance&amp;quot;&quot;/&gt;&lt;property id=&quot;20307&quot; value=&quot;308&quot;/&gt;&lt;/object&gt;&lt;object type=&quot;3&quot; unique_id=&quot;11534&quot;&gt;&lt;property id=&quot;20148&quot; value=&quot;5&quot;/&gt;&lt;property id=&quot;20300&quot; value=&quot;Slide 68 - &amp;quot;General recursive algorithm for g&amp;quot;&quot;/&gt;&lt;property id=&quot;20307&quot; value=&quot;309&quot;/&gt;&lt;/object&gt;&lt;object type=&quot;3&quot; unique_id=&quot;11535&quot;&gt;&lt;property id=&quot;20148&quot; value=&quot;5&quot;/&gt;&lt;property id=&quot;20300&quot; value=&quot;Slide 70 - &amp;quot;Carbon nanotube (6,0), force field from Gaussian&amp;quot;&quot;/&gt;&lt;property id=&quot;20307&quot; value=&quot;310&quot;/&gt;&lt;/object&gt;&lt;object type=&quot;3&quot; unique_id=&quot;11536&quot;&gt;&lt;property id=&quot;20148&quot; value=&quot;5&quot;/&gt;&lt;property id=&quot;20300&quot; value=&quot;Slide 71 - &amp;quot;Carbon nanotube, nonlinear effect&amp;quot;&quot;/&gt;&lt;property id=&quot;20307&quot; value=&quot;311&quot;/&gt;&lt;/object&gt;&lt;object type=&quot;3&quot; unique_id=&quot;11537&quot;&gt;&lt;property id=&quot;20148&quot; value=&quot;5&quot;/&gt;&lt;property id=&quot;20300&quot; value=&quot;Slide 73 - &amp;quot;Molecular dynamics with quantum bath&amp;quot;&quot;/&gt;&lt;property id=&quot;20307&quot; value=&quot;313&quot;/&gt;&lt;/object&gt;&lt;object type=&quot;3&quot; unique_id=&quot;11538&quot;&gt;&lt;property id=&quot;20148&quot; value=&quot;5&quot;/&gt;&lt;property id=&quot;20300&quot; value=&quot;Slide 74 - &amp;quot;Average displacement, thermal expansion&amp;quot;&quot;/&gt;&lt;property id=&quot;20307&quot; value=&quot;314&quot;/&gt;&lt;/object&gt;&lt;object type=&quot;3&quot; unique_id=&quot;11539&quot;&gt;&lt;property id=&quot;20148&quot; value=&quot;5&quot;/&gt;&lt;property id=&quot;20300&quot; value=&quot;Slide 75 - &amp;quot;Thermal expansion&amp;quot;&quot;/&gt;&lt;property id=&quot;20307&quot; value=&quot;315&quot;/&gt;&lt;/object&gt;&lt;object type=&quot;3&quot; unique_id=&quot;11540&quot;&gt;&lt;property id=&quot;20148&quot; value=&quot;5&quot;/&gt;&lt;property id=&quot;20300&quot; value=&quot;Slide 76 - &amp;quot;Graphene Thermal expansion coefficient&amp;quot;&quot;/&gt;&lt;property id=&quot;20307&quot; value=&quot;316&quot;/&gt;&lt;/object&gt;&lt;object type=&quot;3&quot; unique_id=&quot;11541&quot;&gt;&lt;property id=&quot;20148&quot; value=&quot;5&quot;/&gt;&lt;property id=&quot;20300&quot; value=&quot;Slide 78 - &amp;quot;Transient problems&amp;quot;&quot;/&gt;&lt;property id=&quot;20307&quot; value=&quot;317&quot;/&gt;&lt;/object&gt;&lt;object type=&quot;3&quot; unique_id=&quot;11542&quot;&gt;&lt;property id=&quot;20148&quot; value=&quot;5&quot;/&gt;&lt;property id=&quot;20300&quot; value=&quot;Slide 79 - &amp;quot;Dyson equation on contour from 0 to t&amp;quot;&quot;/&gt;&lt;property id=&quot;20307&quot; value=&quot;318&quot;/&gt;&lt;/object&gt;&lt;object type=&quot;3&quot; unique_id=&quot;11543&quot;&gt;&lt;property id=&quot;20148&quot; value=&quot;5&quot;/&gt;&lt;property id=&quot;20300&quot; value=&quot;Slide 80 - &amp;quot;Transient thermal current&amp;quot;&quot;/&gt;&lt;property id=&quot;20307&quot; value=&quot;319&quot;/&gt;&lt;/object&gt;&lt;object type=&quot;3&quot; unique_id=&quot;11916&quot;&gt;&lt;property id=&quot;20148&quot; value=&quot;5&quot;/&gt;&lt;property id=&quot;20300&quot; value=&quot;Slide 4 - &amp;quot;Lecture One&amp;quot;&quot;/&gt;&lt;property id=&quot;20307&quot; value=&quot;322&quot;/&gt;&lt;/object&gt;&lt;object type=&quot;3&quot; unique_id=&quot;11917&quot;&gt;&lt;property id=&quot;20148&quot; value=&quot;5&quot;/&gt;&lt;property id=&quot;20300&quot; value=&quot;Slide 33 - &amp;quot;Lecture two&amp;quot;&quot;/&gt;&lt;property id=&quot;20307&quot; value=&quot;321&quot;/&gt;&lt;/object&gt;&lt;object type=&quot;3&quot; unique_id=&quot;11918&quot;&gt;&lt;property id=&quot;20148&quot; value=&quot;5&quot;/&gt;&lt;property id=&quot;20300&quot; value=&quot;Slide 34 - &amp;quot;Equation of Motion Method&amp;quot;&quot;/&gt;&lt;property id=&quot;20307&quot; value=&quot;320&quot;/&gt;&lt;/object&gt;&lt;object type=&quot;3&quot; unique_id=&quot;12179&quot;&gt;&lt;property id=&quot;20148&quot; value=&quot;5&quot;/&gt;&lt;property id=&quot;20300&quot; value=&quot;Slide 40 - &amp;quot;Feynman diagrammatic method&amp;quot;&quot;/&gt;&lt;property id=&quot;20307&quot; value=&quot;323&quot;/&gt;&lt;/object&gt;&lt;object type=&quot;3&quot; unique_id=&quot;12180&quot;&gt;&lt;property id=&quot;20148&quot; value=&quot;5&quot;/&gt;&lt;property id=&quot;20300&quot; value=&quot;Slide 69 - &amp;quot;Lecture Three&amp;quot;&quot;/&gt;&lt;property id=&quot;20307&quot; value=&quot;324&quot;/&gt;&lt;/object&gt;&lt;object type=&quot;3&quot; unique_id=&quot;13320&quot;&gt;&lt;property id=&quot;20148&quot; value=&quot;5&quot;/&gt;&lt;property id=&quot;20300&quot; value=&quot;Slide 81 - &amp;quot;Finite lead problem&amp;quot;&quot;/&gt;&lt;property id=&quot;20307&quot; value=&quot;325&quot;/&gt;&lt;/object&gt;&lt;object type=&quot;3&quot; unique_id=&quot;13321&quot;&gt;&lt;property id=&quot;20148&quot; value=&quot;5&quot;/&gt;&lt;property id=&quot;20300&quot; value=&quot;Slide 82 - &amp;quot;Full counting statistics (FCS)&amp;quot;&quot;/&gt;&lt;property id=&quot;20307&quot; value=&quot;326&quot;/&gt;&lt;/object&gt;&lt;object type=&quot;3&quot; unique_id=&quot;13322&quot;&gt;&lt;property id=&quot;20148&quot; value=&quot;5&quot;/&gt;&lt;property id=&quot;20300&quot; value=&quot;Slide 83 - &amp;quot;A brief history on full counting statistics&amp;quot;&quot;/&gt;&lt;property id=&quot;20307&quot; value=&quot;327&quot;/&gt;&lt;/object&gt;&lt;object type=&quot;3&quot; unique_id=&quot;13323&quot;&gt;&lt;property id=&quot;20148&quot; value=&quot;5&quot;/&gt;&lt;property id=&quot;20300&quot; value=&quot;Slide 84 - &amp;quot;Definition of generating function based on two-time measurement&amp;quot;&quot;/&gt;&lt;property id=&quot;20307&quot; value=&quot;328&quot;/&gt;&lt;/object&gt;&lt;object type=&quot;3&quot; unique_id=&quot;13324&quot;&gt;&lt;property id=&quot;20148&quot; value=&quot;5&quot;/&gt;&lt;property id=&quot;20300&quot; value=&quot;Slide 85 - &amp;quot;Product initial state&amp;quot;&quot;/&gt;&lt;property id=&quot;20307&quot; value=&quot;330&quot;/&gt;&lt;/object&gt;&lt;object type=&quot;3&quot; unique_id=&quot;13325&quot;&gt;&lt;property id=&quot;20148&quot; value=&quot;5&quot;/&gt;&lt;property id=&quot;20300&quot; value=&quot;Slide 86&quot;/&gt;&lt;property id=&quot;20307&quot; value=&quot;331&quot;/&gt;&lt;/object&gt;&lt;object type=&quot;3&quot; unique_id=&quot;13326&quot;&gt;&lt;property id=&quot;20148&quot; value=&quot;5&quot;/&gt;&lt;property id=&quot;20300&quot; value=&quot;Slide 87 - &amp;quot;Schrödinger/Heisenberg/interaction pictures&amp;quot;&quot;/&gt;&lt;property id=&quot;20307&quot; value=&quot;332&quot;/&gt;&lt;/object&gt;&lt;object type=&quot;3&quot; unique_id=&quot;13327&quot;&gt;&lt;property id=&quot;20148&quot; value=&quot;5&quot;/&gt;&lt;property id=&quot;20300&quot; value=&quot;Slide 88 - &amp;quot;Compute Z in interaction picture&amp;quot;&quot;/&gt;&lt;property id=&quot;20307&quot; value=&quot;333&quot;/&gt;&lt;/object&gt;&lt;object type=&quot;3&quot; unique_id=&quot;13328&quot;&gt;&lt;property id=&quot;20148&quot; value=&quot;5&quot;/&gt;&lt;property id=&quot;20300&quot; value=&quot;Slide 89 - &amp;quot;Important result&amp;quot;&quot;/&gt;&lt;property id=&quot;20307&quot; value=&quot;334&quot;/&gt;&lt;/object&gt;&lt;object type=&quot;3&quot; unique_id=&quot;13329&quot;&gt;&lt;property id=&quot;20148&quot; value=&quot;5&quot;/&gt;&lt;property id=&quot;20300&quot; value=&quot;Slide 90 - &amp;quot;Long-time result, Levitov-Lesovik formula&amp;quot;&quot;/&gt;&lt;property id=&quot;20307&quot; value=&quot;335&quot;/&gt;&lt;/object&gt;&lt;object type=&quot;3&quot; unique_id=&quot;13330&quot;&gt;&lt;property id=&quot;20148&quot; value=&quot;5&quot;/&gt;&lt;property id=&quot;20300&quot; value=&quot;Slide 91 - &amp;quot;Arbitrary time, transient result&amp;quot;&quot;/&gt;&lt;property id=&quot;20307&quot; value=&quot;336&quot;/&gt;&lt;/object&gt;&lt;object type=&quot;3&quot; unique_id=&quot;13331&quot;&gt;&lt;property id=&quot;20148&quot; value=&quot;5&quot;/&gt;&lt;property id=&quot;20300&quot; value=&quot;Slide 92 - &amp;quot;Numerical results, 1D chain&amp;quot;&quot;/&gt;&lt;property id=&quot;20307&quot; value=&quot;337&quot;/&gt;&lt;/object&gt;&lt;object type=&quot;3&quot; unique_id=&quot;13332&quot;&gt;&lt;property id=&quot;20148&quot; value=&quot;5&quot;/&gt;&lt;property id=&quot;20300&quot; value=&quot;Slide 94 - &amp;quot;FCS for coupled leads&amp;quot;&quot;/&gt;&lt;property id=&quot;20307&quot; value=&quot;338&quot;/&gt;&lt;/object&gt;&lt;object type=&quot;3&quot; unique_id=&quot;13333&quot;&gt;&lt;property id=&quot;20148&quot; value=&quot;5&quot;/&gt;&lt;property id=&quot;20300&quot; value=&quot;Slide 95 - &amp;quot;FCS in nonlinear systems&amp;quot;&quot;/&gt;&lt;property id=&quot;20307&quot; value=&quot;339&quot;/&gt;&lt;/object&gt;&lt;object type=&quot;3&quot; unique_id=&quot;13334&quot;&gt;&lt;property id=&quot;20148&quot; value=&quot;5&quot;/&gt;&lt;property id=&quot;20300&quot; value=&quot;Slide 96 - &amp;quot;Vacuum diagrams, Dyson equation, interaction picture transformation on contour&amp;quot;&quot;/&gt;&lt;property id=&quot;20307&quot; value=&quot;340&quot;/&gt;&lt;/object&gt;&lt;object type=&quot;3&quot; unique_id=&quot;13335&quot;&gt;&lt;property id=&quot;20148&quot; value=&quot;5&quot;/&gt;&lt;property id=&quot;20300&quot; value=&quot;Slide 97 - &amp;quot;Nonlinear system self-consistent results&amp;quot;&quot;/&gt;&lt;property id=&quot;20307&quot; value=&quot;341&quot;/&gt;&lt;/object&gt;&lt;object type=&quot;3&quot; unique_id=&quot;13419&quot;&gt;&lt;property id=&quot;20148&quot; value=&quot;5&quot;/&gt;&lt;property id=&quot;20300&quot; value=&quot;Slide 93 - &amp;quot;Cumulants in Finite System&amp;quot;&quot;/&gt;&lt;property id=&quot;20307&quot; value=&quot;342&quot;/&gt;&lt;/object&gt;&lt;object type=&quot;3&quot; unique_id=&quot;13588&quot;&gt;&lt;property id=&quot;20148&quot; value=&quot;5&quot;/&gt;&lt;property id=&quot;20300&quot; value=&quot;Slide 58 - &amp;quot;Diagrammatic Way&amp;quot;&quot;/&gt;&lt;property id=&quot;20307&quot; value=&quot;344&quot;/&gt;&lt;/object&gt;&lt;object type=&quot;3&quot; unique_id=&quot;13589&quot;&gt;&lt;property id=&quot;20148&quot; value=&quot;5&quot;/&gt;&lt;property id=&quot;20300&quot; value=&quot;Slide 72 - &amp;quot;u4 Nonlinear model&amp;quot;&quot;/&gt;&lt;property id=&quot;20307&quot; value=&quot;343&quot;/&gt;&lt;/object&gt;&lt;object type=&quot;3&quot; unique_id=&quot;13934&quot;&gt;&lt;property id=&quot;20148&quot; value=&quot;5&quot;/&gt;&lt;property id=&quot;20300&quot; value=&quot;Slide 50 - &amp;quot;Sudden Switch-on&amp;quot;&quot;/&gt;&lt;property id=&quot;20307&quot; value=&quot;345&quot;/&gt;&lt;/object&gt;&lt;object type=&quot;3&quot; unique_id=&quot;14196&quot;&gt;&lt;property id=&quot;20148&quot; value=&quot;5&quot;/&gt;&lt;property id=&quot;20300&quot; value=&quot;Slide 28 - &amp;quot;An Interpretation&amp;quot;&quot;/&gt;&lt;property id=&quot;20307&quot; value=&quot;348&quot;/&gt;&lt;/object&gt;&lt;object type=&quot;3&quot; unique_id=&quot;14197&quot;&gt;&lt;property id=&quot;20148&quot; value=&quot;5&quot;/&gt;&lt;property id=&quot;20300&quot; value=&quot;Slide 31 - &amp;quot;Transformation/Keldysh Rotation&amp;quot;&quot;/&gt;&lt;property id=&quot;20307&quot; value=&quot;346&quot;/&gt;&lt;/object&gt;&lt;object type=&quot;3&quot; unique_id=&quot;14198&quot;&gt;&lt;property id=&quot;20148&quot; value=&quot;5&quot;/&gt;&lt;property id=&quot;20300&quot; value=&quot;Slide 32 - &amp;quot;Convolution, Langreth Rule&amp;quot;&quot;/&gt;&lt;property id=&quot;20307&quot; value=&quot;347&quot;/&gt;&lt;/object&gt;&lt;object type=&quot;3&quot; unique_id=&quot;14829&quot;&gt;&lt;property id=&quot;20148&quot; value=&quot;5&quot;/&gt;&lt;property id=&quot;20300&quot; value=&quot;Slide 35 - &amp;quot;Heisenberg Equation on Contour&amp;quot;&quot;/&gt;&lt;property id=&quot;20307&quot; value=&quot;349&quot;/&gt;&lt;/object&gt;&lt;object type=&quot;3&quot; unique_id=&quot;14830&quot;&gt;&lt;property id=&quot;20148&quot; value=&quot;5&quot;/&gt;&lt;property id=&quot;20300&quot; value=&quot;Slide 53 - &amp;quot;Force Constant Matrix&amp;quot;&quot;/&gt;&lt;property id=&quot;20307&quot; value=&quot;351&quot;/&gt;&lt;/object&gt;&lt;object type=&quot;3&quot; unique_id=&quot;14831&quot;&gt;&lt;property id=&quot;20148&quot; value=&quot;5&quot;/&gt;&lt;property id=&quot;20300&quot; value=&quot;Slide 56 - &amp;quot;Equation of Motion Way (ballistic system)&amp;quot;&quot;/&gt;&lt;property id=&quot;20307&quot; value=&quot;350&quot;/&gt;&lt;/object&gt;&lt;object type=&quot;3&quot; unique_id=&quot;14832&quot;&gt;&lt;property id=&quot;20148&quot; value=&quot;5&quot;/&gt;&lt;property id=&quot;20300&quot; value=&quot;Slide 57 - &amp;quot;“Partition Function”&amp;quot;&quot;/&gt;&lt;property id=&quot;20307&quot; value=&quot;352&quot;/&gt;&lt;/object&gt;&lt;object type=&quot;3&quot; unique_id=&quot;15115&quot;&gt;&lt;property id=&quot;20148&quot; value=&quot;5&quot;/&gt;&lt;property id=&quot;20300&quot; value=&quot;Slide 77 - &amp;quot;Phonon Life-Time&amp;quot;&quot;/&gt;&lt;property id=&quot;20307&quot; value=&quot;353&quot;/&gt;&lt;/object&gt;&lt;object type=&quot;3&quot; unique_id=&quot;15116&quot;&gt;&lt;property id=&quot;20148&quot; value=&quot;5&quot;/&gt;&lt;property id=&quot;20300&quot; value=&quot;Slide 99 - &amp;quot;Quantum Master Equations&amp;quot;&quot;/&gt;&lt;property id=&quot;20307&quot; value=&quot;354&quot;/&gt;&lt;/object&gt;&lt;object type=&quot;3&quot; unique_id=&quot;15117&quot;&gt;&lt;property id=&quot;20148&quot; value=&quot;5&quot;/&gt;&lt;property id=&quot;20300&quot; value=&quot;Slide 100 - &amp;quot;Unique one-to-one map ρ ↔ ρ0&amp;quot;&quot;/&gt;&lt;property id=&quot;20307&quot; value=&quot;355&quot;/&gt;&lt;/object&gt;&lt;object type=&quot;3&quot; unique_id=&quot;15409&quot;&gt;&lt;property id=&quot;20148&quot; value=&quot;5&quot;/&gt;&lt;property id=&quot;20300&quot; value=&quot;Slide 20 - &amp;quot;Equilibrium Green’s Function, Lehmann Representation&amp;quot;&quot;/&gt;&lt;property id=&quot;20307&quot; value=&quot;356&quot;/&gt;&lt;/object&gt;&lt;object type=&quot;3&quot; unique_id=&quot;15410&quot;&gt;&lt;property id=&quot;20148&quot; value=&quot;5&quot;/&gt;&lt;property id=&quot;20300&quot; value=&quot;Slide 21 - &amp;quot;Kramers-Kronig Relation&amp;quot;&quot;/&gt;&lt;property id=&quot;20307&quot; value=&quot;357&quot;/&gt;&lt;/object&gt;&lt;object type=&quot;3&quot; unique_id=&quot;15411&quot;&gt;&lt;property id=&quot;20148&quot; value=&quot;5&quot;/&gt;&lt;property id=&quot;20300&quot; value=&quot;Slide 22 - &amp;quot;Eigen-mode Decomposition&amp;quot;&quot;/&gt;&lt;property id=&quot;20307&quot; value=&quot;358&quot;/&gt;&lt;/object&gt;&lt;object type=&quot;3&quot; unique_id=&quot;15612&quot;&gt;&lt;property id=&quot;20148&quot; value=&quot;5&quot;/&gt;&lt;property id=&quot;20300&quot; value=&quot;Slide 63 - &amp;quot;1D calculation&amp;quot;&quot;/&gt;&lt;property id=&quot;20307&quot; value=&quot;359&quot;/&gt;&lt;/object&gt;&lt;object type=&quot;3&quot; unique_id=&quot;15613&quot;&gt;&lt;property id=&quot;20148&quot; value=&quot;5&quot;/&gt;&lt;property id=&quot;20300&quot; value=&quot;Slide 98 - &amp;quot;Quantum Master Equations&amp;quot;&quot;/&gt;&lt;property id=&quot;20307&quot; value=&quot;360&quot;/&gt;&lt;/object&gt;&lt;object type=&quot;3&quot; unique_id=&quot;15716&quot;&gt;&lt;property id=&quot;20148&quot; value=&quot;5&quot;/&gt;&lt;property id=&quot;20300&quot; value=&quot;Slide 101 - &amp;quot;Group &amp;amp; Acknowledgements&amp;quot;&quot;/&gt;&lt;property id=&quot;20307&quot; value=&quot;3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945</Words>
  <Application>Microsoft Office PowerPoint</Application>
  <PresentationFormat>On-screen Show (4:3)</PresentationFormat>
  <Paragraphs>139</Paragraphs>
  <Slides>27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Comic Sans MS</vt:lpstr>
      <vt:lpstr>Symbol</vt:lpstr>
      <vt:lpstr>Times</vt:lpstr>
      <vt:lpstr>Times New Roman</vt:lpstr>
      <vt:lpstr>Office Theme</vt:lpstr>
      <vt:lpstr>Equation</vt:lpstr>
      <vt:lpstr>方程式</vt:lpstr>
      <vt:lpstr>MathType 5.0 Equation</vt:lpstr>
      <vt:lpstr>Nonequilibrium Green’s Function and Quantum Master Equation Approach to Transport</vt:lpstr>
      <vt:lpstr>Outline</vt:lpstr>
      <vt:lpstr>NEGF</vt:lpstr>
      <vt:lpstr>Evolution Operator on Contour</vt:lpstr>
      <vt:lpstr>Contour-ordered Green’s function</vt:lpstr>
      <vt:lpstr>Relation to other Green’s  functions</vt:lpstr>
      <vt:lpstr>Heisenberg Equation on Contour</vt:lpstr>
      <vt:lpstr>Thermal conduction at a junction</vt:lpstr>
      <vt:lpstr>Three regions</vt:lpstr>
      <vt:lpstr>Important result</vt:lpstr>
      <vt:lpstr>Arbitrary time, transient result</vt:lpstr>
      <vt:lpstr>Numerical results, 1D chain</vt:lpstr>
      <vt:lpstr>Quantum heat-bath &amp; MD</vt:lpstr>
      <vt:lpstr>Molecular dynamics with quantum bath</vt:lpstr>
      <vt:lpstr>Equilibrium simulation</vt:lpstr>
      <vt:lpstr>From ballistic to diffusive transport</vt:lpstr>
      <vt:lpstr>Conductance of graphene strips</vt:lpstr>
      <vt:lpstr>Quantum Master Equation</vt:lpstr>
      <vt:lpstr>Quantum Master Equation</vt:lpstr>
      <vt:lpstr>Dyson Expansions</vt:lpstr>
      <vt:lpstr>Divergence</vt:lpstr>
      <vt:lpstr>Unique one-to-one map, ρ0↔ρ;  ordered cumulants</vt:lpstr>
      <vt:lpstr>Order-by-Order Solution to ρ</vt:lpstr>
      <vt:lpstr>Diagrammatics</vt:lpstr>
      <vt:lpstr>QD model to 4th order</vt:lpstr>
      <vt:lpstr>Spin-Boson Model</vt:lpstr>
      <vt:lpstr>Summary</vt:lpstr>
    </vt:vector>
  </TitlesOfParts>
  <Company>National University of Singapore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phywjs</dc:creator>
  <cp:lastModifiedBy>Wang Jian-Sheng</cp:lastModifiedBy>
  <cp:revision>203</cp:revision>
  <dcterms:created xsi:type="dcterms:W3CDTF">2013-07-19T03:14:12Z</dcterms:created>
  <dcterms:modified xsi:type="dcterms:W3CDTF">2014-09-09T02:54:22Z</dcterms:modified>
</cp:coreProperties>
</file>