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441" r:id="rId3"/>
    <p:sldId id="440" r:id="rId4"/>
    <p:sldId id="257" r:id="rId5"/>
    <p:sldId id="258" r:id="rId6"/>
    <p:sldId id="259" r:id="rId7"/>
    <p:sldId id="260" r:id="rId8"/>
    <p:sldId id="261" r:id="rId9"/>
    <p:sldId id="263" r:id="rId10"/>
    <p:sldId id="262" r:id="rId11"/>
    <p:sldId id="443" r:id="rId12"/>
    <p:sldId id="442" r:id="rId13"/>
    <p:sldId id="276" r:id="rId14"/>
    <p:sldId id="282" r:id="rId15"/>
    <p:sldId id="283" r:id="rId16"/>
    <p:sldId id="301" r:id="rId17"/>
    <p:sldId id="346" r:id="rId18"/>
    <p:sldId id="34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Jian-Sheng" initials="WJ" lastIdx="2" clrIdx="0">
    <p:extLst>
      <p:ext uri="{19B8F6BF-5375-455C-9EA6-DF929625EA0E}">
        <p15:presenceInfo xmlns:p15="http://schemas.microsoft.com/office/powerpoint/2012/main" userId="S::phywjs@nus.edu.sg::7d25d710-0931-49a3-acef-49192cec40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86385" autoAdjust="0"/>
  </p:normalViewPr>
  <p:slideViewPr>
    <p:cSldViewPr snapToGrid="0">
      <p:cViewPr varScale="1">
        <p:scale>
          <a:sx n="131" d="100"/>
          <a:sy n="131" d="100"/>
        </p:scale>
        <p:origin x="115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D8FA9-5256-42CC-8860-C13BDBB6216E}" type="datetimeFigureOut">
              <a:rPr lang="en-US" smtClean="0"/>
              <a:t>9/24/2021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9217-B672-4187-8272-62A1C7537DA6}" type="slidenum">
              <a:rPr lang="en-US" smtClean="0"/>
              <a:t>‹#›</a:t>
            </a:fld>
            <a:endParaRPr lang="en-US"/>
          </a:p>
        </p:txBody>
      </p:sp>
    </p:spTree>
    <p:extLst>
      <p:ext uri="{BB962C8B-B14F-4D97-AF65-F5344CB8AC3E}">
        <p14:creationId xmlns:p14="http://schemas.microsoft.com/office/powerpoint/2010/main" val="409889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NEGF, see </a:t>
            </a:r>
            <a:r>
              <a:rPr lang="en-US" dirty="0" err="1"/>
              <a:t>Haug</a:t>
            </a:r>
            <a:r>
              <a:rPr lang="en-US" dirty="0"/>
              <a:t> and </a:t>
            </a:r>
            <a:r>
              <a:rPr lang="en-US" dirty="0" err="1"/>
              <a:t>Jauho</a:t>
            </a:r>
            <a:r>
              <a:rPr lang="en-US" dirty="0"/>
              <a:t>, “Quantum Kinetics in transport …”  or Rammer, “Quantum field theory of non-equilibrium states”, etc.</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a:t>
            </a:fld>
            <a:endParaRPr lang="en-US"/>
          </a:p>
        </p:txBody>
      </p:sp>
    </p:spTree>
    <p:extLst>
      <p:ext uri="{BB962C8B-B14F-4D97-AF65-F5344CB8AC3E}">
        <p14:creationId xmlns:p14="http://schemas.microsoft.com/office/powerpoint/2010/main" val="2162153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interaction term,   the four operators </a:t>
            </a:r>
            <a:r>
              <a:rPr lang="en-US" dirty="0" err="1"/>
              <a:t>c+j</a:t>
            </a:r>
            <a:r>
              <a:rPr lang="en-US" dirty="0"/>
              <a:t> </a:t>
            </a:r>
            <a:r>
              <a:rPr lang="en-US" dirty="0" err="1"/>
              <a:t>c+k</a:t>
            </a:r>
            <a:r>
              <a:rPr lang="en-US" dirty="0"/>
              <a:t> </a:t>
            </a:r>
            <a:r>
              <a:rPr lang="en-US" dirty="0" err="1"/>
              <a:t>c_k</a:t>
            </a:r>
            <a:r>
              <a:rPr lang="en-US" dirty="0"/>
              <a:t> </a:t>
            </a:r>
            <a:r>
              <a:rPr lang="en-US" dirty="0" err="1"/>
              <a:t>c_j</a:t>
            </a:r>
            <a:r>
              <a:rPr lang="en-US" dirty="0"/>
              <a:t> are at equal time. At equal time, the contour order fails to be well defined (the order makes sense only when tau is different).   As a result, we make keep the order as it is, if tau are all the same.   The consequence of the original normal order in H’ is that some of the Green’s function is to put a tau^+ in the second argument of the green’s functions.   See next slide.</a:t>
            </a:r>
          </a:p>
          <a:p>
            <a:endParaRPr lang="en-US"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12</a:t>
            </a:fld>
            <a:endParaRPr lang="en-US"/>
          </a:p>
        </p:txBody>
      </p:sp>
    </p:spTree>
    <p:extLst>
      <p:ext uri="{BB962C8B-B14F-4D97-AF65-F5344CB8AC3E}">
        <p14:creationId xmlns:p14="http://schemas.microsoft.com/office/powerpoint/2010/main" val="2097062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dotted line is for v,  the solid line is for &lt;c+ c&gt;.  Tau+ is infinitely late than tau, so it is in fact g&lt;.   The small g is the green’s function defined by the noninteracting c^\dagger H c.   For Feynman-diagrammatic expansion, see Fetter and </a:t>
            </a:r>
            <a:r>
              <a:rPr lang="en-US" dirty="0" err="1"/>
              <a:t>Walecka</a:t>
            </a:r>
            <a:r>
              <a:rPr lang="en-US" dirty="0"/>
              <a:t>, or ADG (</a:t>
            </a:r>
            <a:r>
              <a:rPr lang="en-US" dirty="0" err="1"/>
              <a:t>Abrikosov</a:t>
            </a:r>
            <a:r>
              <a:rPr lang="en-US" dirty="0"/>
              <a:t>, </a:t>
            </a:r>
            <a:r>
              <a:rPr lang="en-US" dirty="0" err="1"/>
              <a:t>Dzyaloshinski</a:t>
            </a:r>
            <a:r>
              <a:rPr lang="en-US" dirty="0"/>
              <a:t>, </a:t>
            </a:r>
            <a:r>
              <a:rPr lang="en-US" dirty="0" err="1"/>
              <a:t>Gorkov</a:t>
            </a:r>
            <a:r>
              <a:rPr lang="en-US" dirty="0"/>
              <a:t>), “Method of quantum field theory in statistical physics”.     When the Green’s function take tau at equal contour time, the contour order loss its meaning.   In order to be consistent with the original Hamiltonian, which is normal ordered, it is consistent if we take the second argument to be later than the first, producing a unique order.   So it seems good rule of thumb to say,  g(tau, tau) means g(tau, tau+),  the plus + means the second tau is late than the first tau.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13</a:t>
            </a:fld>
            <a:endParaRPr lang="en-US"/>
          </a:p>
        </p:txBody>
      </p:sp>
    </p:spTree>
    <p:extLst>
      <p:ext uri="{BB962C8B-B14F-4D97-AF65-F5344CB8AC3E}">
        <p14:creationId xmlns:p14="http://schemas.microsoft.com/office/powerpoint/2010/main" val="2629930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r>
              <a:rPr lang="en-US"/>
              <a:t>d</a:t>
            </a:r>
            <a:r>
              <a:rPr lang="el-GR">
                <a:latin typeface="Times New Roman" pitchFamily="18" charset="0"/>
                <a:cs typeface="Times New Roman" pitchFamily="18" charset="0"/>
              </a:rPr>
              <a:t>τ</a:t>
            </a:r>
            <a:r>
              <a:rPr lang="en-US">
                <a:latin typeface="Times New Roman" pitchFamily="18" charset="0"/>
                <a:cs typeface="Times New Roman" pitchFamily="18" charset="0"/>
              </a:rPr>
              <a:t> is </a:t>
            </a:r>
            <a:r>
              <a:rPr lang="el-GR">
                <a:latin typeface="Times New Roman" pitchFamily="18" charset="0"/>
                <a:cs typeface="Times New Roman" pitchFamily="18" charset="0"/>
              </a:rPr>
              <a:t>σ</a:t>
            </a:r>
            <a:r>
              <a:rPr lang="en-US">
                <a:latin typeface="Times New Roman" pitchFamily="18" charset="0"/>
                <a:cs typeface="Times New Roman" pitchFamily="18" charset="0"/>
              </a:rPr>
              <a:t>dt for integration, but just dt in differentiation.  </a:t>
            </a:r>
            <a:r>
              <a:rPr lang="el-GR">
                <a:latin typeface="Times New Roman" pitchFamily="18" charset="0"/>
                <a:cs typeface="Times New Roman" pitchFamily="18" charset="0"/>
              </a:rPr>
              <a:t>σ</a:t>
            </a:r>
            <a:r>
              <a:rPr lang="en-US">
                <a:latin typeface="Times New Roman" pitchFamily="18" charset="0"/>
                <a:cs typeface="Times New Roman" pitchFamily="18" charset="0"/>
              </a:rPr>
              <a:t> is either just the sign + or -, or +1, -1.</a:t>
            </a:r>
          </a:p>
          <a:p>
            <a:pPr eaLnBrk="1" hangingPunct="1"/>
            <a:endParaRPr lang="en-US">
              <a:latin typeface="Times New Roman" pitchFamily="18" charset="0"/>
              <a:cs typeface="Times New Roman" pitchFamily="18" charset="0"/>
            </a:endParaRPr>
          </a:p>
          <a:p>
            <a:pPr eaLnBrk="1" hangingPunct="1"/>
            <a:r>
              <a:rPr lang="en-US">
                <a:latin typeface="Times New Roman" pitchFamily="18" charset="0"/>
                <a:cs typeface="Times New Roman" pitchFamily="18" charset="0"/>
              </a:rPr>
              <a:t> </a:t>
            </a:r>
            <a:endParaRPr lang="en-US"/>
          </a:p>
        </p:txBody>
      </p:sp>
      <p:sp>
        <p:nvSpPr>
          <p:cNvPr id="71684"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6F671F6A-CADB-4415-8912-52C104F92161}" type="slidenum">
              <a:rPr lang="en-US" sz="1200">
                <a:latin typeface="Arial" charset="0"/>
              </a:rPr>
              <a:pPr algn="r" defTabSz="904875"/>
              <a:t>14</a:t>
            </a:fld>
            <a:endParaRPr lang="en-US" sz="1200">
              <a:latin typeface="Arial" charset="0"/>
            </a:endParaRPr>
          </a:p>
        </p:txBody>
      </p:sp>
    </p:spTree>
    <p:extLst>
      <p:ext uri="{BB962C8B-B14F-4D97-AF65-F5344CB8AC3E}">
        <p14:creationId xmlns:p14="http://schemas.microsoft.com/office/powerpoint/2010/main" val="83799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eaLnBrk="1" hangingPunct="1"/>
            <a:endParaRPr lang="en-US"/>
          </a:p>
        </p:txBody>
      </p:sp>
      <p:sp>
        <p:nvSpPr>
          <p:cNvPr id="72708"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6F1F7683-3BB3-4D6C-986C-FEF1F1A42108}" type="slidenum">
              <a:rPr lang="en-US" sz="1200">
                <a:latin typeface="Arial" charset="0"/>
              </a:rPr>
              <a:pPr algn="r" defTabSz="904875"/>
              <a:t>15</a:t>
            </a:fld>
            <a:endParaRPr lang="en-US" sz="1200">
              <a:latin typeface="Arial" charset="0"/>
            </a:endParaRPr>
          </a:p>
        </p:txBody>
      </p:sp>
    </p:spTree>
    <p:extLst>
      <p:ext uri="{BB962C8B-B14F-4D97-AF65-F5344CB8AC3E}">
        <p14:creationId xmlns:p14="http://schemas.microsoft.com/office/powerpoint/2010/main" val="545825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r>
              <a:rPr lang="en-US"/>
              <a:t>Need to use the relation between G</a:t>
            </a:r>
            <a:r>
              <a:rPr lang="en-US" baseline="30000"/>
              <a:t>++</a:t>
            </a:r>
            <a:r>
              <a:rPr lang="en-US"/>
              <a:t>, G</a:t>
            </a:r>
            <a:r>
              <a:rPr lang="en-US" baseline="30000"/>
              <a:t>- -</a:t>
            </a:r>
            <a:r>
              <a:rPr lang="en-US"/>
              <a:t>, G</a:t>
            </a:r>
            <a:r>
              <a:rPr lang="en-US" baseline="30000"/>
              <a:t>+-</a:t>
            </a:r>
            <a:r>
              <a:rPr lang="en-US"/>
              <a:t>, and G</a:t>
            </a:r>
            <a:r>
              <a:rPr lang="en-US" baseline="30000"/>
              <a:t>+-</a:t>
            </a:r>
            <a:r>
              <a:rPr lang="en-US"/>
              <a:t> with G</a:t>
            </a:r>
            <a:r>
              <a:rPr lang="en-US" baseline="30000"/>
              <a:t>r</a:t>
            </a:r>
            <a:r>
              <a:rPr lang="en-US"/>
              <a:t> and G</a:t>
            </a:r>
            <a:r>
              <a:rPr lang="en-US" baseline="30000"/>
              <a:t>&lt;</a:t>
            </a:r>
            <a:r>
              <a:rPr lang="en-US"/>
              <a:t>.   See Haug &amp; Jauho, page 66.</a:t>
            </a:r>
          </a:p>
          <a:p>
            <a:pPr eaLnBrk="1" hangingPunct="1"/>
            <a:endParaRPr lang="en-US"/>
          </a:p>
          <a:p>
            <a:pPr eaLnBrk="1" hangingPunct="1"/>
            <a:endParaRPr lang="en-US"/>
          </a:p>
          <a:p>
            <a:pPr eaLnBrk="1" hangingPunct="1"/>
            <a:endParaRPr lang="en-US"/>
          </a:p>
        </p:txBody>
      </p:sp>
      <p:sp>
        <p:nvSpPr>
          <p:cNvPr id="90116" name="Slide Number Placeholder 3"/>
          <p:cNvSpPr txBox="1">
            <a:spLocks noGrp="1"/>
          </p:cNvSpPr>
          <p:nvPr/>
        </p:nvSpPr>
        <p:spPr bwMode="auto">
          <a:xfrm>
            <a:off x="3885177" y="8686726"/>
            <a:ext cx="2972823" cy="457274"/>
          </a:xfrm>
          <a:prstGeom prst="rect">
            <a:avLst/>
          </a:prstGeom>
          <a:noFill/>
          <a:ln w="9525">
            <a:noFill/>
            <a:miter lim="800000"/>
            <a:headEnd/>
            <a:tailEnd/>
          </a:ln>
        </p:spPr>
        <p:txBody>
          <a:bodyPr lIns="90452" tIns="45227" rIns="90452" bIns="45227" anchor="b"/>
          <a:lstStyle/>
          <a:p>
            <a:pPr algn="r" defTabSz="904875"/>
            <a:fld id="{69331424-5823-492C-9973-095580835D26}" type="slidenum">
              <a:rPr lang="en-US" sz="1200">
                <a:latin typeface="Arial" charset="0"/>
              </a:rPr>
              <a:pPr algn="r" defTabSz="904875"/>
              <a:t>16</a:t>
            </a:fld>
            <a:endParaRPr lang="en-US" sz="1200">
              <a:latin typeface="Arial" charset="0"/>
            </a:endParaRPr>
          </a:p>
        </p:txBody>
      </p:sp>
    </p:spTree>
    <p:extLst>
      <p:ext uri="{BB962C8B-B14F-4D97-AF65-F5344CB8AC3E}">
        <p14:creationId xmlns:p14="http://schemas.microsoft.com/office/powerpoint/2010/main" val="3487810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Also properly known as Larkin-</a:t>
            </a:r>
            <a:r>
              <a:rPr lang="en-US" dirty="0" err="1"/>
              <a:t>Ovchinikov</a:t>
            </a:r>
            <a:r>
              <a:rPr lang="en-US" dirty="0"/>
              <a:t> transform,</a:t>
            </a:r>
            <a:r>
              <a:rPr lang="en-US" baseline="0" dirty="0"/>
              <a:t> JETP 41, 960 (1975).</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17</a:t>
            </a:fld>
            <a:endParaRPr lang="en-US"/>
          </a:p>
        </p:txBody>
      </p:sp>
    </p:spTree>
    <p:extLst>
      <p:ext uri="{BB962C8B-B14F-4D97-AF65-F5344CB8AC3E}">
        <p14:creationId xmlns:p14="http://schemas.microsoft.com/office/powerpoint/2010/main" val="1073815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last two equations are known as Keldysh equations.</a:t>
            </a:r>
          </a:p>
          <a:p>
            <a:endParaRPr lang="en-US" dirty="0"/>
          </a:p>
        </p:txBody>
      </p:sp>
      <p:sp>
        <p:nvSpPr>
          <p:cNvPr id="4" name="Slide Number Placeholder 3"/>
          <p:cNvSpPr>
            <a:spLocks noGrp="1"/>
          </p:cNvSpPr>
          <p:nvPr>
            <p:ph type="sldNum" sz="quarter" idx="10"/>
          </p:nvPr>
        </p:nvSpPr>
        <p:spPr/>
        <p:txBody>
          <a:bodyPr/>
          <a:lstStyle/>
          <a:p>
            <a:fld id="{FEE2B503-FE58-479B-945E-92EE283C628E}" type="slidenum">
              <a:rPr lang="en-US" smtClean="0"/>
              <a:pPr/>
              <a:t>18</a:t>
            </a:fld>
            <a:endParaRPr lang="en-US"/>
          </a:p>
        </p:txBody>
      </p:sp>
    </p:spTree>
    <p:extLst>
      <p:ext uri="{BB962C8B-B14F-4D97-AF65-F5344CB8AC3E}">
        <p14:creationId xmlns:p14="http://schemas.microsoft.com/office/powerpoint/2010/main" val="2391487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definition of the interaction picture, we synchronize the three pictures at time t = 0, i.e.,  </a:t>
            </a:r>
            <a:r>
              <a:rPr lang="en-US" dirty="0" err="1"/>
              <a:t>Psi_H</a:t>
            </a:r>
            <a:r>
              <a:rPr lang="en-US" dirty="0"/>
              <a:t> = </a:t>
            </a:r>
            <a:r>
              <a:rPr lang="en-US" dirty="0" err="1"/>
              <a:t>Psi_I</a:t>
            </a:r>
            <a:r>
              <a:rPr lang="en-US" dirty="0"/>
              <a:t> = Psi, following Fetter and </a:t>
            </a:r>
            <a:r>
              <a:rPr lang="en-US" dirty="0" err="1"/>
              <a:t>Walecka</a:t>
            </a:r>
            <a:r>
              <a:rPr lang="en-US" dirty="0"/>
              <a:t>, “Quantum Theory of Many-particle systems”.  Another choice is to synchronize to t0, and let t0 goes to –inf.   The extra partial O/partial t exist if O is explicitly time dependent, such as time-varying applied external field interaction.</a:t>
            </a:r>
          </a:p>
          <a:p>
            <a:r>
              <a:rPr lang="en-US" dirty="0"/>
              <a:t> </a:t>
            </a:r>
          </a:p>
        </p:txBody>
      </p:sp>
      <p:sp>
        <p:nvSpPr>
          <p:cNvPr id="4" name="Slide Number Placeholder 3"/>
          <p:cNvSpPr>
            <a:spLocks noGrp="1"/>
          </p:cNvSpPr>
          <p:nvPr>
            <p:ph type="sldNum" sz="quarter" idx="5"/>
          </p:nvPr>
        </p:nvSpPr>
        <p:spPr/>
        <p:txBody>
          <a:bodyPr/>
          <a:lstStyle/>
          <a:p>
            <a:fld id="{C3EA9217-B672-4187-8272-62A1C7537DA6}" type="slidenum">
              <a:rPr lang="en-US" smtClean="0"/>
              <a:t>4</a:t>
            </a:fld>
            <a:endParaRPr lang="en-US"/>
          </a:p>
        </p:txBody>
      </p:sp>
    </p:spTree>
    <p:extLst>
      <p:ext uri="{BB962C8B-B14F-4D97-AF65-F5344CB8AC3E}">
        <p14:creationId xmlns:p14="http://schemas.microsoft.com/office/powerpoint/2010/main" val="52752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 ….&gt; means Tr(rho at time t = 0),  but at time t = 0, </a:t>
            </a:r>
            <a:r>
              <a:rPr lang="en-US" dirty="0" err="1"/>
              <a:t>rho_H</a:t>
            </a:r>
            <a:r>
              <a:rPr lang="en-US" dirty="0"/>
              <a:t>  = </a:t>
            </a:r>
            <a:r>
              <a:rPr lang="en-US" dirty="0" err="1"/>
              <a:t>rho_S</a:t>
            </a:r>
            <a:r>
              <a:rPr lang="en-US" dirty="0"/>
              <a:t> = </a:t>
            </a:r>
            <a:r>
              <a:rPr lang="en-US" dirty="0" err="1"/>
              <a:t>rho_I</a:t>
            </a:r>
            <a:r>
              <a:rPr lang="en-US" dirty="0"/>
              <a:t> because the three pictures are synchronized at t = 0.</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5</a:t>
            </a:fld>
            <a:endParaRPr lang="en-US"/>
          </a:p>
        </p:txBody>
      </p:sp>
    </p:spTree>
    <p:extLst>
      <p:ext uri="{BB962C8B-B14F-4D97-AF65-F5344CB8AC3E}">
        <p14:creationId xmlns:p14="http://schemas.microsoft.com/office/powerpoint/2010/main" val="89785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Alternatively, we can also use product of equilibrium states for </a:t>
            </a:r>
            <a:r>
              <a:rPr lang="en-US" dirty="0" err="1"/>
              <a:t>rho_I</a:t>
            </a:r>
            <a:r>
              <a:rPr lang="en-US" dirty="0"/>
              <a:t>(-inf) when dealing with nonequilibrium problem. </a:t>
            </a:r>
          </a:p>
        </p:txBody>
      </p:sp>
      <p:sp>
        <p:nvSpPr>
          <p:cNvPr id="4" name="Slide Number Placeholder 3"/>
          <p:cNvSpPr>
            <a:spLocks noGrp="1"/>
          </p:cNvSpPr>
          <p:nvPr>
            <p:ph type="sldNum" sz="quarter" idx="5"/>
          </p:nvPr>
        </p:nvSpPr>
        <p:spPr/>
        <p:txBody>
          <a:bodyPr/>
          <a:lstStyle/>
          <a:p>
            <a:fld id="{C3EA9217-B672-4187-8272-62A1C7537DA6}" type="slidenum">
              <a:rPr lang="en-US" smtClean="0"/>
              <a:t>6</a:t>
            </a:fld>
            <a:endParaRPr lang="en-US"/>
          </a:p>
        </p:txBody>
      </p:sp>
    </p:spTree>
    <p:extLst>
      <p:ext uri="{BB962C8B-B14F-4D97-AF65-F5344CB8AC3E}">
        <p14:creationId xmlns:p14="http://schemas.microsoft.com/office/powerpoint/2010/main" val="1329500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density matrix is set between –inf +, and –inf -, in the sense of contour time.   At +infinity, the two branches, +, and -  are, in some sense, connected.  See page 14, Eq(2.19) Alex Kamenev, “Field theory of non-equilibrium systems”, for discussion, using path integral formulation. </a:t>
            </a:r>
          </a:p>
        </p:txBody>
      </p:sp>
      <p:sp>
        <p:nvSpPr>
          <p:cNvPr id="4" name="Slide Number Placeholder 3"/>
          <p:cNvSpPr>
            <a:spLocks noGrp="1"/>
          </p:cNvSpPr>
          <p:nvPr>
            <p:ph type="sldNum" sz="quarter" idx="5"/>
          </p:nvPr>
        </p:nvSpPr>
        <p:spPr/>
        <p:txBody>
          <a:bodyPr/>
          <a:lstStyle/>
          <a:p>
            <a:fld id="{C3EA9217-B672-4187-8272-62A1C7537DA6}" type="slidenum">
              <a:rPr lang="en-US" smtClean="0"/>
              <a:t>7</a:t>
            </a:fld>
            <a:endParaRPr lang="en-US"/>
          </a:p>
        </p:txBody>
      </p:sp>
    </p:spTree>
    <p:extLst>
      <p:ext uri="{BB962C8B-B14F-4D97-AF65-F5344CB8AC3E}">
        <p14:creationId xmlns:p14="http://schemas.microsoft.com/office/powerpoint/2010/main" val="1489603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the expansion for the exponential  exp(x) = 1 + x + x^2/2  + x^3/3! + …</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8</a:t>
            </a:fld>
            <a:endParaRPr lang="en-US"/>
          </a:p>
        </p:txBody>
      </p:sp>
    </p:spTree>
    <p:extLst>
      <p:ext uri="{BB962C8B-B14F-4D97-AF65-F5344CB8AC3E}">
        <p14:creationId xmlns:p14="http://schemas.microsoft.com/office/powerpoint/2010/main" val="3812082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this is true?  Prove this.  Note  H at different time does not compute, but under the sign of </a:t>
            </a:r>
            <a:r>
              <a:rPr lang="en-US" dirty="0" err="1"/>
              <a:t>T_tau</a:t>
            </a:r>
            <a:r>
              <a:rPr lang="en-US" dirty="0"/>
              <a:t>, they compute.   Remove </a:t>
            </a:r>
            <a:r>
              <a:rPr lang="en-US" dirty="0" err="1"/>
              <a:t>T_tau</a:t>
            </a:r>
            <a:r>
              <a:rPr lang="en-US" dirty="0"/>
              <a:t> must order them according increasing of tau.</a:t>
            </a:r>
          </a:p>
          <a:p>
            <a:endParaRPr lang="en-US"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9</a:t>
            </a:fld>
            <a:endParaRPr lang="en-US"/>
          </a:p>
        </p:txBody>
      </p:sp>
    </p:spTree>
    <p:extLst>
      <p:ext uri="{BB962C8B-B14F-4D97-AF65-F5344CB8AC3E}">
        <p14:creationId xmlns:p14="http://schemas.microsoft.com/office/powerpoint/2010/main" val="714268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operators under the sign of contour order </a:t>
            </a:r>
            <a:r>
              <a:rPr lang="en-US" dirty="0" err="1"/>
              <a:t>T_tau</a:t>
            </a:r>
            <a:r>
              <a:rPr lang="en-US" dirty="0"/>
              <a:t> commute between bosonic operators or bosonic with </a:t>
            </a:r>
            <a:r>
              <a:rPr lang="en-US" dirty="0" err="1"/>
              <a:t>ferminonic</a:t>
            </a:r>
            <a:r>
              <a:rPr lang="en-US" dirty="0"/>
              <a:t> one, and anti-commute between </a:t>
            </a:r>
            <a:r>
              <a:rPr lang="en-US" dirty="0" err="1"/>
              <a:t>fermonic</a:t>
            </a:r>
            <a:r>
              <a:rPr lang="en-US" dirty="0"/>
              <a:t> operators.  This rule works only if tau values are different (not permanently equal).   When tau’s are the same, one has to use the appropriate commutation relations valid at equal time.     All possible/distinct pairing means that the order does not matter, (1,2) and (2,1) are considered the same pairing.   For a proof of Wick’s see J Rammer, “Quantum field theory of non-equilibrium states”.  The original Wick’s theorem applied at T=0 is given &amp; proved in Fetter-</a:t>
            </a:r>
            <a:r>
              <a:rPr lang="en-US" dirty="0" err="1"/>
              <a:t>Walecka</a:t>
            </a:r>
            <a:r>
              <a:rPr lang="en-US" dirty="0"/>
              <a:t>. </a:t>
            </a:r>
          </a:p>
        </p:txBody>
      </p:sp>
      <p:sp>
        <p:nvSpPr>
          <p:cNvPr id="4" name="Slide Number Placeholder 3"/>
          <p:cNvSpPr>
            <a:spLocks noGrp="1"/>
          </p:cNvSpPr>
          <p:nvPr>
            <p:ph type="sldNum" sz="quarter" idx="5"/>
          </p:nvPr>
        </p:nvSpPr>
        <p:spPr/>
        <p:txBody>
          <a:bodyPr/>
          <a:lstStyle/>
          <a:p>
            <a:fld id="{C3EA9217-B672-4187-8272-62A1C7537DA6}" type="slidenum">
              <a:rPr lang="en-US" smtClean="0"/>
              <a:t>10</a:t>
            </a:fld>
            <a:endParaRPr lang="en-US"/>
          </a:p>
        </p:txBody>
      </p:sp>
    </p:spTree>
    <p:extLst>
      <p:ext uri="{BB962C8B-B14F-4D97-AF65-F5344CB8AC3E}">
        <p14:creationId xmlns:p14="http://schemas.microsoft.com/office/powerpoint/2010/main" val="2035506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prove of this formula, see </a:t>
            </a:r>
            <a:r>
              <a:rPr lang="en-US" dirty="0" err="1"/>
              <a:t>Bruus</a:t>
            </a:r>
            <a:r>
              <a:rPr lang="en-US" dirty="0"/>
              <a:t> and </a:t>
            </a:r>
            <a:r>
              <a:rPr lang="en-US" dirty="0" err="1"/>
              <a:t>Flensberg</a:t>
            </a:r>
            <a:r>
              <a:rPr lang="en-US" dirty="0"/>
              <a:t>, “Many-body quantum …”, Chap 11.6, page 198-200.  Or </a:t>
            </a:r>
            <a:r>
              <a:rPr lang="en-US" dirty="0" err="1"/>
              <a:t>Stefanucci</a:t>
            </a:r>
            <a:r>
              <a:rPr lang="en-US" dirty="0"/>
              <a:t> and van Leeuwen, “Nonequilibrium many-body theory of quantum systems”, Chap 5, page 125-135.</a:t>
            </a:r>
          </a:p>
          <a:p>
            <a:r>
              <a:rPr lang="en-US" dirty="0"/>
              <a:t>For boson with creation/annihilation operators, we just replace determinant by a permanent (no sign changes), but it is not valid if it is the operator u </a:t>
            </a:r>
            <a:r>
              <a:rPr lang="en-US"/>
              <a:t>(gaussian). </a:t>
            </a:r>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11</a:t>
            </a:fld>
            <a:endParaRPr lang="en-US"/>
          </a:p>
        </p:txBody>
      </p:sp>
    </p:spTree>
    <p:extLst>
      <p:ext uri="{BB962C8B-B14F-4D97-AF65-F5344CB8AC3E}">
        <p14:creationId xmlns:p14="http://schemas.microsoft.com/office/powerpoint/2010/main" val="2232671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44077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369351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41720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13230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10E23-35AA-4A55-A22F-16C5685059F9}"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30223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210E23-35AA-4A55-A22F-16C5685059F9}"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415071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210E23-35AA-4A55-A22F-16C5685059F9}"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41392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210E23-35AA-4A55-A22F-16C5685059F9}"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05925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10E23-35AA-4A55-A22F-16C5685059F9}"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24080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10E23-35AA-4A55-A22F-16C5685059F9}"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84018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10E23-35AA-4A55-A22F-16C5685059F9}"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67383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10E23-35AA-4A55-A22F-16C5685059F9}" type="datetimeFigureOut">
              <a:rPr lang="en-US" smtClean="0"/>
              <a:t>9/24/2021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C5081-FAA5-4254-AC75-597BB4863808}" type="slidenum">
              <a:rPr lang="en-US" smtClean="0"/>
              <a:t>‹#›</a:t>
            </a:fld>
            <a:endParaRPr lang="en-US"/>
          </a:p>
        </p:txBody>
      </p:sp>
    </p:spTree>
    <p:extLst>
      <p:ext uri="{BB962C8B-B14F-4D97-AF65-F5344CB8AC3E}">
        <p14:creationId xmlns:p14="http://schemas.microsoft.com/office/powerpoint/2010/main" val="4163185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0.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F6A8-5880-4338-8FDE-5B0CB490CF83}"/>
              </a:ext>
            </a:extLst>
          </p:cNvPr>
          <p:cNvSpPr>
            <a:spLocks noGrp="1"/>
          </p:cNvSpPr>
          <p:nvPr>
            <p:ph type="ctrTitle"/>
          </p:nvPr>
        </p:nvSpPr>
        <p:spPr/>
        <p:txBody>
          <a:bodyPr>
            <a:normAutofit fontScale="90000"/>
          </a:bodyPr>
          <a:lstStyle/>
          <a:p>
            <a:r>
              <a:rPr lang="en-US" dirty="0"/>
              <a:t>Week 5,</a:t>
            </a:r>
            <a:br>
              <a:rPr lang="en-US" dirty="0"/>
            </a:br>
            <a:r>
              <a:rPr lang="en-US" dirty="0"/>
              <a:t>Green’s functions, Dyson expansion </a:t>
            </a:r>
          </a:p>
        </p:txBody>
      </p:sp>
      <p:sp>
        <p:nvSpPr>
          <p:cNvPr id="3" name="Subtitle 2">
            <a:extLst>
              <a:ext uri="{FF2B5EF4-FFF2-40B4-BE49-F238E27FC236}">
                <a16:creationId xmlns:a16="http://schemas.microsoft.com/office/drawing/2014/main" id="{AD57C423-D6D9-4AF7-9371-58FB4065B198}"/>
              </a:ext>
            </a:extLst>
          </p:cNvPr>
          <p:cNvSpPr>
            <a:spLocks noGrp="1"/>
          </p:cNvSpPr>
          <p:nvPr>
            <p:ph type="subTitle" idx="1"/>
          </p:nvPr>
        </p:nvSpPr>
        <p:spPr/>
        <p:txBody>
          <a:bodyPr>
            <a:normAutofit/>
          </a:bodyPr>
          <a:lstStyle/>
          <a:p>
            <a:r>
              <a:rPr lang="en-US" dirty="0"/>
              <a:t>Contour ordered Green’s function, Wick’s theorem, Feynman diagrams, Dyson equations, “analytic continuation”, </a:t>
            </a:r>
            <a:r>
              <a:rPr lang="en-US" dirty="0" err="1"/>
              <a:t>Keldysh</a:t>
            </a:r>
            <a:r>
              <a:rPr lang="en-US" dirty="0"/>
              <a:t> equation</a:t>
            </a:r>
          </a:p>
        </p:txBody>
      </p:sp>
    </p:spTree>
    <p:extLst>
      <p:ext uri="{BB962C8B-B14F-4D97-AF65-F5344CB8AC3E}">
        <p14:creationId xmlns:p14="http://schemas.microsoft.com/office/powerpoint/2010/main" val="423447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1CAD-B1C9-46F0-93BF-1EB6B1BE974F}"/>
              </a:ext>
            </a:extLst>
          </p:cNvPr>
          <p:cNvSpPr>
            <a:spLocks noGrp="1"/>
          </p:cNvSpPr>
          <p:nvPr>
            <p:ph type="title"/>
          </p:nvPr>
        </p:nvSpPr>
        <p:spPr>
          <a:xfrm>
            <a:off x="628650" y="92749"/>
            <a:ext cx="7886700" cy="1325563"/>
          </a:xfrm>
        </p:spPr>
        <p:txBody>
          <a:bodyPr/>
          <a:lstStyle/>
          <a:p>
            <a:r>
              <a:rPr lang="en-US" dirty="0"/>
              <a:t>Wick’s theorem</a:t>
            </a:r>
          </a:p>
        </p:txBody>
      </p:sp>
      <p:graphicFrame>
        <p:nvGraphicFramePr>
          <p:cNvPr id="4" name="Object 3">
            <a:extLst>
              <a:ext uri="{FF2B5EF4-FFF2-40B4-BE49-F238E27FC236}">
                <a16:creationId xmlns:a16="http://schemas.microsoft.com/office/drawing/2014/main" id="{531AE396-4E90-4A53-ACC2-389E55F29550}"/>
              </a:ext>
            </a:extLst>
          </p:cNvPr>
          <p:cNvGraphicFramePr>
            <a:graphicFrameLocks noChangeAspect="1"/>
          </p:cNvGraphicFramePr>
          <p:nvPr>
            <p:extLst>
              <p:ext uri="{D42A27DB-BD31-4B8C-83A1-F6EECF244321}">
                <p14:modId xmlns:p14="http://schemas.microsoft.com/office/powerpoint/2010/main" val="1735018066"/>
              </p:ext>
            </p:extLst>
          </p:nvPr>
        </p:nvGraphicFramePr>
        <p:xfrm>
          <a:off x="745381" y="1377681"/>
          <a:ext cx="8213725" cy="5213350"/>
        </p:xfrm>
        <a:graphic>
          <a:graphicData uri="http://schemas.openxmlformats.org/presentationml/2006/ole">
            <mc:AlternateContent xmlns:mc="http://schemas.openxmlformats.org/markup-compatibility/2006">
              <mc:Choice xmlns:v="urn:schemas-microsoft-com:vml" Requires="v">
                <p:oleObj name="Equation" r:id="rId3" imgW="4762440" imgH="3022560" progId="Equation.DSMT4">
                  <p:embed/>
                </p:oleObj>
              </mc:Choice>
              <mc:Fallback>
                <p:oleObj name="Equation" r:id="rId3" imgW="4762440" imgH="3022560" progId="Equation.DSMT4">
                  <p:embed/>
                  <p:pic>
                    <p:nvPicPr>
                      <p:cNvPr id="0" name=""/>
                      <p:cNvPicPr/>
                      <p:nvPr/>
                    </p:nvPicPr>
                    <p:blipFill>
                      <a:blip r:embed="rId4"/>
                      <a:stretch>
                        <a:fillRect/>
                      </a:stretch>
                    </p:blipFill>
                    <p:spPr>
                      <a:xfrm>
                        <a:off x="745381" y="1377681"/>
                        <a:ext cx="8213725" cy="5213350"/>
                      </a:xfrm>
                      <a:prstGeom prst="rect">
                        <a:avLst/>
                      </a:prstGeom>
                    </p:spPr>
                  </p:pic>
                </p:oleObj>
              </mc:Fallback>
            </mc:AlternateContent>
          </a:graphicData>
        </a:graphic>
      </p:graphicFrame>
      <p:sp>
        <p:nvSpPr>
          <p:cNvPr id="7" name="Arc 6">
            <a:extLst>
              <a:ext uri="{FF2B5EF4-FFF2-40B4-BE49-F238E27FC236}">
                <a16:creationId xmlns:a16="http://schemas.microsoft.com/office/drawing/2014/main" id="{2C2F8693-042F-47FB-A7FE-13183816FFEE}"/>
              </a:ext>
            </a:extLst>
          </p:cNvPr>
          <p:cNvSpPr/>
          <p:nvPr/>
        </p:nvSpPr>
        <p:spPr>
          <a:xfrm rot="16200000">
            <a:off x="1721027" y="1413789"/>
            <a:ext cx="834770" cy="873076"/>
          </a:xfrm>
          <a:prstGeom prst="arc">
            <a:avLst>
              <a:gd name="adj1" fmla="val 5407031"/>
              <a:gd name="adj2" fmla="val 16034403"/>
            </a:avLst>
          </a:prstGeom>
          <a:ln>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06577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BC091-E1B0-4CB0-8201-FA7A221669BE}"/>
              </a:ext>
            </a:extLst>
          </p:cNvPr>
          <p:cNvSpPr>
            <a:spLocks noGrp="1"/>
          </p:cNvSpPr>
          <p:nvPr>
            <p:ph type="title"/>
          </p:nvPr>
        </p:nvSpPr>
        <p:spPr/>
        <p:txBody>
          <a:bodyPr/>
          <a:lstStyle/>
          <a:p>
            <a:r>
              <a:rPr lang="en-US" dirty="0"/>
              <a:t>Wick’s theorem as a determinant for fermions</a:t>
            </a:r>
          </a:p>
        </p:txBody>
      </p:sp>
      <p:graphicFrame>
        <p:nvGraphicFramePr>
          <p:cNvPr id="4" name="Object 3">
            <a:extLst>
              <a:ext uri="{FF2B5EF4-FFF2-40B4-BE49-F238E27FC236}">
                <a16:creationId xmlns:a16="http://schemas.microsoft.com/office/drawing/2014/main" id="{11A3FFC4-CD89-463B-A4C6-0FEC6B8BC470}"/>
              </a:ext>
            </a:extLst>
          </p:cNvPr>
          <p:cNvGraphicFramePr>
            <a:graphicFrameLocks noChangeAspect="1"/>
          </p:cNvGraphicFramePr>
          <p:nvPr>
            <p:extLst>
              <p:ext uri="{D42A27DB-BD31-4B8C-83A1-F6EECF244321}">
                <p14:modId xmlns:p14="http://schemas.microsoft.com/office/powerpoint/2010/main" val="2164897491"/>
              </p:ext>
            </p:extLst>
          </p:nvPr>
        </p:nvGraphicFramePr>
        <p:xfrm>
          <a:off x="433388" y="2378075"/>
          <a:ext cx="8278812" cy="2746375"/>
        </p:xfrm>
        <a:graphic>
          <a:graphicData uri="http://schemas.openxmlformats.org/presentationml/2006/ole">
            <mc:AlternateContent xmlns:mc="http://schemas.openxmlformats.org/markup-compatibility/2006">
              <mc:Choice xmlns:v="urn:schemas-microsoft-com:vml" Requires="v">
                <p:oleObj name="Equation" r:id="rId3" imgW="5359320" imgH="1777680" progId="Equation.DSMT4">
                  <p:embed/>
                </p:oleObj>
              </mc:Choice>
              <mc:Fallback>
                <p:oleObj name="Equation" r:id="rId3" imgW="5359320" imgH="1777680" progId="Equation.DSMT4">
                  <p:embed/>
                  <p:pic>
                    <p:nvPicPr>
                      <p:cNvPr id="0" name=""/>
                      <p:cNvPicPr/>
                      <p:nvPr/>
                    </p:nvPicPr>
                    <p:blipFill>
                      <a:blip r:embed="rId4"/>
                      <a:stretch>
                        <a:fillRect/>
                      </a:stretch>
                    </p:blipFill>
                    <p:spPr>
                      <a:xfrm>
                        <a:off x="433388" y="2378075"/>
                        <a:ext cx="8278812" cy="2746375"/>
                      </a:xfrm>
                      <a:prstGeom prst="rect">
                        <a:avLst/>
                      </a:prstGeom>
                    </p:spPr>
                  </p:pic>
                </p:oleObj>
              </mc:Fallback>
            </mc:AlternateContent>
          </a:graphicData>
        </a:graphic>
      </p:graphicFrame>
    </p:spTree>
    <p:extLst>
      <p:ext uri="{BB962C8B-B14F-4D97-AF65-F5344CB8AC3E}">
        <p14:creationId xmlns:p14="http://schemas.microsoft.com/office/powerpoint/2010/main" val="91167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CF1B-7BDD-4870-B89F-339AC6A004F3}"/>
              </a:ext>
            </a:extLst>
          </p:cNvPr>
          <p:cNvSpPr>
            <a:spLocks noGrp="1"/>
          </p:cNvSpPr>
          <p:nvPr>
            <p:ph type="title"/>
          </p:nvPr>
        </p:nvSpPr>
        <p:spPr/>
        <p:txBody>
          <a:bodyPr/>
          <a:lstStyle/>
          <a:p>
            <a:r>
              <a:rPr lang="en-US" dirty="0"/>
              <a:t>Derivation of the Dyson equation (electron case)</a:t>
            </a:r>
          </a:p>
        </p:txBody>
      </p:sp>
      <p:graphicFrame>
        <p:nvGraphicFramePr>
          <p:cNvPr id="4" name="Object 3">
            <a:extLst>
              <a:ext uri="{FF2B5EF4-FFF2-40B4-BE49-F238E27FC236}">
                <a16:creationId xmlns:a16="http://schemas.microsoft.com/office/drawing/2014/main" id="{F8B12838-77AD-4C67-A041-3CEBB35BDA20}"/>
              </a:ext>
            </a:extLst>
          </p:cNvPr>
          <p:cNvGraphicFramePr>
            <a:graphicFrameLocks noChangeAspect="1"/>
          </p:cNvGraphicFramePr>
          <p:nvPr>
            <p:extLst>
              <p:ext uri="{D42A27DB-BD31-4B8C-83A1-F6EECF244321}">
                <p14:modId xmlns:p14="http://schemas.microsoft.com/office/powerpoint/2010/main" val="2682209344"/>
              </p:ext>
            </p:extLst>
          </p:nvPr>
        </p:nvGraphicFramePr>
        <p:xfrm>
          <a:off x="939394" y="2026522"/>
          <a:ext cx="6677364" cy="2432011"/>
        </p:xfrm>
        <a:graphic>
          <a:graphicData uri="http://schemas.openxmlformats.org/presentationml/2006/ole">
            <mc:AlternateContent xmlns:mc="http://schemas.openxmlformats.org/markup-compatibility/2006">
              <mc:Choice xmlns:v="urn:schemas-microsoft-com:vml" Requires="v">
                <p:oleObj name="Equation" r:id="rId3" imgW="3974760" imgH="1447560" progId="Equation.DSMT4">
                  <p:embed/>
                </p:oleObj>
              </mc:Choice>
              <mc:Fallback>
                <p:oleObj name="Equation" r:id="rId3" imgW="3974760" imgH="1447560" progId="Equation.DSMT4">
                  <p:embed/>
                  <p:pic>
                    <p:nvPicPr>
                      <p:cNvPr id="0" name=""/>
                      <p:cNvPicPr/>
                      <p:nvPr/>
                    </p:nvPicPr>
                    <p:blipFill>
                      <a:blip r:embed="rId4"/>
                      <a:stretch>
                        <a:fillRect/>
                      </a:stretch>
                    </p:blipFill>
                    <p:spPr>
                      <a:xfrm>
                        <a:off x="939394" y="2026522"/>
                        <a:ext cx="6677364" cy="243201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AE32468-5C69-42DB-A25F-BF47E7C24902}"/>
                  </a:ext>
                </a:extLst>
              </p:cNvPr>
              <p:cNvSpPr txBox="1"/>
              <p:nvPr/>
            </p:nvSpPr>
            <p:spPr>
              <a:xfrm>
                <a:off x="1011677" y="4458533"/>
                <a:ext cx="6877455" cy="1037463"/>
              </a:xfrm>
              <a:prstGeom prst="rect">
                <a:avLst/>
              </a:prstGeom>
              <a:noFill/>
            </p:spPr>
            <p:txBody>
              <a:bodyPr wrap="square" rtlCol="0">
                <a:spAutoFit/>
              </a:bodyPr>
              <a:lstStyle/>
              <a:p>
                <a:r>
                  <a:rPr lang="en-US" dirty="0"/>
                  <a:t>Derive this equation using the Hamiltonian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𝐻</m:t>
                        </m:r>
                      </m:e>
                    </m:acc>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e>
                      <m:sup>
                        <m:r>
                          <a:rPr lang="en-US" i="1">
                            <a:latin typeface="Cambria Math" panose="02040503050406030204" pitchFamily="18" charset="0"/>
                            <a:ea typeface="Cambria Math" panose="02040503050406030204" pitchFamily="18" charset="0"/>
                          </a:rPr>
                          <m:t>†</m:t>
                        </m:r>
                      </m:sup>
                    </m:sSup>
                    <m:r>
                      <a:rPr lang="en-US" b="0" i="1" smtClean="0">
                        <a:latin typeface="Cambria Math" panose="02040503050406030204" pitchFamily="18" charset="0"/>
                      </a:rPr>
                      <m:t>𝐻𝑐</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𝑗𝑘</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r>
                          <a:rPr lang="en-US" b="0" i="1" smtClean="0">
                            <a:latin typeface="Cambria Math" panose="02040503050406030204" pitchFamily="18" charset="0"/>
                            <a:ea typeface="Cambria Math" panose="02040503050406030204" pitchFamily="18" charset="0"/>
                          </a:rPr>
                          <m:t>†</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𝑘</m:t>
                        </m:r>
                      </m:sub>
                      <m:sup>
                        <m:r>
                          <a:rPr lang="en-US" b="0" i="1" smtClean="0">
                            <a:latin typeface="Cambria Math" panose="02040503050406030204" pitchFamily="18" charset="0"/>
                            <a:ea typeface="Cambria Math" panose="02040503050406030204" pitchFamily="18" charset="0"/>
                          </a:rPr>
                          <m:t>†</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𝑘</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𝑗</m:t>
                        </m:r>
                      </m:sub>
                    </m:sSub>
                  </m:oMath>
                </a14:m>
                <a:r>
                  <a:rPr lang="en-US" dirty="0"/>
                  <a:t> to first order in the interaction term, show that the self energy </a:t>
                </a:r>
                <a:r>
                  <a:rPr lang="en-US" dirty="0">
                    <a:sym typeface="Symbol" panose="05050102010706020507" pitchFamily="18" charset="2"/>
                  </a:rPr>
                  <a:t></a:t>
                </a:r>
                <a:r>
                  <a:rPr lang="en-US" dirty="0"/>
                  <a:t> is given on the next slide. </a:t>
                </a:r>
              </a:p>
            </p:txBody>
          </p:sp>
        </mc:Choice>
        <mc:Fallback xmlns="">
          <p:sp>
            <p:nvSpPr>
              <p:cNvPr id="5" name="TextBox 4">
                <a:extLst>
                  <a:ext uri="{FF2B5EF4-FFF2-40B4-BE49-F238E27FC236}">
                    <a16:creationId xmlns:a16="http://schemas.microsoft.com/office/drawing/2014/main" id="{7AE32468-5C69-42DB-A25F-BF47E7C24902}"/>
                  </a:ext>
                </a:extLst>
              </p:cNvPr>
              <p:cNvSpPr txBox="1">
                <a:spLocks noRot="1" noChangeAspect="1" noMove="1" noResize="1" noEditPoints="1" noAdjustHandles="1" noChangeArrowheads="1" noChangeShapeType="1" noTextEdit="1"/>
              </p:cNvSpPr>
              <p:nvPr/>
            </p:nvSpPr>
            <p:spPr>
              <a:xfrm>
                <a:off x="1011677" y="4458533"/>
                <a:ext cx="6877455" cy="1037463"/>
              </a:xfrm>
              <a:prstGeom prst="rect">
                <a:avLst/>
              </a:prstGeom>
              <a:blipFill>
                <a:blip r:embed="rId5"/>
                <a:stretch>
                  <a:fillRect l="-798" b="-8187"/>
                </a:stretch>
              </a:blipFill>
            </p:spPr>
            <p:txBody>
              <a:bodyPr/>
              <a:lstStyle/>
              <a:p>
                <a:r>
                  <a:rPr lang="en-US">
                    <a:noFill/>
                  </a:rPr>
                  <a:t> </a:t>
                </a:r>
              </a:p>
            </p:txBody>
          </p:sp>
        </mc:Fallback>
      </mc:AlternateContent>
    </p:spTree>
    <p:extLst>
      <p:ext uri="{BB962C8B-B14F-4D97-AF65-F5344CB8AC3E}">
        <p14:creationId xmlns:p14="http://schemas.microsoft.com/office/powerpoint/2010/main" val="97569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9562-2782-4EB2-9752-2BFA1ABF3D71}"/>
              </a:ext>
            </a:extLst>
          </p:cNvPr>
          <p:cNvSpPr>
            <a:spLocks noGrp="1"/>
          </p:cNvSpPr>
          <p:nvPr>
            <p:ph type="title"/>
          </p:nvPr>
        </p:nvSpPr>
        <p:spPr/>
        <p:txBody>
          <a:bodyPr/>
          <a:lstStyle/>
          <a:p>
            <a:r>
              <a:rPr lang="en-US" dirty="0"/>
              <a:t>Hartree and </a:t>
            </a:r>
            <a:r>
              <a:rPr lang="en-US" dirty="0" err="1"/>
              <a:t>Fock</a:t>
            </a:r>
            <a:r>
              <a:rPr lang="en-US" dirty="0"/>
              <a:t> self energies</a:t>
            </a:r>
          </a:p>
        </p:txBody>
      </p:sp>
      <p:cxnSp>
        <p:nvCxnSpPr>
          <p:cNvPr id="8" name="Straight Connector 7">
            <a:extLst>
              <a:ext uri="{FF2B5EF4-FFF2-40B4-BE49-F238E27FC236}">
                <a16:creationId xmlns:a16="http://schemas.microsoft.com/office/drawing/2014/main" id="{AA6644EE-51B5-490A-84F5-6F3DE4F219B7}"/>
              </a:ext>
            </a:extLst>
          </p:cNvPr>
          <p:cNvCxnSpPr>
            <a:cxnSpLocks/>
          </p:cNvCxnSpPr>
          <p:nvPr/>
        </p:nvCxnSpPr>
        <p:spPr>
          <a:xfrm>
            <a:off x="1848255" y="3320635"/>
            <a:ext cx="9728" cy="1202728"/>
          </a:xfrm>
          <a:prstGeom prst="line">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9" name="Chord 8">
            <a:extLst>
              <a:ext uri="{FF2B5EF4-FFF2-40B4-BE49-F238E27FC236}">
                <a16:creationId xmlns:a16="http://schemas.microsoft.com/office/drawing/2014/main" id="{35D00861-CCDA-43C8-8394-21CF4AFC8A57}"/>
              </a:ext>
            </a:extLst>
          </p:cNvPr>
          <p:cNvSpPr/>
          <p:nvPr/>
        </p:nvSpPr>
        <p:spPr>
          <a:xfrm rot="5400000">
            <a:off x="5220445" y="2446701"/>
            <a:ext cx="1089500" cy="1232300"/>
          </a:xfrm>
          <a:prstGeom prst="chord">
            <a:avLst>
              <a:gd name="adj1" fmla="val 4694527"/>
              <a:gd name="adj2" fmla="val 16922677"/>
            </a:avLst>
          </a:prstGeom>
          <a:solidFill>
            <a:schemeClr val="bg1"/>
          </a:solidFill>
          <a:ln w="31750">
            <a:solidFill>
              <a:srgbClr val="002060"/>
            </a:solidFill>
            <a:prstDash val="sysDash"/>
            <a:extLst>
              <a:ext uri="{C807C97D-BFC1-408E-A445-0C87EB9F89A2}">
                <ask:lineSketchStyleProps xmlns:ask="http://schemas.microsoft.com/office/drawing/2018/sketchyshapes" sd="1219033472">
                  <a:custGeom>
                    <a:avLst/>
                    <a:gdLst>
                      <a:gd name="connsiteX0" fmla="*/ 669585 w 1089500"/>
                      <a:gd name="connsiteY0" fmla="*/ 1215903 h 1232300"/>
                      <a:gd name="connsiteX1" fmla="*/ 76066 w 1089500"/>
                      <a:gd name="connsiteY1" fmla="*/ 930187 h 1232300"/>
                      <a:gd name="connsiteX2" fmla="*/ 77390 w 1089500"/>
                      <a:gd name="connsiteY2" fmla="*/ 299598 h 1232300"/>
                      <a:gd name="connsiteX3" fmla="*/ 672550 w 1089500"/>
                      <a:gd name="connsiteY3" fmla="*/ 17195 h 1232300"/>
                      <a:gd name="connsiteX4" fmla="*/ 669585 w 1089500"/>
                      <a:gd name="connsiteY4" fmla="*/ 1215903 h 1232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9500" h="1232300" fill="none" extrusionOk="0">
                        <a:moveTo>
                          <a:pt x="669585" y="1215903"/>
                        </a:moveTo>
                        <a:cubicBezTo>
                          <a:pt x="506121" y="1285728"/>
                          <a:pt x="219734" y="1116015"/>
                          <a:pt x="76066" y="930187"/>
                        </a:cubicBezTo>
                        <a:cubicBezTo>
                          <a:pt x="-78483" y="727577"/>
                          <a:pt x="-60176" y="526412"/>
                          <a:pt x="77390" y="299598"/>
                        </a:cubicBezTo>
                        <a:cubicBezTo>
                          <a:pt x="199284" y="63297"/>
                          <a:pt x="423101" y="-21290"/>
                          <a:pt x="672550" y="17195"/>
                        </a:cubicBezTo>
                        <a:cubicBezTo>
                          <a:pt x="705817" y="435941"/>
                          <a:pt x="695771" y="822393"/>
                          <a:pt x="669585" y="1215903"/>
                        </a:cubicBezTo>
                        <a:close/>
                      </a:path>
                      <a:path w="1089500" h="1232300" stroke="0" extrusionOk="0">
                        <a:moveTo>
                          <a:pt x="669585" y="1215903"/>
                        </a:moveTo>
                        <a:cubicBezTo>
                          <a:pt x="404277" y="1256946"/>
                          <a:pt x="175948" y="1169975"/>
                          <a:pt x="76066" y="930187"/>
                        </a:cubicBezTo>
                        <a:cubicBezTo>
                          <a:pt x="-14784" y="737965"/>
                          <a:pt x="-40829" y="494088"/>
                          <a:pt x="77390" y="299598"/>
                        </a:cubicBezTo>
                        <a:cubicBezTo>
                          <a:pt x="175269" y="92333"/>
                          <a:pt x="431568" y="5584"/>
                          <a:pt x="672550" y="17195"/>
                        </a:cubicBezTo>
                        <a:cubicBezTo>
                          <a:pt x="637529" y="398144"/>
                          <a:pt x="755274" y="856805"/>
                          <a:pt x="669585" y="1215903"/>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43DB0B66-C1F6-4278-98BE-74D7000F530B}"/>
              </a:ext>
            </a:extLst>
          </p:cNvPr>
          <p:cNvCxnSpPr>
            <a:stCxn id="9" idx="0"/>
            <a:endCxn id="9" idx="1"/>
          </p:cNvCxnSpPr>
          <p:nvPr/>
        </p:nvCxnSpPr>
        <p:spPr>
          <a:xfrm>
            <a:off x="5165442" y="3187686"/>
            <a:ext cx="1198707" cy="2964"/>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3" name="Object 12">
            <a:extLst>
              <a:ext uri="{FF2B5EF4-FFF2-40B4-BE49-F238E27FC236}">
                <a16:creationId xmlns:a16="http://schemas.microsoft.com/office/drawing/2014/main" id="{4054ED9B-EC25-48E0-84B3-68BCCFDF58D3}"/>
              </a:ext>
            </a:extLst>
          </p:cNvPr>
          <p:cNvGraphicFramePr>
            <a:graphicFrameLocks noChangeAspect="1"/>
          </p:cNvGraphicFramePr>
          <p:nvPr>
            <p:extLst>
              <p:ext uri="{D42A27DB-BD31-4B8C-83A1-F6EECF244321}">
                <p14:modId xmlns:p14="http://schemas.microsoft.com/office/powerpoint/2010/main" val="2139246251"/>
              </p:ext>
            </p:extLst>
          </p:nvPr>
        </p:nvGraphicFramePr>
        <p:xfrm>
          <a:off x="163513" y="4910138"/>
          <a:ext cx="4203700" cy="538162"/>
        </p:xfrm>
        <a:graphic>
          <a:graphicData uri="http://schemas.openxmlformats.org/presentationml/2006/ole">
            <mc:AlternateContent xmlns:mc="http://schemas.openxmlformats.org/markup-compatibility/2006">
              <mc:Choice xmlns:v="urn:schemas-microsoft-com:vml" Requires="v">
                <p:oleObj name="Equation" r:id="rId3" imgW="2679480" imgH="342720" progId="Equation.DSMT4">
                  <p:embed/>
                </p:oleObj>
              </mc:Choice>
              <mc:Fallback>
                <p:oleObj name="Equation" r:id="rId3" imgW="2679480" imgH="342720" progId="Equation.DSMT4">
                  <p:embed/>
                  <p:pic>
                    <p:nvPicPr>
                      <p:cNvPr id="13" name="Object 12">
                        <a:extLst>
                          <a:ext uri="{FF2B5EF4-FFF2-40B4-BE49-F238E27FC236}">
                            <a16:creationId xmlns:a16="http://schemas.microsoft.com/office/drawing/2014/main" id="{4054ED9B-EC25-48E0-84B3-68BCCFDF58D3}"/>
                          </a:ext>
                        </a:extLst>
                      </p:cNvPr>
                      <p:cNvPicPr/>
                      <p:nvPr/>
                    </p:nvPicPr>
                    <p:blipFill>
                      <a:blip r:embed="rId4"/>
                      <a:stretch>
                        <a:fillRect/>
                      </a:stretch>
                    </p:blipFill>
                    <p:spPr>
                      <a:xfrm>
                        <a:off x="163513" y="4910138"/>
                        <a:ext cx="4203700" cy="538162"/>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8363CC51-B863-4FFA-8950-054E767AFCC6}"/>
              </a:ext>
            </a:extLst>
          </p:cNvPr>
          <p:cNvGraphicFramePr>
            <a:graphicFrameLocks noChangeAspect="1"/>
          </p:cNvGraphicFramePr>
          <p:nvPr>
            <p:extLst>
              <p:ext uri="{D42A27DB-BD31-4B8C-83A1-F6EECF244321}">
                <p14:modId xmlns:p14="http://schemas.microsoft.com/office/powerpoint/2010/main" val="541525906"/>
              </p:ext>
            </p:extLst>
          </p:nvPr>
        </p:nvGraphicFramePr>
        <p:xfrm>
          <a:off x="4736730" y="3748900"/>
          <a:ext cx="3924300" cy="1558925"/>
        </p:xfrm>
        <a:graphic>
          <a:graphicData uri="http://schemas.openxmlformats.org/presentationml/2006/ole">
            <mc:AlternateContent xmlns:mc="http://schemas.openxmlformats.org/markup-compatibility/2006">
              <mc:Choice xmlns:v="urn:schemas-microsoft-com:vml" Requires="v">
                <p:oleObj name="Equation" r:id="rId5" imgW="2298600" imgH="914400" progId="Equation.DSMT4">
                  <p:embed/>
                </p:oleObj>
              </mc:Choice>
              <mc:Fallback>
                <p:oleObj name="Equation" r:id="rId5" imgW="2298600" imgH="914400" progId="Equation.DSMT4">
                  <p:embed/>
                  <p:pic>
                    <p:nvPicPr>
                      <p:cNvPr id="14" name="Object 13">
                        <a:extLst>
                          <a:ext uri="{FF2B5EF4-FFF2-40B4-BE49-F238E27FC236}">
                            <a16:creationId xmlns:a16="http://schemas.microsoft.com/office/drawing/2014/main" id="{8363CC51-B863-4FFA-8950-054E767AFCC6}"/>
                          </a:ext>
                        </a:extLst>
                      </p:cNvPr>
                      <p:cNvPicPr/>
                      <p:nvPr/>
                    </p:nvPicPr>
                    <p:blipFill>
                      <a:blip r:embed="rId6"/>
                      <a:stretch>
                        <a:fillRect/>
                      </a:stretch>
                    </p:blipFill>
                    <p:spPr>
                      <a:xfrm>
                        <a:off x="4736730" y="3748900"/>
                        <a:ext cx="3924300" cy="1558925"/>
                      </a:xfrm>
                      <a:prstGeom prst="rect">
                        <a:avLst/>
                      </a:prstGeom>
                    </p:spPr>
                  </p:pic>
                </p:oleObj>
              </mc:Fallback>
            </mc:AlternateContent>
          </a:graphicData>
        </a:graphic>
      </p:graphicFrame>
      <p:sp>
        <p:nvSpPr>
          <p:cNvPr id="15" name="TextBox 14">
            <a:extLst>
              <a:ext uri="{FF2B5EF4-FFF2-40B4-BE49-F238E27FC236}">
                <a16:creationId xmlns:a16="http://schemas.microsoft.com/office/drawing/2014/main" id="{ABBBA2EE-B0F7-4903-B04B-CD22B8E2926D}"/>
              </a:ext>
            </a:extLst>
          </p:cNvPr>
          <p:cNvSpPr txBox="1"/>
          <p:nvPr/>
        </p:nvSpPr>
        <p:spPr>
          <a:xfrm>
            <a:off x="1546700" y="4276255"/>
            <a:ext cx="321013" cy="369332"/>
          </a:xfrm>
          <a:prstGeom prst="rect">
            <a:avLst/>
          </a:prstGeom>
          <a:noFill/>
        </p:spPr>
        <p:txBody>
          <a:bodyPr wrap="square" rtlCol="0">
            <a:spAutoFit/>
          </a:bodyPr>
          <a:lstStyle/>
          <a:p>
            <a:r>
              <a:rPr lang="en-US" i="1" dirty="0"/>
              <a:t>l</a:t>
            </a:r>
          </a:p>
        </p:txBody>
      </p:sp>
      <p:sp>
        <p:nvSpPr>
          <p:cNvPr id="16" name="TextBox 15">
            <a:extLst>
              <a:ext uri="{FF2B5EF4-FFF2-40B4-BE49-F238E27FC236}">
                <a16:creationId xmlns:a16="http://schemas.microsoft.com/office/drawing/2014/main" id="{92AC5736-9C3D-4A3F-86FF-035AE3A27434}"/>
              </a:ext>
            </a:extLst>
          </p:cNvPr>
          <p:cNvSpPr txBox="1"/>
          <p:nvPr/>
        </p:nvSpPr>
        <p:spPr>
          <a:xfrm>
            <a:off x="1673155" y="2898843"/>
            <a:ext cx="311285" cy="369332"/>
          </a:xfrm>
          <a:prstGeom prst="rect">
            <a:avLst/>
          </a:prstGeom>
          <a:noFill/>
        </p:spPr>
        <p:txBody>
          <a:bodyPr wrap="square" rtlCol="0">
            <a:spAutoFit/>
          </a:bodyPr>
          <a:lstStyle/>
          <a:p>
            <a:r>
              <a:rPr lang="en-US" i="1" dirty="0"/>
              <a:t>k</a:t>
            </a:r>
          </a:p>
        </p:txBody>
      </p:sp>
      <p:sp>
        <p:nvSpPr>
          <p:cNvPr id="17" name="TextBox 16">
            <a:extLst>
              <a:ext uri="{FF2B5EF4-FFF2-40B4-BE49-F238E27FC236}">
                <a16:creationId xmlns:a16="http://schemas.microsoft.com/office/drawing/2014/main" id="{45D9BF0E-68EB-44EF-AFB7-BEF46CAB3A25}"/>
              </a:ext>
            </a:extLst>
          </p:cNvPr>
          <p:cNvSpPr txBox="1"/>
          <p:nvPr/>
        </p:nvSpPr>
        <p:spPr>
          <a:xfrm>
            <a:off x="4821687" y="3008417"/>
            <a:ext cx="321013" cy="369332"/>
          </a:xfrm>
          <a:prstGeom prst="rect">
            <a:avLst/>
          </a:prstGeom>
          <a:noFill/>
        </p:spPr>
        <p:txBody>
          <a:bodyPr wrap="square" rtlCol="0">
            <a:spAutoFit/>
          </a:bodyPr>
          <a:lstStyle/>
          <a:p>
            <a:r>
              <a:rPr lang="en-US" i="1" dirty="0"/>
              <a:t>l</a:t>
            </a:r>
          </a:p>
        </p:txBody>
      </p:sp>
      <p:sp>
        <p:nvSpPr>
          <p:cNvPr id="18" name="TextBox 17">
            <a:extLst>
              <a:ext uri="{FF2B5EF4-FFF2-40B4-BE49-F238E27FC236}">
                <a16:creationId xmlns:a16="http://schemas.microsoft.com/office/drawing/2014/main" id="{DD2838FB-D7BF-4C05-B7C3-0DCA74A447D4}"/>
              </a:ext>
            </a:extLst>
          </p:cNvPr>
          <p:cNvSpPr txBox="1"/>
          <p:nvPr/>
        </p:nvSpPr>
        <p:spPr>
          <a:xfrm>
            <a:off x="6446202" y="3037601"/>
            <a:ext cx="321013" cy="369332"/>
          </a:xfrm>
          <a:prstGeom prst="rect">
            <a:avLst/>
          </a:prstGeom>
          <a:noFill/>
        </p:spPr>
        <p:txBody>
          <a:bodyPr wrap="square" rtlCol="0">
            <a:spAutoFit/>
          </a:bodyPr>
          <a:lstStyle/>
          <a:p>
            <a:r>
              <a:rPr lang="en-US" i="1" dirty="0"/>
              <a:t>m</a:t>
            </a:r>
          </a:p>
        </p:txBody>
      </p:sp>
      <p:sp>
        <p:nvSpPr>
          <p:cNvPr id="3" name="TextBox 2">
            <a:extLst>
              <a:ext uri="{FF2B5EF4-FFF2-40B4-BE49-F238E27FC236}">
                <a16:creationId xmlns:a16="http://schemas.microsoft.com/office/drawing/2014/main" id="{BC4E808D-114F-4890-A8A4-C38F1ABEFECF}"/>
              </a:ext>
            </a:extLst>
          </p:cNvPr>
          <p:cNvSpPr txBox="1"/>
          <p:nvPr/>
        </p:nvSpPr>
        <p:spPr>
          <a:xfrm>
            <a:off x="2538919" y="2237362"/>
            <a:ext cx="1147864" cy="646331"/>
          </a:xfrm>
          <a:prstGeom prst="rect">
            <a:avLst/>
          </a:prstGeom>
          <a:noFill/>
        </p:spPr>
        <p:txBody>
          <a:bodyPr wrap="square" rtlCol="0">
            <a:spAutoFit/>
          </a:bodyPr>
          <a:lstStyle/>
          <a:p>
            <a:r>
              <a:rPr lang="en-US" dirty="0">
                <a:sym typeface="Symbol" panose="05050102010706020507" pitchFamily="18" charset="2"/>
              </a:rPr>
              <a:t>1 for each loop</a:t>
            </a:r>
            <a:endParaRPr lang="en-US" dirty="0"/>
          </a:p>
        </p:txBody>
      </p:sp>
      <p:sp>
        <p:nvSpPr>
          <p:cNvPr id="5" name="TextBox 4">
            <a:extLst>
              <a:ext uri="{FF2B5EF4-FFF2-40B4-BE49-F238E27FC236}">
                <a16:creationId xmlns:a16="http://schemas.microsoft.com/office/drawing/2014/main" id="{3368A795-97CB-439B-ADDA-31C1A50B1DA6}"/>
              </a:ext>
            </a:extLst>
          </p:cNvPr>
          <p:cNvSpPr txBox="1"/>
          <p:nvPr/>
        </p:nvSpPr>
        <p:spPr>
          <a:xfrm>
            <a:off x="5642043" y="2003898"/>
            <a:ext cx="330740" cy="372904"/>
          </a:xfrm>
          <a:prstGeom prst="rect">
            <a:avLst/>
          </a:prstGeom>
          <a:noFill/>
        </p:spPr>
        <p:txBody>
          <a:bodyPr wrap="square" rtlCol="0">
            <a:spAutoFit/>
          </a:bodyPr>
          <a:lstStyle/>
          <a:p>
            <a:r>
              <a:rPr lang="en-US" dirty="0"/>
              <a:t>v</a:t>
            </a:r>
          </a:p>
        </p:txBody>
      </p:sp>
      <p:sp>
        <p:nvSpPr>
          <p:cNvPr id="6" name="TextBox 5">
            <a:extLst>
              <a:ext uri="{FF2B5EF4-FFF2-40B4-BE49-F238E27FC236}">
                <a16:creationId xmlns:a16="http://schemas.microsoft.com/office/drawing/2014/main" id="{817F5B25-B33A-4E65-8416-293A6B99BAD3}"/>
              </a:ext>
            </a:extLst>
          </p:cNvPr>
          <p:cNvSpPr txBox="1"/>
          <p:nvPr/>
        </p:nvSpPr>
        <p:spPr>
          <a:xfrm>
            <a:off x="5642043" y="3320635"/>
            <a:ext cx="223735" cy="369332"/>
          </a:xfrm>
          <a:prstGeom prst="rect">
            <a:avLst/>
          </a:prstGeom>
          <a:noFill/>
        </p:spPr>
        <p:txBody>
          <a:bodyPr wrap="square" rtlCol="0">
            <a:spAutoFit/>
          </a:bodyPr>
          <a:lstStyle/>
          <a:p>
            <a:r>
              <a:rPr lang="en-US" dirty="0"/>
              <a:t>g</a:t>
            </a:r>
          </a:p>
        </p:txBody>
      </p:sp>
      <p:sp>
        <p:nvSpPr>
          <p:cNvPr id="19" name="TextBox 18">
            <a:extLst>
              <a:ext uri="{FF2B5EF4-FFF2-40B4-BE49-F238E27FC236}">
                <a16:creationId xmlns:a16="http://schemas.microsoft.com/office/drawing/2014/main" id="{DF89CBF7-E8C8-4D53-A64A-E124E801E1FE}"/>
              </a:ext>
            </a:extLst>
          </p:cNvPr>
          <p:cNvSpPr txBox="1"/>
          <p:nvPr/>
        </p:nvSpPr>
        <p:spPr>
          <a:xfrm>
            <a:off x="1981193" y="3693271"/>
            <a:ext cx="330740" cy="372904"/>
          </a:xfrm>
          <a:prstGeom prst="rect">
            <a:avLst/>
          </a:prstGeom>
          <a:noFill/>
        </p:spPr>
        <p:txBody>
          <a:bodyPr wrap="square" rtlCol="0">
            <a:spAutoFit/>
          </a:bodyPr>
          <a:lstStyle/>
          <a:p>
            <a:r>
              <a:rPr lang="en-US" dirty="0"/>
              <a:t>v</a:t>
            </a:r>
          </a:p>
        </p:txBody>
      </p:sp>
      <p:sp>
        <p:nvSpPr>
          <p:cNvPr id="20" name="TextBox 19">
            <a:extLst>
              <a:ext uri="{FF2B5EF4-FFF2-40B4-BE49-F238E27FC236}">
                <a16:creationId xmlns:a16="http://schemas.microsoft.com/office/drawing/2014/main" id="{E34E922E-ED4B-4738-89D0-7626470060AD}"/>
              </a:ext>
            </a:extLst>
          </p:cNvPr>
          <p:cNvSpPr txBox="1"/>
          <p:nvPr/>
        </p:nvSpPr>
        <p:spPr>
          <a:xfrm>
            <a:off x="1338543" y="1897229"/>
            <a:ext cx="223735" cy="369332"/>
          </a:xfrm>
          <a:prstGeom prst="rect">
            <a:avLst/>
          </a:prstGeom>
          <a:noFill/>
        </p:spPr>
        <p:txBody>
          <a:bodyPr wrap="square" rtlCol="0">
            <a:spAutoFit/>
          </a:bodyPr>
          <a:lstStyle/>
          <a:p>
            <a:r>
              <a:rPr lang="en-US" dirty="0"/>
              <a:t>g</a:t>
            </a:r>
          </a:p>
        </p:txBody>
      </p:sp>
      <p:sp>
        <p:nvSpPr>
          <p:cNvPr id="10" name="Arc 9">
            <a:extLst>
              <a:ext uri="{FF2B5EF4-FFF2-40B4-BE49-F238E27FC236}">
                <a16:creationId xmlns:a16="http://schemas.microsoft.com/office/drawing/2014/main" id="{81CF7234-57D6-4094-ACEE-D2684AFA0CD2}"/>
              </a:ext>
            </a:extLst>
          </p:cNvPr>
          <p:cNvSpPr/>
          <p:nvPr/>
        </p:nvSpPr>
        <p:spPr>
          <a:xfrm>
            <a:off x="1389731" y="2437637"/>
            <a:ext cx="856034" cy="859648"/>
          </a:xfrm>
          <a:prstGeom prst="arc">
            <a:avLst>
              <a:gd name="adj1" fmla="val 5700116"/>
              <a:gd name="adj2" fmla="val 4831564"/>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8861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2"/>
          <p:cNvSpPr>
            <a:spLocks noGrp="1" noChangeArrowheads="1"/>
          </p:cNvSpPr>
          <p:nvPr>
            <p:ph type="title"/>
          </p:nvPr>
        </p:nvSpPr>
        <p:spPr/>
        <p:txBody>
          <a:bodyPr/>
          <a:lstStyle/>
          <a:p>
            <a:r>
              <a:rPr lang="en-US"/>
              <a:t>Calculus on the contour</a:t>
            </a:r>
          </a:p>
        </p:txBody>
      </p:sp>
      <p:sp>
        <p:nvSpPr>
          <p:cNvPr id="12292" name="Rectangle 3"/>
          <p:cNvSpPr>
            <a:spLocks noGrp="1" noChangeArrowheads="1"/>
          </p:cNvSpPr>
          <p:nvPr>
            <p:ph idx="1"/>
          </p:nvPr>
        </p:nvSpPr>
        <p:spPr>
          <a:noFill/>
        </p:spPr>
        <p:txBody>
          <a:bodyPr/>
          <a:lstStyle/>
          <a:p>
            <a:pPr>
              <a:buFontTx/>
              <a:buChar char="•"/>
            </a:pPr>
            <a:r>
              <a:rPr lang="en-GB"/>
              <a:t>Integration on (Keldysh) contour</a:t>
            </a:r>
          </a:p>
          <a:p>
            <a:endParaRPr lang="en-GB"/>
          </a:p>
          <a:p>
            <a:endParaRPr lang="en-GB"/>
          </a:p>
          <a:p>
            <a:pPr>
              <a:buFontTx/>
              <a:buChar char="•"/>
            </a:pPr>
            <a:endParaRPr lang="en-GB"/>
          </a:p>
          <a:p>
            <a:pPr>
              <a:buFontTx/>
              <a:buChar char="•"/>
            </a:pPr>
            <a:r>
              <a:rPr lang="en-GB"/>
              <a:t>Differentiation on contour</a:t>
            </a:r>
          </a:p>
          <a:p>
            <a:endParaRPr lang="en-GB"/>
          </a:p>
          <a:p>
            <a:endParaRPr lang="en-GB"/>
          </a:p>
        </p:txBody>
      </p:sp>
      <p:sp>
        <p:nvSpPr>
          <p:cNvPr id="12293" name="Slide Number Placeholder 4"/>
          <p:cNvSpPr>
            <a:spLocks noGrp="1"/>
          </p:cNvSpPr>
          <p:nvPr>
            <p:ph type="sldNum" sz="quarter" idx="12"/>
          </p:nvPr>
        </p:nvSpPr>
        <p:spPr>
          <a:noFill/>
        </p:spPr>
        <p:txBody>
          <a:bodyPr/>
          <a:lstStyle/>
          <a:p>
            <a:fld id="{C52DAFE0-0A08-41CC-AEB2-FF467E0BB711}" type="slidenum">
              <a:rPr lang="en-US" smtClean="0">
                <a:latin typeface="Arial" charset="0"/>
                <a:cs typeface="Arial" charset="0"/>
              </a:rPr>
              <a:pPr/>
              <a:t>14</a:t>
            </a:fld>
            <a:endParaRPr lang="en-US">
              <a:latin typeface="Arial" charset="0"/>
              <a:cs typeface="Arial" charset="0"/>
            </a:endParaRPr>
          </a:p>
        </p:txBody>
      </p:sp>
      <p:graphicFrame>
        <p:nvGraphicFramePr>
          <p:cNvPr id="12290" name="Object 7"/>
          <p:cNvGraphicFramePr>
            <a:graphicFrameLocks noChangeAspect="1"/>
          </p:cNvGraphicFramePr>
          <p:nvPr/>
        </p:nvGraphicFramePr>
        <p:xfrm>
          <a:off x="855662" y="2273300"/>
          <a:ext cx="7678738" cy="1079500"/>
        </p:xfrm>
        <a:graphic>
          <a:graphicData uri="http://schemas.openxmlformats.org/presentationml/2006/ole">
            <mc:AlternateContent xmlns:mc="http://schemas.openxmlformats.org/markup-compatibility/2006">
              <mc:Choice xmlns:v="urn:schemas-microsoft-com:vml" Requires="v">
                <p:oleObj name="Equation" r:id="rId3" imgW="7683500" imgH="1079500" progId="Equation.DSMT4">
                  <p:embed/>
                </p:oleObj>
              </mc:Choice>
              <mc:Fallback>
                <p:oleObj name="Equation" r:id="rId3" imgW="7683500" imgH="1079500" progId="Equation.DSMT4">
                  <p:embed/>
                  <p:pic>
                    <p:nvPicPr>
                      <p:cNvPr id="1229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2" y="2273300"/>
                        <a:ext cx="7678738"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1" name="Object 8"/>
          <p:cNvGraphicFramePr>
            <a:graphicFrameLocks noChangeAspect="1"/>
          </p:cNvGraphicFramePr>
          <p:nvPr/>
        </p:nvGraphicFramePr>
        <p:xfrm>
          <a:off x="949324" y="4953000"/>
          <a:ext cx="3089276" cy="939800"/>
        </p:xfrm>
        <a:graphic>
          <a:graphicData uri="http://schemas.openxmlformats.org/presentationml/2006/ole">
            <mc:AlternateContent xmlns:mc="http://schemas.openxmlformats.org/markup-compatibility/2006">
              <mc:Choice xmlns:v="urn:schemas-microsoft-com:vml" Requires="v">
                <p:oleObj name="Equation" r:id="rId5" imgW="3086100" imgH="939800" progId="Equation.DSMT4">
                  <p:embed/>
                </p:oleObj>
              </mc:Choice>
              <mc:Fallback>
                <p:oleObj name="Equation" r:id="rId5" imgW="3086100" imgH="939800" progId="Equation.DSMT4">
                  <p:embed/>
                  <p:pic>
                    <p:nvPicPr>
                      <p:cNvPr id="12291"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9324" y="4953000"/>
                        <a:ext cx="3089276"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2"/>
          <p:cNvSpPr>
            <a:spLocks noGrp="1" noChangeArrowheads="1"/>
          </p:cNvSpPr>
          <p:nvPr>
            <p:ph type="title"/>
          </p:nvPr>
        </p:nvSpPr>
        <p:spPr/>
        <p:txBody>
          <a:bodyPr/>
          <a:lstStyle/>
          <a:p>
            <a:r>
              <a:rPr lang="en-US"/>
              <a:t>Theta function and delta function</a:t>
            </a:r>
          </a:p>
        </p:txBody>
      </p:sp>
      <p:sp>
        <p:nvSpPr>
          <p:cNvPr id="13316" name="Rectangle 3"/>
          <p:cNvSpPr>
            <a:spLocks noGrp="1" noChangeArrowheads="1"/>
          </p:cNvSpPr>
          <p:nvPr>
            <p:ph idx="1"/>
          </p:nvPr>
        </p:nvSpPr>
        <p:spPr>
          <a:noFill/>
        </p:spPr>
        <p:txBody>
          <a:bodyPr>
            <a:normAutofit fontScale="77500" lnSpcReduction="20000"/>
          </a:bodyPr>
          <a:lstStyle/>
          <a:p>
            <a:pPr>
              <a:buFontTx/>
              <a:buChar char="•"/>
            </a:pPr>
            <a:r>
              <a:rPr lang="en-GB" dirty="0"/>
              <a:t>Theta function </a:t>
            </a:r>
          </a:p>
          <a:p>
            <a:endParaRPr lang="en-GB" dirty="0"/>
          </a:p>
          <a:p>
            <a:endParaRPr lang="en-GB" dirty="0"/>
          </a:p>
          <a:p>
            <a:pPr>
              <a:buFontTx/>
              <a:buChar char="•"/>
            </a:pPr>
            <a:endParaRPr lang="en-GB" dirty="0"/>
          </a:p>
          <a:p>
            <a:pPr>
              <a:buFontTx/>
              <a:buChar char="•"/>
            </a:pPr>
            <a:endParaRPr lang="en-GB" dirty="0"/>
          </a:p>
          <a:p>
            <a:pPr>
              <a:buFontTx/>
              <a:buChar char="•"/>
            </a:pPr>
            <a:endParaRPr lang="en-GB" dirty="0"/>
          </a:p>
          <a:p>
            <a:pPr>
              <a:buFontTx/>
              <a:buChar char="•"/>
            </a:pPr>
            <a:r>
              <a:rPr lang="en-GB" dirty="0"/>
              <a:t>Delta function on contour</a:t>
            </a:r>
          </a:p>
          <a:p>
            <a:pPr>
              <a:buFontTx/>
              <a:buChar char="•"/>
            </a:pPr>
            <a:endParaRPr lang="en-GB" dirty="0"/>
          </a:p>
          <a:p>
            <a:pPr>
              <a:buFontTx/>
              <a:buChar char="•"/>
            </a:pPr>
            <a:endParaRPr lang="en-GB" dirty="0"/>
          </a:p>
          <a:p>
            <a:pPr>
              <a:buFontTx/>
              <a:buChar char="•"/>
            </a:pPr>
            <a:endParaRPr lang="en-GB" dirty="0"/>
          </a:p>
          <a:p>
            <a:pPr>
              <a:buNone/>
            </a:pPr>
            <a:r>
              <a:rPr lang="en-GB" dirty="0"/>
              <a:t>	where </a:t>
            </a:r>
            <a:r>
              <a:rPr lang="el-GR" i="1" dirty="0">
                <a:latin typeface="Times New Roman" pitchFamily="18" charset="0"/>
                <a:cs typeface="Times New Roman" pitchFamily="18" charset="0"/>
              </a:rPr>
              <a:t>θ</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and </a:t>
            </a:r>
            <a:r>
              <a:rPr lang="el-GR" i="1" dirty="0">
                <a:latin typeface="Times New Roman" pitchFamily="18" charset="0"/>
                <a:cs typeface="Times New Roman" pitchFamily="18" charset="0"/>
              </a:rPr>
              <a:t>δ</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are the ordinary Heaviside theta and Dirac delta functions</a:t>
            </a:r>
            <a:endParaRPr lang="en-GB" dirty="0"/>
          </a:p>
          <a:p>
            <a:endParaRPr lang="en-GB" dirty="0"/>
          </a:p>
          <a:p>
            <a:endParaRPr lang="en-GB" dirty="0"/>
          </a:p>
        </p:txBody>
      </p:sp>
      <p:sp>
        <p:nvSpPr>
          <p:cNvPr id="13317" name="Slide Number Placeholder 4"/>
          <p:cNvSpPr>
            <a:spLocks noGrp="1"/>
          </p:cNvSpPr>
          <p:nvPr>
            <p:ph type="sldNum" sz="quarter" idx="12"/>
          </p:nvPr>
        </p:nvSpPr>
        <p:spPr>
          <a:noFill/>
        </p:spPr>
        <p:txBody>
          <a:bodyPr/>
          <a:lstStyle/>
          <a:p>
            <a:fld id="{BF3B7C3A-AB45-440C-B2AE-192089CD6247}" type="slidenum">
              <a:rPr lang="en-US" smtClean="0">
                <a:latin typeface="Arial" charset="0"/>
                <a:cs typeface="Arial" charset="0"/>
              </a:rPr>
              <a:pPr/>
              <a:t>15</a:t>
            </a:fld>
            <a:endParaRPr lang="en-US">
              <a:latin typeface="Arial" charset="0"/>
              <a:cs typeface="Arial" charset="0"/>
            </a:endParaRPr>
          </a:p>
        </p:txBody>
      </p:sp>
      <p:graphicFrame>
        <p:nvGraphicFramePr>
          <p:cNvPr id="13314" name="Object 7"/>
          <p:cNvGraphicFramePr>
            <a:graphicFrameLocks noChangeAspect="1"/>
          </p:cNvGraphicFramePr>
          <p:nvPr/>
        </p:nvGraphicFramePr>
        <p:xfrm>
          <a:off x="2895600" y="1447800"/>
          <a:ext cx="6172200" cy="2667000"/>
        </p:xfrm>
        <a:graphic>
          <a:graphicData uri="http://schemas.openxmlformats.org/presentationml/2006/ole">
            <mc:AlternateContent xmlns:mc="http://schemas.openxmlformats.org/markup-compatibility/2006">
              <mc:Choice xmlns:v="urn:schemas-microsoft-com:vml" Requires="v">
                <p:oleObj name="Equation" r:id="rId3" imgW="7696200" imgH="3390900" progId="Equation.DSMT4">
                  <p:embed/>
                </p:oleObj>
              </mc:Choice>
              <mc:Fallback>
                <p:oleObj name="Equation" r:id="rId3" imgW="7696200" imgH="3390900" progId="Equation.DSMT4">
                  <p:embed/>
                  <p:pic>
                    <p:nvPicPr>
                      <p:cNvPr id="13314"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447800"/>
                        <a:ext cx="6172200" cy="266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8"/>
          <p:cNvGraphicFramePr>
            <a:graphicFrameLocks noChangeAspect="1"/>
          </p:cNvGraphicFramePr>
          <p:nvPr/>
        </p:nvGraphicFramePr>
        <p:xfrm>
          <a:off x="792162" y="4370387"/>
          <a:ext cx="7513638" cy="887413"/>
        </p:xfrm>
        <a:graphic>
          <a:graphicData uri="http://schemas.openxmlformats.org/presentationml/2006/ole">
            <mc:AlternateContent xmlns:mc="http://schemas.openxmlformats.org/markup-compatibility/2006">
              <mc:Choice xmlns:v="urn:schemas-microsoft-com:vml" Requires="v">
                <p:oleObj name="Equation" r:id="rId5" imgW="7518400" imgH="889000" progId="Equation.DSMT4">
                  <p:embed/>
                </p:oleObj>
              </mc:Choice>
              <mc:Fallback>
                <p:oleObj name="Equation" r:id="rId5" imgW="7518400" imgH="889000" progId="Equation.DSMT4">
                  <p:embed/>
                  <p:pic>
                    <p:nvPicPr>
                      <p:cNvPr id="13315"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162" y="4370387"/>
                        <a:ext cx="7513638" cy="887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a:extLst>
              <a:ext uri="{FF2B5EF4-FFF2-40B4-BE49-F238E27FC236}">
                <a16:creationId xmlns:a16="http://schemas.microsoft.com/office/drawing/2014/main" id="{75D23219-4032-4065-A85E-9FBB80B2B592}"/>
              </a:ext>
            </a:extLst>
          </p:cNvPr>
          <p:cNvGraphicFramePr>
            <a:graphicFrameLocks noChangeAspect="1"/>
          </p:cNvGraphicFramePr>
          <p:nvPr>
            <p:extLst>
              <p:ext uri="{D42A27DB-BD31-4B8C-83A1-F6EECF244321}">
                <p14:modId xmlns:p14="http://schemas.microsoft.com/office/powerpoint/2010/main" val="1841004348"/>
              </p:ext>
            </p:extLst>
          </p:nvPr>
        </p:nvGraphicFramePr>
        <p:xfrm>
          <a:off x="976685" y="2426601"/>
          <a:ext cx="1645315" cy="376072"/>
        </p:xfrm>
        <a:graphic>
          <a:graphicData uri="http://schemas.openxmlformats.org/presentationml/2006/ole">
            <mc:AlternateContent xmlns:mc="http://schemas.openxmlformats.org/markup-compatibility/2006">
              <mc:Choice xmlns:v="urn:schemas-microsoft-com:vml" Requires="v">
                <p:oleObj name="Equation" r:id="rId7" imgW="888840" imgH="203040" progId="Equation.DSMT4">
                  <p:embed/>
                </p:oleObj>
              </mc:Choice>
              <mc:Fallback>
                <p:oleObj name="Equation" r:id="rId7" imgW="888840" imgH="203040" progId="Equation.DSMT4">
                  <p:embed/>
                  <p:pic>
                    <p:nvPicPr>
                      <p:cNvPr id="0" name=""/>
                      <p:cNvPicPr/>
                      <p:nvPr/>
                    </p:nvPicPr>
                    <p:blipFill>
                      <a:blip r:embed="rId8"/>
                      <a:stretch>
                        <a:fillRect/>
                      </a:stretch>
                    </p:blipFill>
                    <p:spPr>
                      <a:xfrm>
                        <a:off x="976685" y="2426601"/>
                        <a:ext cx="1645315" cy="376072"/>
                      </a:xfrm>
                      <a:prstGeom prst="rect">
                        <a:avLst/>
                      </a:prstGeom>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5"/>
          <p:cNvSpPr>
            <a:spLocks noGrp="1" noChangeArrowheads="1"/>
          </p:cNvSpPr>
          <p:nvPr>
            <p:ph type="title"/>
          </p:nvPr>
        </p:nvSpPr>
        <p:spPr>
          <a:noFill/>
        </p:spPr>
        <p:txBody>
          <a:bodyPr/>
          <a:lstStyle/>
          <a:p>
            <a:r>
              <a:rPr lang="en-US"/>
              <a:t>The Langreth theorem</a:t>
            </a:r>
            <a:endParaRPr lang="en-US" sz="1600" i="1"/>
          </a:p>
        </p:txBody>
      </p:sp>
      <p:sp>
        <p:nvSpPr>
          <p:cNvPr id="28675" name="Slide Number Placeholder 4"/>
          <p:cNvSpPr>
            <a:spLocks noGrp="1"/>
          </p:cNvSpPr>
          <p:nvPr>
            <p:ph type="sldNum" sz="quarter" idx="12"/>
          </p:nvPr>
        </p:nvSpPr>
        <p:spPr>
          <a:noFill/>
        </p:spPr>
        <p:txBody>
          <a:bodyPr/>
          <a:lstStyle/>
          <a:p>
            <a:fld id="{88A1A08F-4889-41D5-A9B4-C84DED25732C}" type="slidenum">
              <a:rPr lang="en-US" smtClean="0">
                <a:latin typeface="Arial" charset="0"/>
                <a:cs typeface="Arial" charset="0"/>
              </a:rPr>
              <a:pPr/>
              <a:t>16</a:t>
            </a:fld>
            <a:endParaRPr lang="en-US">
              <a:latin typeface="Arial" charset="0"/>
              <a:cs typeface="Arial" charset="0"/>
            </a:endParaRPr>
          </a:p>
        </p:txBody>
      </p:sp>
      <p:graphicFrame>
        <p:nvGraphicFramePr>
          <p:cNvPr id="28674" name="Object 5"/>
          <p:cNvGraphicFramePr>
            <a:graphicFrameLocks noChangeAspect="1"/>
          </p:cNvGraphicFramePr>
          <p:nvPr>
            <p:extLst>
              <p:ext uri="{D42A27DB-BD31-4B8C-83A1-F6EECF244321}">
                <p14:modId xmlns:p14="http://schemas.microsoft.com/office/powerpoint/2010/main" val="202335060"/>
              </p:ext>
            </p:extLst>
          </p:nvPr>
        </p:nvGraphicFramePr>
        <p:xfrm>
          <a:off x="373063" y="1325563"/>
          <a:ext cx="8493125" cy="5227637"/>
        </p:xfrm>
        <a:graphic>
          <a:graphicData uri="http://schemas.openxmlformats.org/presentationml/2006/ole">
            <mc:AlternateContent xmlns:mc="http://schemas.openxmlformats.org/markup-compatibility/2006">
              <mc:Choice xmlns:v="urn:schemas-microsoft-com:vml" Requires="v">
                <p:oleObj name="Equation" r:id="rId3" imgW="4178160" imgH="2577960" progId="Equation.DSMT4">
                  <p:embed/>
                </p:oleObj>
              </mc:Choice>
              <mc:Fallback>
                <p:oleObj name="Equation" r:id="rId3" imgW="4178160" imgH="2577960" progId="Equation.DSMT4">
                  <p:embed/>
                  <p:pic>
                    <p:nvPicPr>
                      <p:cNvPr id="28674" name="Object 5"/>
                      <p:cNvPicPr>
                        <a:picLocks noChangeAspect="1" noChangeArrowheads="1"/>
                      </p:cNvPicPr>
                      <p:nvPr/>
                    </p:nvPicPr>
                    <p:blipFill>
                      <a:blip r:embed="rId4"/>
                      <a:srcRect/>
                      <a:stretch>
                        <a:fillRect/>
                      </a:stretch>
                    </p:blipFill>
                    <p:spPr bwMode="auto">
                      <a:xfrm>
                        <a:off x="373063" y="1325563"/>
                        <a:ext cx="8493125" cy="5227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8284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1116"/>
            <a:ext cx="7886700" cy="1325563"/>
          </a:xfrm>
        </p:spPr>
        <p:txBody>
          <a:bodyPr/>
          <a:lstStyle/>
          <a:p>
            <a:r>
              <a:rPr lang="en-US" dirty="0"/>
              <a:t>Transformation/Keldysh Rotation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17</a:t>
            </a:fld>
            <a:endParaRPr lang="en-US" dirty="0"/>
          </a:p>
        </p:txBody>
      </p:sp>
      <p:graphicFrame>
        <p:nvGraphicFramePr>
          <p:cNvPr id="5" name="Object 4"/>
          <p:cNvGraphicFramePr>
            <a:graphicFrameLocks noChangeAspect="1"/>
          </p:cNvGraphicFramePr>
          <p:nvPr/>
        </p:nvGraphicFramePr>
        <p:xfrm>
          <a:off x="1600200" y="1320104"/>
          <a:ext cx="5956300" cy="5461696"/>
        </p:xfrm>
        <a:graphic>
          <a:graphicData uri="http://schemas.openxmlformats.org/presentationml/2006/ole">
            <mc:AlternateContent xmlns:mc="http://schemas.openxmlformats.org/markup-compatibility/2006">
              <mc:Choice xmlns:v="urn:schemas-microsoft-com:vml" Requires="v">
                <p:oleObj name="Equation" r:id="rId3" imgW="7188200" imgH="6591300" progId="Equation.DSMT4">
                  <p:embed/>
                </p:oleObj>
              </mc:Choice>
              <mc:Fallback>
                <p:oleObj name="Equation" r:id="rId3" imgW="7188200" imgH="65913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320104"/>
                        <a:ext cx="5956300" cy="54616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Convolution, </a:t>
            </a:r>
            <a:r>
              <a:rPr lang="en-US" dirty="0" err="1"/>
              <a:t>Langreth</a:t>
            </a:r>
            <a:r>
              <a:rPr lang="en-US" dirty="0"/>
              <a:t> Rule</a:t>
            </a:r>
          </a:p>
        </p:txBody>
      </p:sp>
      <p:sp>
        <p:nvSpPr>
          <p:cNvPr id="4" name="Slide Number Placeholder 3"/>
          <p:cNvSpPr>
            <a:spLocks noGrp="1"/>
          </p:cNvSpPr>
          <p:nvPr>
            <p:ph type="sldNum" sz="quarter" idx="12"/>
          </p:nvPr>
        </p:nvSpPr>
        <p:spPr/>
        <p:txBody>
          <a:bodyPr/>
          <a:lstStyle/>
          <a:p>
            <a:fld id="{7E871153-6649-4551-B5D2-CF9E4672F172}" type="slidenum">
              <a:rPr lang="en-US" smtClean="0"/>
              <a:pPr/>
              <a:t>18</a:t>
            </a:fld>
            <a:endParaRPr lang="en-US" dirty="0"/>
          </a:p>
        </p:txBody>
      </p:sp>
      <p:graphicFrame>
        <p:nvGraphicFramePr>
          <p:cNvPr id="5" name="Object 4"/>
          <p:cNvGraphicFramePr>
            <a:graphicFrameLocks noChangeAspect="1"/>
          </p:cNvGraphicFramePr>
          <p:nvPr/>
        </p:nvGraphicFramePr>
        <p:xfrm>
          <a:off x="255588" y="1252538"/>
          <a:ext cx="8812212" cy="5053012"/>
        </p:xfrm>
        <a:graphic>
          <a:graphicData uri="http://schemas.openxmlformats.org/presentationml/2006/ole">
            <mc:AlternateContent xmlns:mc="http://schemas.openxmlformats.org/markup-compatibility/2006">
              <mc:Choice xmlns:v="urn:schemas-microsoft-com:vml" Requires="v">
                <p:oleObj name="Equation" r:id="rId3" imgW="9855200" imgH="5651500" progId="Equation.DSMT4">
                  <p:embed/>
                </p:oleObj>
              </mc:Choice>
              <mc:Fallback>
                <p:oleObj name="Equation" r:id="rId3" imgW="9855200" imgH="56515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8" y="1252538"/>
                        <a:ext cx="8812212" cy="5053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Green’s functions?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a:t>Solutions to differential equations</a:t>
                </a:r>
              </a:p>
              <a:p>
                <a:endParaRPr lang="en-US" dirty="0"/>
              </a:p>
              <a:p>
                <a:r>
                  <a:rPr lang="en-US" dirty="0"/>
                  <a:t>Retarded Green’s function is related to the linear response theory</a:t>
                </a:r>
              </a:p>
              <a:p>
                <a:endParaRPr lang="en-US" dirty="0"/>
              </a:p>
              <a:p>
                <a:r>
                  <a:rPr lang="en-US" dirty="0" err="1"/>
                  <a:t>Im</a:t>
                </a:r>
                <a:r>
                  <a:rPr lang="en-US" dirty="0"/>
                  <a:t>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𝐺</m:t>
                        </m:r>
                      </m:e>
                      <m:sup>
                        <m:r>
                          <a:rPr lang="en-US" b="0" i="1" smtClean="0">
                            <a:latin typeface="Cambria Math" panose="02040503050406030204" pitchFamily="18" charset="0"/>
                          </a:rPr>
                          <m:t>𝑟</m:t>
                        </m:r>
                      </m:sup>
                    </m:sSup>
                  </m:oMath>
                </a14:m>
                <a:r>
                  <a:rPr lang="en-US" dirty="0"/>
                  <a:t>gives electron density of states</a:t>
                </a:r>
              </a:p>
              <a:p>
                <a:endParaRPr lang="en-US" dirty="0"/>
              </a:p>
              <a:p>
                <a:r>
                  <a:rPr lang="en-US" dirty="0"/>
                  <a:t>Related to (nonequilibrium) physical observables such as the electron or energy current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91" t="-2381" b="-294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E871153-6649-4551-B5D2-CF9E4672F172}" type="slidenum">
              <a:rPr lang="en-US" smtClean="0"/>
              <a:pPr/>
              <a:t>2</a:t>
            </a:fld>
            <a:endParaRPr lang="en-US" dirty="0"/>
          </a:p>
        </p:txBody>
      </p:sp>
    </p:spTree>
    <p:extLst>
      <p:ext uri="{BB962C8B-B14F-4D97-AF65-F5344CB8AC3E}">
        <p14:creationId xmlns:p14="http://schemas.microsoft.com/office/powerpoint/2010/main" val="2277614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Perturbation theory, single electron</a:t>
            </a:r>
          </a:p>
        </p:txBody>
      </p:sp>
      <p:sp>
        <p:nvSpPr>
          <p:cNvPr id="4" name="Slide Number Placeholder 3"/>
          <p:cNvSpPr>
            <a:spLocks noGrp="1"/>
          </p:cNvSpPr>
          <p:nvPr>
            <p:ph type="sldNum" sz="quarter" idx="12"/>
          </p:nvPr>
        </p:nvSpPr>
        <p:spPr/>
        <p:txBody>
          <a:bodyPr/>
          <a:lstStyle/>
          <a:p>
            <a:fld id="{7E871153-6649-4551-B5D2-CF9E4672F172}" type="slidenum">
              <a:rPr lang="en-US" smtClean="0"/>
              <a:pPr/>
              <a:t>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1305688"/>
              </p:ext>
            </p:extLst>
          </p:nvPr>
        </p:nvGraphicFramePr>
        <p:xfrm>
          <a:off x="833438" y="2039938"/>
          <a:ext cx="7462837" cy="4679950"/>
        </p:xfrm>
        <a:graphic>
          <a:graphicData uri="http://schemas.openxmlformats.org/presentationml/2006/ole">
            <mc:AlternateContent xmlns:mc="http://schemas.openxmlformats.org/markup-compatibility/2006">
              <mc:Choice xmlns:v="urn:schemas-microsoft-com:vml" Requires="v">
                <p:oleObj name="Equation" r:id="rId2" imgW="3848040" imgH="2412720" progId="Equation.DSMT4">
                  <p:embed/>
                </p:oleObj>
              </mc:Choice>
              <mc:Fallback>
                <p:oleObj name="Equation" r:id="rId2" imgW="3848040" imgH="2412720" progId="Equation.DSMT4">
                  <p:embed/>
                  <p:pic>
                    <p:nvPicPr>
                      <p:cNvPr id="5" name="Object 4"/>
                      <p:cNvPicPr/>
                      <p:nvPr/>
                    </p:nvPicPr>
                    <p:blipFill>
                      <a:blip r:embed="rId3"/>
                      <a:stretch>
                        <a:fillRect/>
                      </a:stretch>
                    </p:blipFill>
                    <p:spPr>
                      <a:xfrm>
                        <a:off x="833438" y="2039938"/>
                        <a:ext cx="7462837" cy="4679950"/>
                      </a:xfrm>
                      <a:prstGeom prst="rect">
                        <a:avLst/>
                      </a:prstGeom>
                    </p:spPr>
                  </p:pic>
                </p:oleObj>
              </mc:Fallback>
            </mc:AlternateContent>
          </a:graphicData>
        </a:graphic>
      </p:graphicFrame>
    </p:spTree>
    <p:extLst>
      <p:ext uri="{BB962C8B-B14F-4D97-AF65-F5344CB8AC3E}">
        <p14:creationId xmlns:p14="http://schemas.microsoft.com/office/powerpoint/2010/main" val="356670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523A5-9ACE-47DB-940A-8A070CE4FC02}"/>
              </a:ext>
            </a:extLst>
          </p:cNvPr>
          <p:cNvSpPr>
            <a:spLocks noGrp="1"/>
          </p:cNvSpPr>
          <p:nvPr>
            <p:ph type="title"/>
          </p:nvPr>
        </p:nvSpPr>
        <p:spPr/>
        <p:txBody>
          <a:bodyPr/>
          <a:lstStyle/>
          <a:p>
            <a:r>
              <a:rPr lang="en-US" dirty="0"/>
              <a:t>Interaction picture</a:t>
            </a:r>
          </a:p>
        </p:txBody>
      </p:sp>
      <p:graphicFrame>
        <p:nvGraphicFramePr>
          <p:cNvPr id="4" name="Object 3">
            <a:extLst>
              <a:ext uri="{FF2B5EF4-FFF2-40B4-BE49-F238E27FC236}">
                <a16:creationId xmlns:a16="http://schemas.microsoft.com/office/drawing/2014/main" id="{6C90A201-75D7-4A38-A89A-941B24DF929D}"/>
              </a:ext>
            </a:extLst>
          </p:cNvPr>
          <p:cNvGraphicFramePr>
            <a:graphicFrameLocks noChangeAspect="1"/>
          </p:cNvGraphicFramePr>
          <p:nvPr>
            <p:extLst>
              <p:ext uri="{D42A27DB-BD31-4B8C-83A1-F6EECF244321}">
                <p14:modId xmlns:p14="http://schemas.microsoft.com/office/powerpoint/2010/main" val="66186884"/>
              </p:ext>
            </p:extLst>
          </p:nvPr>
        </p:nvGraphicFramePr>
        <p:xfrm>
          <a:off x="1141413" y="1509713"/>
          <a:ext cx="6680200" cy="5073650"/>
        </p:xfrm>
        <a:graphic>
          <a:graphicData uri="http://schemas.openxmlformats.org/presentationml/2006/ole">
            <mc:AlternateContent xmlns:mc="http://schemas.openxmlformats.org/markup-compatibility/2006">
              <mc:Choice xmlns:v="urn:schemas-microsoft-com:vml" Requires="v">
                <p:oleObj name="Equation" r:id="rId3" imgW="4330440" imgH="3288960" progId="Equation.DSMT4">
                  <p:embed/>
                </p:oleObj>
              </mc:Choice>
              <mc:Fallback>
                <p:oleObj name="Equation" r:id="rId3" imgW="4330440" imgH="3288960" progId="Equation.DSMT4">
                  <p:embed/>
                  <p:pic>
                    <p:nvPicPr>
                      <p:cNvPr id="0" name=""/>
                      <p:cNvPicPr/>
                      <p:nvPr/>
                    </p:nvPicPr>
                    <p:blipFill>
                      <a:blip r:embed="rId4"/>
                      <a:stretch>
                        <a:fillRect/>
                      </a:stretch>
                    </p:blipFill>
                    <p:spPr>
                      <a:xfrm>
                        <a:off x="1141413" y="1509713"/>
                        <a:ext cx="6680200" cy="5073650"/>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A9903C24-C753-4915-8834-F92A368C1B7E}"/>
              </a:ext>
            </a:extLst>
          </p:cNvPr>
          <p:cNvSpPr/>
          <p:nvPr/>
        </p:nvSpPr>
        <p:spPr>
          <a:xfrm>
            <a:off x="2966936" y="3647874"/>
            <a:ext cx="593387" cy="729574"/>
          </a:xfrm>
          <a:prstGeom prst="rect">
            <a:avLst/>
          </a:prstGeom>
          <a:solidFill>
            <a:schemeClr val="bg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2AB3992-EC90-49A6-B5A7-1BDE39011007}"/>
              </a:ext>
            </a:extLst>
          </p:cNvPr>
          <p:cNvSpPr txBox="1"/>
          <p:nvPr/>
        </p:nvSpPr>
        <p:spPr>
          <a:xfrm>
            <a:off x="544754" y="1363793"/>
            <a:ext cx="535021" cy="4247317"/>
          </a:xfrm>
          <a:prstGeom prst="rect">
            <a:avLst/>
          </a:prstGeom>
          <a:noFill/>
        </p:spPr>
        <p:txBody>
          <a:bodyPr wrap="square" rtlCol="0">
            <a:spAutoFit/>
          </a:bodyPr>
          <a:lstStyle/>
          <a:p>
            <a:r>
              <a:rPr lang="en-US" dirty="0">
                <a:solidFill>
                  <a:srgbClr val="C00000"/>
                </a:solidFill>
              </a:rPr>
              <a:t>1)</a:t>
            </a:r>
          </a:p>
          <a:p>
            <a:endParaRPr lang="en-US" dirty="0"/>
          </a:p>
          <a:p>
            <a:endParaRPr lang="en-US" dirty="0"/>
          </a:p>
          <a:p>
            <a:endParaRPr lang="en-US" dirty="0"/>
          </a:p>
          <a:p>
            <a:endParaRPr lang="en-US" dirty="0"/>
          </a:p>
          <a:p>
            <a:endParaRPr lang="en-US" dirty="0"/>
          </a:p>
          <a:p>
            <a:endParaRPr lang="en-US" dirty="0"/>
          </a:p>
          <a:p>
            <a:r>
              <a:rPr lang="en-US" dirty="0">
                <a:solidFill>
                  <a:srgbClr val="C00000"/>
                </a:solidFill>
              </a:rPr>
              <a:t>2)</a:t>
            </a:r>
          </a:p>
          <a:p>
            <a:endParaRPr lang="en-US" dirty="0"/>
          </a:p>
          <a:p>
            <a:endParaRPr lang="en-US" dirty="0"/>
          </a:p>
          <a:p>
            <a:endParaRPr lang="en-US" dirty="0"/>
          </a:p>
          <a:p>
            <a:endParaRPr lang="en-US" dirty="0"/>
          </a:p>
          <a:p>
            <a:endParaRPr lang="en-US" dirty="0"/>
          </a:p>
          <a:p>
            <a:endParaRPr lang="en-US" dirty="0"/>
          </a:p>
          <a:p>
            <a:r>
              <a:rPr lang="en-US" dirty="0">
                <a:solidFill>
                  <a:srgbClr val="C00000"/>
                </a:solidFill>
              </a:rPr>
              <a:t>3)</a:t>
            </a:r>
          </a:p>
        </p:txBody>
      </p:sp>
    </p:spTree>
    <p:extLst>
      <p:ext uri="{BB962C8B-B14F-4D97-AF65-F5344CB8AC3E}">
        <p14:creationId xmlns:p14="http://schemas.microsoft.com/office/powerpoint/2010/main" val="2474406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83D2-E2FC-4C65-BC08-1DC23AAB4E58}"/>
              </a:ext>
            </a:extLst>
          </p:cNvPr>
          <p:cNvSpPr>
            <a:spLocks noGrp="1"/>
          </p:cNvSpPr>
          <p:nvPr>
            <p:ph type="title"/>
          </p:nvPr>
        </p:nvSpPr>
        <p:spPr/>
        <p:txBody>
          <a:bodyPr/>
          <a:lstStyle/>
          <a:p>
            <a:r>
              <a:rPr lang="en-US" dirty="0"/>
              <a:t>Expectation values</a:t>
            </a:r>
          </a:p>
        </p:txBody>
      </p:sp>
      <p:graphicFrame>
        <p:nvGraphicFramePr>
          <p:cNvPr id="4" name="Object 3">
            <a:extLst>
              <a:ext uri="{FF2B5EF4-FFF2-40B4-BE49-F238E27FC236}">
                <a16:creationId xmlns:a16="http://schemas.microsoft.com/office/drawing/2014/main" id="{0ED2BBC8-5E06-4F86-897D-4FFD72C98C56}"/>
              </a:ext>
            </a:extLst>
          </p:cNvPr>
          <p:cNvGraphicFramePr>
            <a:graphicFrameLocks noChangeAspect="1"/>
          </p:cNvGraphicFramePr>
          <p:nvPr>
            <p:extLst>
              <p:ext uri="{D42A27DB-BD31-4B8C-83A1-F6EECF244321}">
                <p14:modId xmlns:p14="http://schemas.microsoft.com/office/powerpoint/2010/main" val="4000204247"/>
              </p:ext>
            </p:extLst>
          </p:nvPr>
        </p:nvGraphicFramePr>
        <p:xfrm>
          <a:off x="468312" y="1599964"/>
          <a:ext cx="8207375" cy="4624387"/>
        </p:xfrm>
        <a:graphic>
          <a:graphicData uri="http://schemas.openxmlformats.org/presentationml/2006/ole">
            <mc:AlternateContent xmlns:mc="http://schemas.openxmlformats.org/markup-compatibility/2006">
              <mc:Choice xmlns:v="urn:schemas-microsoft-com:vml" Requires="v">
                <p:oleObj name="Equation" r:id="rId3" imgW="5410080" imgH="3047760" progId="Equation.DSMT4">
                  <p:embed/>
                </p:oleObj>
              </mc:Choice>
              <mc:Fallback>
                <p:oleObj name="Equation" r:id="rId3" imgW="5410080" imgH="3047760" progId="Equation.DSMT4">
                  <p:embed/>
                  <p:pic>
                    <p:nvPicPr>
                      <p:cNvPr id="0" name=""/>
                      <p:cNvPicPr/>
                      <p:nvPr/>
                    </p:nvPicPr>
                    <p:blipFill>
                      <a:blip r:embed="rId4"/>
                      <a:stretch>
                        <a:fillRect/>
                      </a:stretch>
                    </p:blipFill>
                    <p:spPr>
                      <a:xfrm>
                        <a:off x="468312" y="1599964"/>
                        <a:ext cx="8207375" cy="4624387"/>
                      </a:xfrm>
                      <a:prstGeom prst="rect">
                        <a:avLst/>
                      </a:prstGeom>
                    </p:spPr>
                  </p:pic>
                </p:oleObj>
              </mc:Fallback>
            </mc:AlternateContent>
          </a:graphicData>
        </a:graphic>
      </p:graphicFrame>
      <p:cxnSp>
        <p:nvCxnSpPr>
          <p:cNvPr id="8" name="Straight Arrow Connector 7">
            <a:extLst>
              <a:ext uri="{FF2B5EF4-FFF2-40B4-BE49-F238E27FC236}">
                <a16:creationId xmlns:a16="http://schemas.microsoft.com/office/drawing/2014/main" id="{CABCEF5A-1044-4DFE-9742-8A874566CCD5}"/>
              </a:ext>
            </a:extLst>
          </p:cNvPr>
          <p:cNvCxnSpPr/>
          <p:nvPr/>
        </p:nvCxnSpPr>
        <p:spPr>
          <a:xfrm flipH="1">
            <a:off x="5515583" y="2217906"/>
            <a:ext cx="2286000" cy="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EE87AB1-77D3-4297-AA07-C4D873948D57}"/>
              </a:ext>
            </a:extLst>
          </p:cNvPr>
          <p:cNvCxnSpPr/>
          <p:nvPr/>
        </p:nvCxnSpPr>
        <p:spPr>
          <a:xfrm>
            <a:off x="5515583" y="2062264"/>
            <a:ext cx="123541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 name="Straight Arrow Connector 11">
            <a:extLst>
              <a:ext uri="{FF2B5EF4-FFF2-40B4-BE49-F238E27FC236}">
                <a16:creationId xmlns:a16="http://schemas.microsoft.com/office/drawing/2014/main" id="{611365D0-B2A5-487B-90DD-B3B014D18C5D}"/>
              </a:ext>
            </a:extLst>
          </p:cNvPr>
          <p:cNvCxnSpPr/>
          <p:nvPr/>
        </p:nvCxnSpPr>
        <p:spPr>
          <a:xfrm>
            <a:off x="6750996" y="2062264"/>
            <a:ext cx="105058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0571245A-EDB5-4B1B-A247-4148EE7B0FAB}"/>
              </a:ext>
            </a:extLst>
          </p:cNvPr>
          <p:cNvSpPr txBox="1"/>
          <p:nvPr/>
        </p:nvSpPr>
        <p:spPr>
          <a:xfrm>
            <a:off x="5315473" y="1692932"/>
            <a:ext cx="433574" cy="369332"/>
          </a:xfrm>
          <a:prstGeom prst="rect">
            <a:avLst/>
          </a:prstGeom>
          <a:noFill/>
        </p:spPr>
        <p:txBody>
          <a:bodyPr wrap="square" rtlCol="0">
            <a:spAutoFit/>
          </a:bodyPr>
          <a:lstStyle/>
          <a:p>
            <a:r>
              <a:rPr lang="en-US" dirty="0"/>
              <a:t>0+</a:t>
            </a:r>
          </a:p>
        </p:txBody>
      </p:sp>
      <p:sp>
        <p:nvSpPr>
          <p:cNvPr id="16" name="TextBox 15">
            <a:extLst>
              <a:ext uri="{FF2B5EF4-FFF2-40B4-BE49-F238E27FC236}">
                <a16:creationId xmlns:a16="http://schemas.microsoft.com/office/drawing/2014/main" id="{83F9B416-83FD-4478-9BC2-BF8468CE38FC}"/>
              </a:ext>
            </a:extLst>
          </p:cNvPr>
          <p:cNvSpPr txBox="1"/>
          <p:nvPr/>
        </p:nvSpPr>
        <p:spPr>
          <a:xfrm>
            <a:off x="6572858" y="1690689"/>
            <a:ext cx="356276" cy="369332"/>
          </a:xfrm>
          <a:prstGeom prst="rect">
            <a:avLst/>
          </a:prstGeom>
          <a:noFill/>
        </p:spPr>
        <p:txBody>
          <a:bodyPr wrap="square" rtlCol="0">
            <a:spAutoFit/>
          </a:bodyPr>
          <a:lstStyle/>
          <a:p>
            <a:r>
              <a:rPr lang="en-US" i="1" dirty="0"/>
              <a:t>t</a:t>
            </a:r>
            <a:r>
              <a:rPr lang="en-US" i="1" dirty="0">
                <a:sym typeface="Symbol" panose="05050102010706020507" pitchFamily="18" charset="2"/>
              </a:rPr>
              <a:t></a:t>
            </a:r>
            <a:endParaRPr lang="en-US" i="1" dirty="0"/>
          </a:p>
        </p:txBody>
      </p:sp>
      <p:sp>
        <p:nvSpPr>
          <p:cNvPr id="17" name="TextBox 16">
            <a:extLst>
              <a:ext uri="{FF2B5EF4-FFF2-40B4-BE49-F238E27FC236}">
                <a16:creationId xmlns:a16="http://schemas.microsoft.com/office/drawing/2014/main" id="{53ABD6E1-EF42-4447-B8B1-A61D1095D495}"/>
              </a:ext>
            </a:extLst>
          </p:cNvPr>
          <p:cNvSpPr txBox="1"/>
          <p:nvPr/>
        </p:nvSpPr>
        <p:spPr>
          <a:xfrm>
            <a:off x="7798543" y="1922068"/>
            <a:ext cx="356276" cy="369332"/>
          </a:xfrm>
          <a:prstGeom prst="rect">
            <a:avLst/>
          </a:prstGeom>
          <a:noFill/>
        </p:spPr>
        <p:txBody>
          <a:bodyPr wrap="square" rtlCol="0">
            <a:spAutoFit/>
          </a:bodyPr>
          <a:lstStyle/>
          <a:p>
            <a:r>
              <a:rPr lang="en-US" i="1" dirty="0"/>
              <a:t>t</a:t>
            </a:r>
          </a:p>
        </p:txBody>
      </p:sp>
      <p:sp>
        <p:nvSpPr>
          <p:cNvPr id="18" name="TextBox 17">
            <a:extLst>
              <a:ext uri="{FF2B5EF4-FFF2-40B4-BE49-F238E27FC236}">
                <a16:creationId xmlns:a16="http://schemas.microsoft.com/office/drawing/2014/main" id="{0DB2412B-526A-46BE-A267-497002A8F0FF}"/>
              </a:ext>
            </a:extLst>
          </p:cNvPr>
          <p:cNvSpPr txBox="1"/>
          <p:nvPr/>
        </p:nvSpPr>
        <p:spPr>
          <a:xfrm>
            <a:off x="5370593" y="2244172"/>
            <a:ext cx="433574" cy="369332"/>
          </a:xfrm>
          <a:prstGeom prst="rect">
            <a:avLst/>
          </a:prstGeom>
          <a:noFill/>
        </p:spPr>
        <p:txBody>
          <a:bodyPr wrap="square" rtlCol="0">
            <a:spAutoFit/>
          </a:bodyPr>
          <a:lstStyle/>
          <a:p>
            <a:r>
              <a:rPr lang="en-US" dirty="0"/>
              <a:t>0</a:t>
            </a:r>
            <a:r>
              <a:rPr lang="en-US" dirty="0">
                <a:sym typeface="Symbol" panose="05050102010706020507" pitchFamily="18" charset="2"/>
              </a:rPr>
              <a:t></a:t>
            </a:r>
            <a:endParaRPr lang="en-US" dirty="0"/>
          </a:p>
        </p:txBody>
      </p:sp>
      <p:sp>
        <p:nvSpPr>
          <p:cNvPr id="3" name="TextBox 2">
            <a:extLst>
              <a:ext uri="{FF2B5EF4-FFF2-40B4-BE49-F238E27FC236}">
                <a16:creationId xmlns:a16="http://schemas.microsoft.com/office/drawing/2014/main" id="{6A78D823-610F-42D2-BB87-6B388C2BE63D}"/>
              </a:ext>
            </a:extLst>
          </p:cNvPr>
          <p:cNvSpPr txBox="1"/>
          <p:nvPr/>
        </p:nvSpPr>
        <p:spPr>
          <a:xfrm>
            <a:off x="7798543" y="1599964"/>
            <a:ext cx="356276" cy="369332"/>
          </a:xfrm>
          <a:prstGeom prst="rect">
            <a:avLst/>
          </a:prstGeom>
          <a:noFill/>
        </p:spPr>
        <p:txBody>
          <a:bodyPr wrap="square" rtlCol="0">
            <a:spAutoFit/>
          </a:bodyPr>
          <a:lstStyle/>
          <a:p>
            <a:r>
              <a:rPr lang="en-US" i="1" dirty="0"/>
              <a:t>A</a:t>
            </a:r>
          </a:p>
        </p:txBody>
      </p:sp>
      <p:sp>
        <p:nvSpPr>
          <p:cNvPr id="13" name="TextBox 12">
            <a:extLst>
              <a:ext uri="{FF2B5EF4-FFF2-40B4-BE49-F238E27FC236}">
                <a16:creationId xmlns:a16="http://schemas.microsoft.com/office/drawing/2014/main" id="{790D777C-5230-414F-9EFB-FDB66C1DEEBF}"/>
              </a:ext>
            </a:extLst>
          </p:cNvPr>
          <p:cNvSpPr txBox="1"/>
          <p:nvPr/>
        </p:nvSpPr>
        <p:spPr>
          <a:xfrm>
            <a:off x="6561811" y="1343732"/>
            <a:ext cx="356276" cy="369332"/>
          </a:xfrm>
          <a:prstGeom prst="rect">
            <a:avLst/>
          </a:prstGeom>
          <a:noFill/>
        </p:spPr>
        <p:txBody>
          <a:bodyPr wrap="square" rtlCol="0">
            <a:spAutoFit/>
          </a:bodyPr>
          <a:lstStyle/>
          <a:p>
            <a:r>
              <a:rPr lang="en-US" i="1" dirty="0"/>
              <a:t>B</a:t>
            </a:r>
          </a:p>
        </p:txBody>
      </p:sp>
    </p:spTree>
    <p:extLst>
      <p:ext uri="{BB962C8B-B14F-4D97-AF65-F5344CB8AC3E}">
        <p14:creationId xmlns:p14="http://schemas.microsoft.com/office/powerpoint/2010/main" val="15833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BEB1D-5A5F-43FB-A150-B61C3C6E960F}"/>
              </a:ext>
            </a:extLst>
          </p:cNvPr>
          <p:cNvSpPr>
            <a:spLocks noGrp="1"/>
          </p:cNvSpPr>
          <p:nvPr>
            <p:ph type="title"/>
          </p:nvPr>
        </p:nvSpPr>
        <p:spPr/>
        <p:txBody>
          <a:bodyPr/>
          <a:lstStyle/>
          <a:p>
            <a:r>
              <a:rPr lang="en-US" dirty="0"/>
              <a:t>Adiabatic switch-on of interaction</a:t>
            </a:r>
          </a:p>
        </p:txBody>
      </p:sp>
      <p:graphicFrame>
        <p:nvGraphicFramePr>
          <p:cNvPr id="4" name="Object 3">
            <a:extLst>
              <a:ext uri="{FF2B5EF4-FFF2-40B4-BE49-F238E27FC236}">
                <a16:creationId xmlns:a16="http://schemas.microsoft.com/office/drawing/2014/main" id="{D2104920-DCD7-40BB-8E1D-A11123513B8E}"/>
              </a:ext>
            </a:extLst>
          </p:cNvPr>
          <p:cNvGraphicFramePr>
            <a:graphicFrameLocks noChangeAspect="1"/>
          </p:cNvGraphicFramePr>
          <p:nvPr>
            <p:extLst>
              <p:ext uri="{D42A27DB-BD31-4B8C-83A1-F6EECF244321}">
                <p14:modId xmlns:p14="http://schemas.microsoft.com/office/powerpoint/2010/main" val="4171198273"/>
              </p:ext>
            </p:extLst>
          </p:nvPr>
        </p:nvGraphicFramePr>
        <p:xfrm>
          <a:off x="813476" y="1848218"/>
          <a:ext cx="7017290" cy="5009782"/>
        </p:xfrm>
        <a:graphic>
          <a:graphicData uri="http://schemas.openxmlformats.org/presentationml/2006/ole">
            <mc:AlternateContent xmlns:mc="http://schemas.openxmlformats.org/markup-compatibility/2006">
              <mc:Choice xmlns:v="urn:schemas-microsoft-com:vml" Requires="v">
                <p:oleObj name="Equation" r:id="rId3" imgW="4736880" imgH="3377880" progId="Equation.DSMT4">
                  <p:embed/>
                </p:oleObj>
              </mc:Choice>
              <mc:Fallback>
                <p:oleObj name="Equation" r:id="rId3" imgW="4736880" imgH="3377880" progId="Equation.DSMT4">
                  <p:embed/>
                  <p:pic>
                    <p:nvPicPr>
                      <p:cNvPr id="0" name=""/>
                      <p:cNvPicPr/>
                      <p:nvPr/>
                    </p:nvPicPr>
                    <p:blipFill>
                      <a:blip r:embed="rId4"/>
                      <a:stretch>
                        <a:fillRect/>
                      </a:stretch>
                    </p:blipFill>
                    <p:spPr>
                      <a:xfrm>
                        <a:off x="813476" y="1848218"/>
                        <a:ext cx="7017290" cy="5009782"/>
                      </a:xfrm>
                      <a:prstGeom prst="rect">
                        <a:avLst/>
                      </a:prstGeom>
                    </p:spPr>
                  </p:pic>
                </p:oleObj>
              </mc:Fallback>
            </mc:AlternateContent>
          </a:graphicData>
        </a:graphic>
      </p:graphicFrame>
    </p:spTree>
    <p:extLst>
      <p:ext uri="{BB962C8B-B14F-4D97-AF65-F5344CB8AC3E}">
        <p14:creationId xmlns:p14="http://schemas.microsoft.com/office/powerpoint/2010/main" val="148380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BA98B-C430-48AB-85F5-3D1E90D7F376}"/>
              </a:ext>
            </a:extLst>
          </p:cNvPr>
          <p:cNvSpPr>
            <a:spLocks noGrp="1"/>
          </p:cNvSpPr>
          <p:nvPr>
            <p:ph type="title"/>
          </p:nvPr>
        </p:nvSpPr>
        <p:spPr/>
        <p:txBody>
          <a:bodyPr/>
          <a:lstStyle/>
          <a:p>
            <a:r>
              <a:rPr lang="en-US" dirty="0"/>
              <a:t>Contour ordered Green’s function</a:t>
            </a:r>
          </a:p>
        </p:txBody>
      </p:sp>
      <p:graphicFrame>
        <p:nvGraphicFramePr>
          <p:cNvPr id="4" name="Object 3">
            <a:extLst>
              <a:ext uri="{FF2B5EF4-FFF2-40B4-BE49-F238E27FC236}">
                <a16:creationId xmlns:a16="http://schemas.microsoft.com/office/drawing/2014/main" id="{21BE369E-F95B-4BCF-9919-9339B4E1FF8E}"/>
              </a:ext>
            </a:extLst>
          </p:cNvPr>
          <p:cNvGraphicFramePr>
            <a:graphicFrameLocks noChangeAspect="1"/>
          </p:cNvGraphicFramePr>
          <p:nvPr>
            <p:extLst>
              <p:ext uri="{D42A27DB-BD31-4B8C-83A1-F6EECF244321}">
                <p14:modId xmlns:p14="http://schemas.microsoft.com/office/powerpoint/2010/main" val="1509158995"/>
              </p:ext>
            </p:extLst>
          </p:nvPr>
        </p:nvGraphicFramePr>
        <p:xfrm>
          <a:off x="227013" y="3257550"/>
          <a:ext cx="8466137" cy="3241675"/>
        </p:xfrm>
        <a:graphic>
          <a:graphicData uri="http://schemas.openxmlformats.org/presentationml/2006/ole">
            <mc:AlternateContent xmlns:mc="http://schemas.openxmlformats.org/markup-compatibility/2006">
              <mc:Choice xmlns:v="urn:schemas-microsoft-com:vml" Requires="v">
                <p:oleObj name="Equation" r:id="rId3" imgW="5715000" imgH="2184120" progId="Equation.DSMT4">
                  <p:embed/>
                </p:oleObj>
              </mc:Choice>
              <mc:Fallback>
                <p:oleObj name="Equation" r:id="rId3" imgW="5715000" imgH="2184120" progId="Equation.DSMT4">
                  <p:embed/>
                  <p:pic>
                    <p:nvPicPr>
                      <p:cNvPr id="4" name="Object 3">
                        <a:extLst>
                          <a:ext uri="{FF2B5EF4-FFF2-40B4-BE49-F238E27FC236}">
                            <a16:creationId xmlns:a16="http://schemas.microsoft.com/office/drawing/2014/main" id="{D2104920-DCD7-40BB-8E1D-A11123513B8E}"/>
                          </a:ext>
                        </a:extLst>
                      </p:cNvPr>
                      <p:cNvPicPr/>
                      <p:nvPr/>
                    </p:nvPicPr>
                    <p:blipFill>
                      <a:blip r:embed="rId4"/>
                      <a:stretch>
                        <a:fillRect/>
                      </a:stretch>
                    </p:blipFill>
                    <p:spPr>
                      <a:xfrm>
                        <a:off x="227013" y="3257550"/>
                        <a:ext cx="8466137" cy="3241675"/>
                      </a:xfrm>
                      <a:prstGeom prst="rect">
                        <a:avLst/>
                      </a:prstGeom>
                    </p:spPr>
                  </p:pic>
                </p:oleObj>
              </mc:Fallback>
            </mc:AlternateContent>
          </a:graphicData>
        </a:graphic>
      </p:graphicFrame>
      <p:cxnSp>
        <p:nvCxnSpPr>
          <p:cNvPr id="8" name="Straight Arrow Connector 7">
            <a:extLst>
              <a:ext uri="{FF2B5EF4-FFF2-40B4-BE49-F238E27FC236}">
                <a16:creationId xmlns:a16="http://schemas.microsoft.com/office/drawing/2014/main" id="{FD2BDF53-700B-4FAF-9AE0-B8FB7E9DC1E4}"/>
              </a:ext>
            </a:extLst>
          </p:cNvPr>
          <p:cNvCxnSpPr>
            <a:cxnSpLocks/>
          </p:cNvCxnSpPr>
          <p:nvPr/>
        </p:nvCxnSpPr>
        <p:spPr>
          <a:xfrm>
            <a:off x="1293779" y="2626468"/>
            <a:ext cx="706228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8E11EAF5-B126-4656-BD72-0B472B90F7C1}"/>
              </a:ext>
            </a:extLst>
          </p:cNvPr>
          <p:cNvCxnSpPr>
            <a:cxnSpLocks/>
          </p:cNvCxnSpPr>
          <p:nvPr/>
        </p:nvCxnSpPr>
        <p:spPr>
          <a:xfrm flipV="1">
            <a:off x="1293779" y="2412460"/>
            <a:ext cx="6449438" cy="29342"/>
          </a:xfrm>
          <a:prstGeom prst="line">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F13C6E0-55D3-4B96-8604-71A6AEBBA87C}"/>
              </a:ext>
            </a:extLst>
          </p:cNvPr>
          <p:cNvCxnSpPr>
            <a:cxnSpLocks/>
          </p:cNvCxnSpPr>
          <p:nvPr/>
        </p:nvCxnSpPr>
        <p:spPr>
          <a:xfrm>
            <a:off x="1293779" y="2846959"/>
            <a:ext cx="6426740" cy="0"/>
          </a:xfrm>
          <a:prstGeom prst="line">
            <a:avLst/>
          </a:prstGeom>
          <a:ln>
            <a:headEnd type="stealth"/>
            <a:tailEnd type="non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A89ED14-BE0A-49B7-9C53-83BDC95E4D4C}"/>
              </a:ext>
            </a:extLst>
          </p:cNvPr>
          <p:cNvSpPr txBox="1"/>
          <p:nvPr/>
        </p:nvSpPr>
        <p:spPr>
          <a:xfrm>
            <a:off x="628650" y="2933184"/>
            <a:ext cx="778212" cy="369332"/>
          </a:xfrm>
          <a:prstGeom prst="rect">
            <a:avLst/>
          </a:prstGeom>
          <a:noFill/>
        </p:spPr>
        <p:txBody>
          <a:bodyPr wrap="square" rtlCol="0">
            <a:spAutoFit/>
          </a:bodyPr>
          <a:lstStyle/>
          <a:p>
            <a:r>
              <a:rPr lang="en-US" dirty="0"/>
              <a:t>-</a:t>
            </a:r>
            <a:r>
              <a:rPr lang="en-US" dirty="0">
                <a:sym typeface="Symbol" panose="05050102010706020507" pitchFamily="18" charset="2"/>
              </a:rPr>
              <a:t>, </a:t>
            </a:r>
            <a:endParaRPr lang="en-US" dirty="0"/>
          </a:p>
        </p:txBody>
      </p:sp>
      <p:sp>
        <p:nvSpPr>
          <p:cNvPr id="13" name="TextBox 12">
            <a:extLst>
              <a:ext uri="{FF2B5EF4-FFF2-40B4-BE49-F238E27FC236}">
                <a16:creationId xmlns:a16="http://schemas.microsoft.com/office/drawing/2014/main" id="{8F88B0A9-3948-412E-BCD2-F6C7C951605D}"/>
              </a:ext>
            </a:extLst>
          </p:cNvPr>
          <p:cNvSpPr txBox="1"/>
          <p:nvPr/>
        </p:nvSpPr>
        <p:spPr>
          <a:xfrm>
            <a:off x="8356060" y="2441802"/>
            <a:ext cx="778212" cy="369332"/>
          </a:xfrm>
          <a:prstGeom prst="rect">
            <a:avLst/>
          </a:prstGeom>
          <a:noFill/>
        </p:spPr>
        <p:txBody>
          <a:bodyPr wrap="square" rtlCol="0">
            <a:spAutoFit/>
          </a:bodyPr>
          <a:lstStyle/>
          <a:p>
            <a:r>
              <a:rPr lang="en-US" dirty="0">
                <a:sym typeface="Symbol" panose="05050102010706020507" pitchFamily="18" charset="2"/>
              </a:rPr>
              <a:t>+</a:t>
            </a:r>
            <a:endParaRPr lang="en-US" dirty="0"/>
          </a:p>
        </p:txBody>
      </p:sp>
      <p:sp>
        <p:nvSpPr>
          <p:cNvPr id="14" name="TextBox 13">
            <a:extLst>
              <a:ext uri="{FF2B5EF4-FFF2-40B4-BE49-F238E27FC236}">
                <a16:creationId xmlns:a16="http://schemas.microsoft.com/office/drawing/2014/main" id="{C4418FE4-C15A-4394-8659-D59C56B53153}"/>
              </a:ext>
            </a:extLst>
          </p:cNvPr>
          <p:cNvSpPr txBox="1"/>
          <p:nvPr/>
        </p:nvSpPr>
        <p:spPr>
          <a:xfrm>
            <a:off x="609601" y="1971472"/>
            <a:ext cx="778212" cy="369332"/>
          </a:xfrm>
          <a:prstGeom prst="rect">
            <a:avLst/>
          </a:prstGeom>
          <a:noFill/>
        </p:spPr>
        <p:txBody>
          <a:bodyPr wrap="square" rtlCol="0">
            <a:spAutoFit/>
          </a:bodyPr>
          <a:lstStyle/>
          <a:p>
            <a:r>
              <a:rPr lang="en-US" dirty="0"/>
              <a:t>-</a:t>
            </a:r>
            <a:r>
              <a:rPr lang="en-US" dirty="0">
                <a:sym typeface="Symbol" panose="05050102010706020507" pitchFamily="18" charset="2"/>
              </a:rPr>
              <a:t>, +</a:t>
            </a:r>
            <a:endParaRPr lang="en-US" dirty="0"/>
          </a:p>
        </p:txBody>
      </p:sp>
      <p:graphicFrame>
        <p:nvGraphicFramePr>
          <p:cNvPr id="18" name="Object 17">
            <a:extLst>
              <a:ext uri="{FF2B5EF4-FFF2-40B4-BE49-F238E27FC236}">
                <a16:creationId xmlns:a16="http://schemas.microsoft.com/office/drawing/2014/main" id="{DEE49028-A9AC-4ADD-BEF8-7CC7F95DCAAA}"/>
              </a:ext>
            </a:extLst>
          </p:cNvPr>
          <p:cNvGraphicFramePr>
            <a:graphicFrameLocks noChangeAspect="1"/>
          </p:cNvGraphicFramePr>
          <p:nvPr>
            <p:extLst>
              <p:ext uri="{D42A27DB-BD31-4B8C-83A1-F6EECF244321}">
                <p14:modId xmlns:p14="http://schemas.microsoft.com/office/powerpoint/2010/main" val="3043434369"/>
              </p:ext>
            </p:extLst>
          </p:nvPr>
        </p:nvGraphicFramePr>
        <p:xfrm>
          <a:off x="395131" y="2471660"/>
          <a:ext cx="785618" cy="353528"/>
        </p:xfrm>
        <a:graphic>
          <a:graphicData uri="http://schemas.openxmlformats.org/presentationml/2006/ole">
            <mc:AlternateContent xmlns:mc="http://schemas.openxmlformats.org/markup-compatibility/2006">
              <mc:Choice xmlns:v="urn:schemas-microsoft-com:vml" Requires="v">
                <p:oleObj name="Equation" r:id="rId5" imgW="507960" imgH="228600" progId="Equation.DSMT4">
                  <p:embed/>
                </p:oleObj>
              </mc:Choice>
              <mc:Fallback>
                <p:oleObj name="Equation" r:id="rId5" imgW="507960" imgH="228600" progId="Equation.DSMT4">
                  <p:embed/>
                  <p:pic>
                    <p:nvPicPr>
                      <p:cNvPr id="0" name=""/>
                      <p:cNvPicPr/>
                      <p:nvPr/>
                    </p:nvPicPr>
                    <p:blipFill>
                      <a:blip r:embed="rId6"/>
                      <a:stretch>
                        <a:fillRect/>
                      </a:stretch>
                    </p:blipFill>
                    <p:spPr>
                      <a:xfrm>
                        <a:off x="395131" y="2471660"/>
                        <a:ext cx="785618" cy="353528"/>
                      </a:xfrm>
                      <a:prstGeom prst="rect">
                        <a:avLst/>
                      </a:prstGeom>
                    </p:spPr>
                  </p:pic>
                </p:oleObj>
              </mc:Fallback>
            </mc:AlternateContent>
          </a:graphicData>
        </a:graphic>
      </p:graphicFrame>
      <p:sp>
        <p:nvSpPr>
          <p:cNvPr id="29" name="Arc 28">
            <a:extLst>
              <a:ext uri="{FF2B5EF4-FFF2-40B4-BE49-F238E27FC236}">
                <a16:creationId xmlns:a16="http://schemas.microsoft.com/office/drawing/2014/main" id="{7BE875EF-B824-448D-BC7A-5942E2FB89D5}"/>
              </a:ext>
            </a:extLst>
          </p:cNvPr>
          <p:cNvSpPr/>
          <p:nvPr/>
        </p:nvSpPr>
        <p:spPr>
          <a:xfrm rot="5400000">
            <a:off x="7570889" y="2382803"/>
            <a:ext cx="434500" cy="493818"/>
          </a:xfrm>
          <a:prstGeom prst="arc">
            <a:avLst>
              <a:gd name="adj1" fmla="val 10552052"/>
              <a:gd name="adj2" fmla="val 0"/>
            </a:avLst>
          </a:pr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Oval 29">
            <a:extLst>
              <a:ext uri="{FF2B5EF4-FFF2-40B4-BE49-F238E27FC236}">
                <a16:creationId xmlns:a16="http://schemas.microsoft.com/office/drawing/2014/main" id="{F9A0B8B7-1CF1-4205-AC2C-23B9DCD75C94}"/>
              </a:ext>
            </a:extLst>
          </p:cNvPr>
          <p:cNvSpPr/>
          <p:nvPr/>
        </p:nvSpPr>
        <p:spPr>
          <a:xfrm>
            <a:off x="3813243" y="2393004"/>
            <a:ext cx="97276" cy="984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E1AD2AF-AB87-4AB5-8B8D-7FBAF2D5CA35}"/>
              </a:ext>
            </a:extLst>
          </p:cNvPr>
          <p:cNvSpPr/>
          <p:nvPr/>
        </p:nvSpPr>
        <p:spPr>
          <a:xfrm>
            <a:off x="6066822" y="2808056"/>
            <a:ext cx="97276" cy="984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0D5A803-5A91-4221-BDBF-E2E3CB34C3CB}"/>
              </a:ext>
            </a:extLst>
          </p:cNvPr>
          <p:cNvSpPr txBox="1"/>
          <p:nvPr/>
        </p:nvSpPr>
        <p:spPr>
          <a:xfrm>
            <a:off x="3715970" y="1971472"/>
            <a:ext cx="408562" cy="369332"/>
          </a:xfrm>
          <a:prstGeom prst="rect">
            <a:avLst/>
          </a:prstGeom>
          <a:noFill/>
        </p:spPr>
        <p:txBody>
          <a:bodyPr wrap="square" rtlCol="0">
            <a:spAutoFit/>
          </a:bodyPr>
          <a:lstStyle/>
          <a:p>
            <a:r>
              <a:rPr lang="en-US" dirty="0">
                <a:sym typeface="Symbol" panose="05050102010706020507" pitchFamily="18" charset="2"/>
              </a:rPr>
              <a:t></a:t>
            </a:r>
            <a:endParaRPr lang="en-US" dirty="0"/>
          </a:p>
        </p:txBody>
      </p:sp>
      <p:sp>
        <p:nvSpPr>
          <p:cNvPr id="33" name="TextBox 32">
            <a:extLst>
              <a:ext uri="{FF2B5EF4-FFF2-40B4-BE49-F238E27FC236}">
                <a16:creationId xmlns:a16="http://schemas.microsoft.com/office/drawing/2014/main" id="{742306E3-E825-4BFD-AB27-71E9C666A573}"/>
              </a:ext>
            </a:extLst>
          </p:cNvPr>
          <p:cNvSpPr txBox="1"/>
          <p:nvPr/>
        </p:nvSpPr>
        <p:spPr>
          <a:xfrm>
            <a:off x="5979273" y="2945401"/>
            <a:ext cx="408562" cy="369332"/>
          </a:xfrm>
          <a:prstGeom prst="rect">
            <a:avLst/>
          </a:prstGeom>
          <a:noFill/>
        </p:spPr>
        <p:txBody>
          <a:bodyPr wrap="square" rtlCol="0">
            <a:spAutoFit/>
          </a:bodyPr>
          <a:lstStyle/>
          <a:p>
            <a:r>
              <a:rPr lang="en-US" dirty="0">
                <a:sym typeface="Symbol" panose="05050102010706020507" pitchFamily="18" charset="2"/>
              </a:rPr>
              <a:t></a:t>
            </a:r>
            <a:endParaRPr lang="en-US" dirty="0"/>
          </a:p>
        </p:txBody>
      </p:sp>
    </p:spTree>
    <p:extLst>
      <p:ext uri="{BB962C8B-B14F-4D97-AF65-F5344CB8AC3E}">
        <p14:creationId xmlns:p14="http://schemas.microsoft.com/office/powerpoint/2010/main" val="2938027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25290-3C27-466B-AD99-963A74AFD26A}"/>
              </a:ext>
            </a:extLst>
          </p:cNvPr>
          <p:cNvSpPr>
            <a:spLocks noGrp="1"/>
          </p:cNvSpPr>
          <p:nvPr>
            <p:ph type="title"/>
          </p:nvPr>
        </p:nvSpPr>
        <p:spPr/>
        <p:txBody>
          <a:bodyPr/>
          <a:lstStyle/>
          <a:p>
            <a:r>
              <a:rPr lang="en-US" dirty="0"/>
              <a:t>Dyson expansion</a:t>
            </a:r>
          </a:p>
        </p:txBody>
      </p:sp>
      <p:graphicFrame>
        <p:nvGraphicFramePr>
          <p:cNvPr id="4" name="Object 3">
            <a:extLst>
              <a:ext uri="{FF2B5EF4-FFF2-40B4-BE49-F238E27FC236}">
                <a16:creationId xmlns:a16="http://schemas.microsoft.com/office/drawing/2014/main" id="{88F7F5FB-285D-4B33-BFBE-63FC9F522DC0}"/>
              </a:ext>
            </a:extLst>
          </p:cNvPr>
          <p:cNvGraphicFramePr>
            <a:graphicFrameLocks noChangeAspect="1"/>
          </p:cNvGraphicFramePr>
          <p:nvPr>
            <p:extLst>
              <p:ext uri="{D42A27DB-BD31-4B8C-83A1-F6EECF244321}">
                <p14:modId xmlns:p14="http://schemas.microsoft.com/office/powerpoint/2010/main" val="3680320910"/>
              </p:ext>
            </p:extLst>
          </p:nvPr>
        </p:nvGraphicFramePr>
        <p:xfrm>
          <a:off x="839788" y="2001838"/>
          <a:ext cx="7700962" cy="4300537"/>
        </p:xfrm>
        <a:graphic>
          <a:graphicData uri="http://schemas.openxmlformats.org/presentationml/2006/ole">
            <mc:AlternateContent xmlns:mc="http://schemas.openxmlformats.org/markup-compatibility/2006">
              <mc:Choice xmlns:v="urn:schemas-microsoft-com:vml" Requires="v">
                <p:oleObj name="Equation" r:id="rId3" imgW="6057720" imgH="3377880" progId="Equation.DSMT4">
                  <p:embed/>
                </p:oleObj>
              </mc:Choice>
              <mc:Fallback>
                <p:oleObj name="Equation" r:id="rId3" imgW="6057720" imgH="3377880" progId="Equation.DSMT4">
                  <p:embed/>
                  <p:pic>
                    <p:nvPicPr>
                      <p:cNvPr id="4" name="Object 3">
                        <a:extLst>
                          <a:ext uri="{FF2B5EF4-FFF2-40B4-BE49-F238E27FC236}">
                            <a16:creationId xmlns:a16="http://schemas.microsoft.com/office/drawing/2014/main" id="{21BE369E-F95B-4BCF-9919-9339B4E1FF8E}"/>
                          </a:ext>
                        </a:extLst>
                      </p:cNvPr>
                      <p:cNvPicPr/>
                      <p:nvPr/>
                    </p:nvPicPr>
                    <p:blipFill>
                      <a:blip r:embed="rId4"/>
                      <a:stretch>
                        <a:fillRect/>
                      </a:stretch>
                    </p:blipFill>
                    <p:spPr>
                      <a:xfrm>
                        <a:off x="839788" y="2001838"/>
                        <a:ext cx="7700962" cy="4300537"/>
                      </a:xfrm>
                      <a:prstGeom prst="rect">
                        <a:avLst/>
                      </a:prstGeom>
                    </p:spPr>
                  </p:pic>
                </p:oleObj>
              </mc:Fallback>
            </mc:AlternateContent>
          </a:graphicData>
        </a:graphic>
      </p:graphicFrame>
    </p:spTree>
    <p:extLst>
      <p:ext uri="{BB962C8B-B14F-4D97-AF65-F5344CB8AC3E}">
        <p14:creationId xmlns:p14="http://schemas.microsoft.com/office/powerpoint/2010/main" val="2056029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7ECDD-B67C-4C27-9FE8-6F3F8286DEDD}"/>
              </a:ext>
            </a:extLst>
          </p:cNvPr>
          <p:cNvSpPr>
            <a:spLocks noGrp="1"/>
          </p:cNvSpPr>
          <p:nvPr>
            <p:ph type="title"/>
          </p:nvPr>
        </p:nvSpPr>
        <p:spPr/>
        <p:txBody>
          <a:bodyPr/>
          <a:lstStyle/>
          <a:p>
            <a:r>
              <a:rPr lang="en-US" dirty="0"/>
              <a:t>Contour order operator </a:t>
            </a:r>
            <a:r>
              <a:rPr lang="en-US" i="1" dirty="0"/>
              <a:t>T</a:t>
            </a:r>
            <a:r>
              <a:rPr lang="en-US" baseline="-25000" dirty="0">
                <a:sym typeface="Symbol" panose="05050102010706020507" pitchFamily="18" charset="2"/>
              </a:rPr>
              <a:t></a:t>
            </a:r>
            <a:endParaRPr lang="en-US" dirty="0"/>
          </a:p>
        </p:txBody>
      </p:sp>
      <p:graphicFrame>
        <p:nvGraphicFramePr>
          <p:cNvPr id="4" name="Object 3">
            <a:extLst>
              <a:ext uri="{FF2B5EF4-FFF2-40B4-BE49-F238E27FC236}">
                <a16:creationId xmlns:a16="http://schemas.microsoft.com/office/drawing/2014/main" id="{F58C3AAF-AEEA-44C8-880F-A68127BE6AB2}"/>
              </a:ext>
            </a:extLst>
          </p:cNvPr>
          <p:cNvGraphicFramePr>
            <a:graphicFrameLocks noChangeAspect="1"/>
          </p:cNvGraphicFramePr>
          <p:nvPr>
            <p:extLst>
              <p:ext uri="{D42A27DB-BD31-4B8C-83A1-F6EECF244321}">
                <p14:modId xmlns:p14="http://schemas.microsoft.com/office/powerpoint/2010/main" val="2178449590"/>
              </p:ext>
            </p:extLst>
          </p:nvPr>
        </p:nvGraphicFramePr>
        <p:xfrm>
          <a:off x="1296988" y="2106613"/>
          <a:ext cx="5921375" cy="3489325"/>
        </p:xfrm>
        <a:graphic>
          <a:graphicData uri="http://schemas.openxmlformats.org/presentationml/2006/ole">
            <mc:AlternateContent xmlns:mc="http://schemas.openxmlformats.org/markup-compatibility/2006">
              <mc:Choice xmlns:v="urn:schemas-microsoft-com:vml" Requires="v">
                <p:oleObj name="Equation" r:id="rId3" imgW="3276360" imgH="1930320" progId="Equation.DSMT4">
                  <p:embed/>
                </p:oleObj>
              </mc:Choice>
              <mc:Fallback>
                <p:oleObj name="Equation" r:id="rId3" imgW="3276360" imgH="1930320" progId="Equation.DSMT4">
                  <p:embed/>
                  <p:pic>
                    <p:nvPicPr>
                      <p:cNvPr id="0" name=""/>
                      <p:cNvPicPr/>
                      <p:nvPr/>
                    </p:nvPicPr>
                    <p:blipFill>
                      <a:blip r:embed="rId4"/>
                      <a:stretch>
                        <a:fillRect/>
                      </a:stretch>
                    </p:blipFill>
                    <p:spPr>
                      <a:xfrm>
                        <a:off x="1296988" y="2106613"/>
                        <a:ext cx="5921375" cy="3489325"/>
                      </a:xfrm>
                      <a:prstGeom prst="rect">
                        <a:avLst/>
                      </a:prstGeom>
                    </p:spPr>
                  </p:pic>
                </p:oleObj>
              </mc:Fallback>
            </mc:AlternateContent>
          </a:graphicData>
        </a:graphic>
      </p:graphicFrame>
    </p:spTree>
    <p:extLst>
      <p:ext uri="{BB962C8B-B14F-4D97-AF65-F5344CB8AC3E}">
        <p14:creationId xmlns:p14="http://schemas.microsoft.com/office/powerpoint/2010/main" val="727322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1130</Words>
  <Application>Microsoft Office PowerPoint</Application>
  <PresentationFormat>On-screen Show (4:3)</PresentationFormat>
  <Paragraphs>122</Paragraphs>
  <Slides>18</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5" baseType="lpstr">
      <vt:lpstr>Arial</vt:lpstr>
      <vt:lpstr>Calibri</vt:lpstr>
      <vt:lpstr>Cambria Math</vt:lpstr>
      <vt:lpstr>Times New Roman</vt:lpstr>
      <vt:lpstr>Office Theme</vt:lpstr>
      <vt:lpstr>MathType 6.0 Equation</vt:lpstr>
      <vt:lpstr>Equation</vt:lpstr>
      <vt:lpstr>Week 5, Green’s functions, Dyson expansion </vt:lpstr>
      <vt:lpstr>Why Green’s functions?</vt:lpstr>
      <vt:lpstr>Perturbation theory, single electron</vt:lpstr>
      <vt:lpstr>Interaction picture</vt:lpstr>
      <vt:lpstr>Expectation values</vt:lpstr>
      <vt:lpstr>Adiabatic switch-on of interaction</vt:lpstr>
      <vt:lpstr>Contour ordered Green’s function</vt:lpstr>
      <vt:lpstr>Dyson expansion</vt:lpstr>
      <vt:lpstr>Contour order operator T</vt:lpstr>
      <vt:lpstr>Wick’s theorem</vt:lpstr>
      <vt:lpstr>Wick’s theorem as a determinant for fermions</vt:lpstr>
      <vt:lpstr>Derivation of the Dyson equation (electron case)</vt:lpstr>
      <vt:lpstr>Hartree and Fock self energies</vt:lpstr>
      <vt:lpstr>Calculus on the contour</vt:lpstr>
      <vt:lpstr>Theta function and delta function</vt:lpstr>
      <vt:lpstr>The Langreth theorem</vt:lpstr>
      <vt:lpstr>Transformation/Keldysh Rotation</vt:lpstr>
      <vt:lpstr>Convolution, Langreth Rule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Electrons, tight-binding models </dc:title>
  <dc:creator>Wang Jian-Sheng</dc:creator>
  <cp:lastModifiedBy>Wang Jian-Sheng</cp:lastModifiedBy>
  <cp:revision>61</cp:revision>
  <dcterms:created xsi:type="dcterms:W3CDTF">2020-12-29T03:42:55Z</dcterms:created>
  <dcterms:modified xsi:type="dcterms:W3CDTF">2021-09-24T02:53:55Z</dcterms:modified>
</cp:coreProperties>
</file>