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8" r:id="rId3"/>
    <p:sldId id="259" r:id="rId4"/>
    <p:sldId id="268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66" r:id="rId13"/>
    <p:sldId id="269" r:id="rId14"/>
    <p:sldId id="270" r:id="rId15"/>
    <p:sldId id="272" r:id="rId16"/>
    <p:sldId id="267" r:id="rId17"/>
    <p:sldId id="276" r:id="rId18"/>
    <p:sldId id="271" r:id="rId19"/>
    <p:sldId id="275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Jian-Sheng" initials="WJ" lastIdx="2" clrIdx="0">
    <p:extLst>
      <p:ext uri="{19B8F6BF-5375-455C-9EA6-DF929625EA0E}">
        <p15:presenceInfo xmlns:p15="http://schemas.microsoft.com/office/powerpoint/2012/main" userId="S::phywjs@nus.edu.sg::7d25d710-0931-49a3-acef-49192cec40f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0" autoAdjust="0"/>
    <p:restoredTop sz="86385" autoAdjust="0"/>
  </p:normalViewPr>
  <p:slideViewPr>
    <p:cSldViewPr snapToGrid="0">
      <p:cViewPr varScale="1">
        <p:scale>
          <a:sx n="131" d="100"/>
          <a:sy n="131" d="100"/>
        </p:scale>
        <p:origin x="190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D8FA9-5256-42CC-8860-C13BDBB6216E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A9217-B672-4187-8272-62A1C7537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99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phi electric potential (volt), V potential energy (joule), epsilon_0 is dielectric constant of vacuum or vacuum permittivity.  E: electric field strength, F force acting on particle 1.  Note, infinite appears here if r1 approaches r2.   This is Maxwell’s equations when c -&gt; inf.  Note that c = 299792458 m/s exactly, and mu_0 = 4pi x 10^-7 approximately, and epsilon_0 * mu_0 = 1/c^2.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58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Lehmann representation means we evaluate the trace in which the total Hamiltonian \hat H is diagonal.  See electron NEGF notes, also </a:t>
            </a:r>
            <a:r>
              <a:rPr lang="en-US" dirty="0" err="1"/>
              <a:t>Bruus</a:t>
            </a:r>
            <a:r>
              <a:rPr lang="en-US" dirty="0"/>
              <a:t> and </a:t>
            </a:r>
            <a:r>
              <a:rPr lang="en-US" dirty="0" err="1"/>
              <a:t>Flensberg</a:t>
            </a:r>
            <a:r>
              <a:rPr lang="en-US" dirty="0"/>
              <a:t>, or </a:t>
            </a:r>
            <a:r>
              <a:rPr lang="en-US" dirty="0" err="1"/>
              <a:t>Haug</a:t>
            </a:r>
            <a:r>
              <a:rPr lang="en-US" dirty="0"/>
              <a:t> and </a:t>
            </a:r>
            <a:r>
              <a:rPr lang="en-US" dirty="0" err="1"/>
              <a:t>Jauho</a:t>
            </a:r>
            <a:r>
              <a:rPr lang="en-US" dirty="0"/>
              <a:t> for the Lehmann representation and proof.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04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Bose particle the Matsubara frequency is integer multiply of 2pi/beta.    For fermion, it is shift by pi.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980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free we mean there is no interaction terms in the Hamiltonian, i.e., we assume \hat H = c^\dagger H c.   What do we get if we Fourier transform the equations into Fourier E space?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922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&gt; b means b is earlier on contour, a is late on contour.   The contour runs from –inf  (earliest) to +inf for the + branch and then turn back from +inf to –inf (latest) on the lower – branch.</a:t>
            </a:r>
          </a:p>
          <a:p>
            <a:r>
              <a:rPr lang="en-US" dirty="0"/>
              <a:t>Switch of a fermion operator incurs a minus sign, which is part of the definition of the contour order operator  </a:t>
            </a:r>
            <a:r>
              <a:rPr lang="en-US" dirty="0" err="1"/>
              <a:t>T_tau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561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 is </a:t>
            </a:r>
            <a:r>
              <a:rPr lang="en-US" dirty="0" err="1"/>
              <a:t>NxN</a:t>
            </a:r>
            <a:r>
              <a:rPr lang="en-US" dirty="0"/>
              <a:t> identity matrix.  We cannot make Fourier transform on tau, we must transform tau according to the rule  tau -&gt; (t, sigma), and then make Fourier transform to real time t.  See example, https://arxiv.org/abs/1303.7317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788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need a minus sign here?  I dropped 1/2 in the last line.  This is correct as we are interested in the equation of motion which H generated, not the total  energy.   The total energy is double counted in the mean-field approximation using the current formula in the last line.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255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dotted line is for v,  the solid line is for &lt;c+ c&gt;.    We see later that the quantity &lt;</a:t>
            </a:r>
            <a:r>
              <a:rPr lang="en-US" dirty="0" err="1"/>
              <a:t>c+j</a:t>
            </a:r>
            <a:r>
              <a:rPr lang="en-US" dirty="0"/>
              <a:t> </a:t>
            </a:r>
            <a:r>
              <a:rPr lang="en-US" dirty="0" err="1"/>
              <a:t>c_k</a:t>
            </a:r>
            <a:r>
              <a:rPr lang="en-US" dirty="0"/>
              <a:t>&gt; is essentially a single particle density matrix.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303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the label k is a site not labelling the eigen states so we don’t have Fermi function expression.    Check that H^{HK} </a:t>
            </a:r>
            <a:r>
              <a:rPr lang="en-US" dirty="0" err="1"/>
              <a:t>Psi_n</a:t>
            </a:r>
            <a:r>
              <a:rPr lang="en-US" dirty="0"/>
              <a:t> = </a:t>
            </a:r>
            <a:r>
              <a:rPr lang="en-US" dirty="0" err="1"/>
              <a:t>eps_n</a:t>
            </a:r>
            <a:r>
              <a:rPr lang="en-US" dirty="0"/>
              <a:t> </a:t>
            </a:r>
            <a:r>
              <a:rPr lang="en-US" dirty="0" err="1"/>
              <a:t>Psi_n</a:t>
            </a:r>
            <a:r>
              <a:rPr lang="en-US" dirty="0"/>
              <a:t>, is equivalent to the usual Hartree-</a:t>
            </a:r>
            <a:r>
              <a:rPr lang="en-US" dirty="0" err="1"/>
              <a:t>Fock</a:t>
            </a:r>
            <a:r>
              <a:rPr lang="en-US"/>
              <a:t> equation.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362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equivalently to the usual Hartree-</a:t>
            </a:r>
            <a:r>
              <a:rPr lang="en-US" dirty="0" err="1"/>
              <a:t>Fock</a:t>
            </a:r>
            <a:r>
              <a:rPr lang="en-US" dirty="0"/>
              <a:t> in quantum chemistry, except that here I formulate on discrete sites.    The convergence of the Hartree-</a:t>
            </a:r>
            <a:r>
              <a:rPr lang="en-US" dirty="0" err="1"/>
              <a:t>Fock</a:t>
            </a:r>
            <a:r>
              <a:rPr lang="en-US" dirty="0"/>
              <a:t> iteration can be tricky.  </a:t>
            </a:r>
            <a:r>
              <a:rPr lang="en-US" dirty="0" err="1"/>
              <a:t>Pulay</a:t>
            </a:r>
            <a:r>
              <a:rPr lang="en-US" dirty="0"/>
              <a:t> method can be used to better convergence control.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711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PPP: </a:t>
            </a:r>
            <a:r>
              <a:rPr lang="en-US" dirty="0" err="1"/>
              <a:t>Pariser</a:t>
            </a:r>
            <a:r>
              <a:rPr lang="en-US" dirty="0"/>
              <a:t>-Parr-</a:t>
            </a:r>
            <a:r>
              <a:rPr lang="en-US" dirty="0" err="1"/>
              <a:t>Pople</a:t>
            </a:r>
            <a:r>
              <a:rPr lang="en-US" dirty="0"/>
              <a:t> model.    See https://arxiv.org/pdf/1812.04962.pdf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92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 = 1.602176621 x 10^-19 coulombs.   The factor ½ in front of the sum to remove double counting.   We have used the anti-commutator of c operators.    What is the correct value to take when </a:t>
            </a:r>
            <a:r>
              <a:rPr lang="en-US" dirty="0" err="1"/>
              <a:t>i</a:t>
            </a:r>
            <a:r>
              <a:rPr lang="en-US" dirty="0"/>
              <a:t>=j even in the c+_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c+_j</a:t>
            </a:r>
            <a:r>
              <a:rPr lang="en-US" dirty="0"/>
              <a:t> </a:t>
            </a:r>
            <a:r>
              <a:rPr lang="en-US" dirty="0" err="1"/>
              <a:t>c_j</a:t>
            </a:r>
            <a:r>
              <a:rPr lang="en-US" dirty="0"/>
              <a:t> </a:t>
            </a:r>
            <a:r>
              <a:rPr lang="en-US" dirty="0" err="1"/>
              <a:t>c_i</a:t>
            </a:r>
            <a:r>
              <a:rPr lang="en-US" dirty="0"/>
              <a:t> form?    This question seems ill-defined on lattice.   It goes away if electrons are on the continuum as in DFT.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62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this introductory note on creation/annihilation operators and the Hubbard model: https://www.cond-mat.de/events/correl16/manuscripts/scalettar.pdf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04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SSH:  Su-Schrieffer-</a:t>
            </a:r>
            <a:r>
              <a:rPr lang="en-US" dirty="0" err="1"/>
              <a:t>Heeger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See, e.g., F. </a:t>
            </a:r>
            <a:r>
              <a:rPr lang="en-US" dirty="0" err="1"/>
              <a:t>Giustino</a:t>
            </a:r>
            <a:r>
              <a:rPr lang="en-US" dirty="0"/>
              <a:t>, Rev. Mod. Phys.  89, 015003 (2017).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12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also note NEGF-quantum-dot.pdf    The theta(t) is known as Heaviside step function.  The derivative d theta(t)/dt = delta(t) is the Dirac delta function.  My definition of electron Green’s function disagree with Mahan, </a:t>
            </a:r>
            <a:r>
              <a:rPr lang="en-US" dirty="0" err="1"/>
              <a:t>Bruus</a:t>
            </a:r>
            <a:r>
              <a:rPr lang="en-US" dirty="0"/>
              <a:t> and </a:t>
            </a:r>
            <a:r>
              <a:rPr lang="en-US" dirty="0" err="1"/>
              <a:t>Flensberg</a:t>
            </a:r>
            <a:r>
              <a:rPr lang="en-US" dirty="0"/>
              <a:t>, because they used K = H – mu*N.   Use of K is good for Matsubara approach but obscure in real time NEGF. My definition agrees with </a:t>
            </a:r>
            <a:r>
              <a:rPr lang="en-US" dirty="0" err="1"/>
              <a:t>Kadanoff-Baym</a:t>
            </a:r>
            <a:r>
              <a:rPr lang="en-US" dirty="0"/>
              <a:t>, or </a:t>
            </a:r>
            <a:r>
              <a:rPr lang="en-US" dirty="0" err="1"/>
              <a:t>Haug</a:t>
            </a:r>
            <a:r>
              <a:rPr lang="en-US" dirty="0"/>
              <a:t> and </a:t>
            </a:r>
            <a:r>
              <a:rPr lang="en-US" dirty="0" err="1"/>
              <a:t>Jauho</a:t>
            </a:r>
            <a:r>
              <a:rPr lang="en-US" dirty="0"/>
              <a:t> (Quantum kinetics in transport and optics of semiconductors).</a:t>
            </a:r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727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also note NEGF-quantum-dot.pdf     We note tilde A divided by 2pi gives then density of state normalized to 1 (after integration over E).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18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 is unitary.  Show if S^\dagger S = I, then it must be S S^\dagger = I.   Note, I used </a:t>
            </a:r>
            <a:r>
              <a:rPr lang="en-US" dirty="0" err="1"/>
              <a:t>i</a:t>
            </a:r>
            <a:r>
              <a:rPr lang="en-US" dirty="0"/>
              <a:t>, j, k for real space index, and n, m designating the mode.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13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it is a matrix, A, the inverse matrix is rewritten as A^{-1}.    Only for a number a, we write inverse as 1/a.  c(t) is a column vector, while c^\dagger(t) is a row vector.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44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76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1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0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1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52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00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8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3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10E23-35AA-4A55-A22F-16C5685059F9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85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oleObject" Target="../embeddings/oleObject15.bin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3F6A8-5880-4338-8FDE-5B0CB490CF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69084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Week 4</a:t>
            </a:r>
            <a:br>
              <a:rPr lang="en-US" dirty="0"/>
            </a:br>
            <a:r>
              <a:rPr lang="en-US" sz="4400" dirty="0"/>
              <a:t>Electron-electron, electron-phonon interactions, nonequilibrium Green’s functions, Hartree-</a:t>
            </a:r>
            <a:r>
              <a:rPr lang="en-US" sz="4400" dirty="0" err="1"/>
              <a:t>Fock</a:t>
            </a:r>
            <a:r>
              <a:rPr lang="en-US" sz="4400" dirty="0"/>
              <a:t> method</a:t>
            </a:r>
          </a:p>
        </p:txBody>
      </p:sp>
    </p:spTree>
    <p:extLst>
      <p:ext uri="{BB962C8B-B14F-4D97-AF65-F5344CB8AC3E}">
        <p14:creationId xmlns:p14="http://schemas.microsoft.com/office/powerpoint/2010/main" val="4234472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0D5C4-99E0-431A-B86D-E8FA3B092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degree Green’s function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F57FE1E-4974-44B2-BFF3-E9178F0FD3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551536"/>
              </p:ext>
            </p:extLst>
          </p:nvPr>
        </p:nvGraphicFramePr>
        <p:xfrm>
          <a:off x="573088" y="1916113"/>
          <a:ext cx="8186737" cy="431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431960" imgH="2336760" progId="Equation.DSMT4">
                  <p:embed/>
                </p:oleObj>
              </mc:Choice>
              <mc:Fallback>
                <p:oleObj name="Equation" r:id="rId3" imgW="4431960" imgH="2336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3088" y="1916113"/>
                        <a:ext cx="8186737" cy="431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377085F-4A5F-4903-B596-DA8C6CB53261}"/>
              </a:ext>
            </a:extLst>
          </p:cNvPr>
          <p:cNvSpPr txBox="1"/>
          <p:nvPr/>
        </p:nvSpPr>
        <p:spPr>
          <a:xfrm>
            <a:off x="7096353" y="1937311"/>
            <a:ext cx="1068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</a:t>
            </a:r>
            <a:r>
              <a:rPr lang="en-US" i="1" dirty="0"/>
              <a:t> N</a:t>
            </a:r>
            <a:r>
              <a:rPr lang="en-US" dirty="0">
                <a:sym typeface="Symbol" panose="05050102010706020507" pitchFamily="18" charset="2"/>
              </a:rPr>
              <a:t></a:t>
            </a:r>
            <a:r>
              <a:rPr lang="en-US" i="1" dirty="0"/>
              <a:t>N</a:t>
            </a:r>
            <a:r>
              <a:rPr lang="en-US" dirty="0"/>
              <a:t> matrix</a:t>
            </a:r>
          </a:p>
        </p:txBody>
      </p:sp>
    </p:spTree>
    <p:extLst>
      <p:ext uri="{BB962C8B-B14F-4D97-AF65-F5344CB8AC3E}">
        <p14:creationId xmlns:p14="http://schemas.microsoft.com/office/powerpoint/2010/main" val="96709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8443C-1C58-46A0-8287-2D71D4E1A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Fluctuation-dissipation theorem in thermal equilibrium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7ADD84E-0954-43F6-BDD2-E1C069814E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6782586"/>
              </p:ext>
            </p:extLst>
          </p:nvPr>
        </p:nvGraphicFramePr>
        <p:xfrm>
          <a:off x="687388" y="2286000"/>
          <a:ext cx="5353050" cy="394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11200" imgH="1701720" progId="Equation.DSMT4">
                  <p:embed/>
                </p:oleObj>
              </mc:Choice>
              <mc:Fallback>
                <p:oleObj name="Equation" r:id="rId3" imgW="2311200" imgH="1701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7388" y="2286000"/>
                        <a:ext cx="5353050" cy="3941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500045B-77DF-4330-B0B4-22FCC185529F}"/>
              </a:ext>
            </a:extLst>
          </p:cNvPr>
          <p:cNvSpPr txBox="1"/>
          <p:nvPr/>
        </p:nvSpPr>
        <p:spPr>
          <a:xfrm>
            <a:off x="6455229" y="2634343"/>
            <a:ext cx="20601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Prove this important result using the Lehmann representation.</a:t>
            </a:r>
          </a:p>
        </p:txBody>
      </p:sp>
    </p:spTree>
    <p:extLst>
      <p:ext uri="{BB962C8B-B14F-4D97-AF65-F5344CB8AC3E}">
        <p14:creationId xmlns:p14="http://schemas.microsoft.com/office/powerpoint/2010/main" val="3042927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A6358-CCAD-4F04-84DE-6D6B7D21F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Green’s function, complex </a:t>
            </a:r>
            <a:r>
              <a:rPr lang="en-US" i="1" dirty="0"/>
              <a:t>z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B975E57-7233-4EBB-93FE-5F1E2B5D00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400226"/>
              </p:ext>
            </p:extLst>
          </p:nvPr>
        </p:nvGraphicFramePr>
        <p:xfrm>
          <a:off x="498475" y="2128838"/>
          <a:ext cx="8515350" cy="385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991040" imgH="2260440" progId="Equation.DSMT4">
                  <p:embed/>
                </p:oleObj>
              </mc:Choice>
              <mc:Fallback>
                <p:oleObj name="Equation" r:id="rId3" imgW="4991040" imgH="226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8475" y="2128838"/>
                        <a:ext cx="8515350" cy="3859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9493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90365-494D-433B-BBBC-CA9A2ECD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Equation of motion of (free) Green’s functions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3B62DE2-CAEB-42D0-9C19-7A0B72641B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058302"/>
              </p:ext>
            </p:extLst>
          </p:nvPr>
        </p:nvGraphicFramePr>
        <p:xfrm>
          <a:off x="1020536" y="2008641"/>
          <a:ext cx="4390090" cy="3902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42920" imgH="1726920" progId="Equation.DSMT4">
                  <p:embed/>
                </p:oleObj>
              </mc:Choice>
              <mc:Fallback>
                <p:oleObj name="Equation" r:id="rId3" imgW="1942920" imgH="1726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0536" y="2008641"/>
                        <a:ext cx="4390090" cy="39023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D87D97E-3EE8-4419-A4E8-8A945A4F6FB2}"/>
                  </a:ext>
                </a:extLst>
              </p:cNvPr>
              <p:cNvSpPr txBox="1"/>
              <p:nvPr/>
            </p:nvSpPr>
            <p:spPr>
              <a:xfrm>
                <a:off x="5998028" y="2275115"/>
                <a:ext cx="2517321" cy="32095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Problem:  Prove this from the definitions of Green’s functions, with the Heisenberg equation of motion for </a:t>
                </a:r>
                <a:r>
                  <a:rPr lang="en-US" sz="2400" i="1" dirty="0"/>
                  <a:t>c</a:t>
                </a:r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ℏ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𝑑𝑐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𝐻𝑐</m:t>
                    </m:r>
                  </m:oMath>
                </a14:m>
                <a:r>
                  <a:rPr lang="en-US" sz="2400" dirty="0"/>
                  <a:t>.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D87D97E-3EE8-4419-A4E8-8A945A4F6F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8028" y="2275115"/>
                <a:ext cx="2517321" cy="3209597"/>
              </a:xfrm>
              <a:prstGeom prst="rect">
                <a:avLst/>
              </a:prstGeom>
              <a:blipFill>
                <a:blip r:embed="rId5"/>
                <a:stretch>
                  <a:fillRect l="-3874" t="-1518" r="-5811" b="-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8887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143B3-CF8E-4A11-A60B-60609FE1C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Contour ordered Green’s function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938546B-9959-4695-89A9-E9704CBA91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326161"/>
              </p:ext>
            </p:extLst>
          </p:nvPr>
        </p:nvGraphicFramePr>
        <p:xfrm>
          <a:off x="781051" y="3013302"/>
          <a:ext cx="6969579" cy="3119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000320" imgH="1790640" progId="Equation.DSMT4">
                  <p:embed/>
                </p:oleObj>
              </mc:Choice>
              <mc:Fallback>
                <p:oleObj name="Equation" r:id="rId3" imgW="4000320" imgH="1790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1051" y="3013302"/>
                        <a:ext cx="6969579" cy="3119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DEAE1C0-C39F-406C-96A1-94DE1C673066}"/>
              </a:ext>
            </a:extLst>
          </p:cNvPr>
          <p:cNvCxnSpPr/>
          <p:nvPr/>
        </p:nvCxnSpPr>
        <p:spPr>
          <a:xfrm>
            <a:off x="1143000" y="2296886"/>
            <a:ext cx="6607630" cy="0"/>
          </a:xfrm>
          <a:prstGeom prst="line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BD8E3A8-2CBA-4FAF-8F39-1DFFAFF6B86B}"/>
              </a:ext>
            </a:extLst>
          </p:cNvPr>
          <p:cNvSpPr/>
          <p:nvPr/>
        </p:nvSpPr>
        <p:spPr>
          <a:xfrm>
            <a:off x="1349829" y="2068286"/>
            <a:ext cx="6672942" cy="424559"/>
          </a:xfrm>
          <a:custGeom>
            <a:avLst/>
            <a:gdLst>
              <a:gd name="connsiteX0" fmla="*/ 0 w 6686401"/>
              <a:gd name="connsiteY0" fmla="*/ 0 h 424559"/>
              <a:gd name="connsiteX1" fmla="*/ 3069771 w 6686401"/>
              <a:gd name="connsiteY1" fmla="*/ 32657 h 424559"/>
              <a:gd name="connsiteX2" fmla="*/ 5584371 w 6686401"/>
              <a:gd name="connsiteY2" fmla="*/ 54428 h 424559"/>
              <a:gd name="connsiteX3" fmla="*/ 6672942 w 6686401"/>
              <a:gd name="connsiteY3" fmla="*/ 217714 h 424559"/>
              <a:gd name="connsiteX4" fmla="*/ 6019800 w 6686401"/>
              <a:gd name="connsiteY4" fmla="*/ 391885 h 424559"/>
              <a:gd name="connsiteX5" fmla="*/ 3646714 w 6686401"/>
              <a:gd name="connsiteY5" fmla="*/ 424543 h 424559"/>
              <a:gd name="connsiteX6" fmla="*/ 21771 w 6686401"/>
              <a:gd name="connsiteY6" fmla="*/ 391885 h 424559"/>
              <a:gd name="connsiteX0" fmla="*/ 0 w 6672942"/>
              <a:gd name="connsiteY0" fmla="*/ 0 h 424559"/>
              <a:gd name="connsiteX1" fmla="*/ 3069771 w 6672942"/>
              <a:gd name="connsiteY1" fmla="*/ 32657 h 424559"/>
              <a:gd name="connsiteX2" fmla="*/ 6019799 w 6672942"/>
              <a:gd name="connsiteY2" fmla="*/ 76199 h 424559"/>
              <a:gd name="connsiteX3" fmla="*/ 6672942 w 6672942"/>
              <a:gd name="connsiteY3" fmla="*/ 217714 h 424559"/>
              <a:gd name="connsiteX4" fmla="*/ 6019800 w 6672942"/>
              <a:gd name="connsiteY4" fmla="*/ 391885 h 424559"/>
              <a:gd name="connsiteX5" fmla="*/ 3646714 w 6672942"/>
              <a:gd name="connsiteY5" fmla="*/ 424543 h 424559"/>
              <a:gd name="connsiteX6" fmla="*/ 21771 w 6672942"/>
              <a:gd name="connsiteY6" fmla="*/ 391885 h 424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72942" h="424559">
                <a:moveTo>
                  <a:pt x="0" y="0"/>
                </a:moveTo>
                <a:lnTo>
                  <a:pt x="3069771" y="32657"/>
                </a:lnTo>
                <a:lnTo>
                  <a:pt x="6019799" y="76199"/>
                </a:lnTo>
                <a:cubicBezTo>
                  <a:pt x="6620328" y="107042"/>
                  <a:pt x="6672942" y="165100"/>
                  <a:pt x="6672942" y="217714"/>
                </a:cubicBezTo>
                <a:cubicBezTo>
                  <a:pt x="6672942" y="270328"/>
                  <a:pt x="6524171" y="357414"/>
                  <a:pt x="6019800" y="391885"/>
                </a:cubicBezTo>
                <a:cubicBezTo>
                  <a:pt x="5515429" y="426356"/>
                  <a:pt x="3646714" y="424543"/>
                  <a:pt x="3646714" y="424543"/>
                </a:cubicBezTo>
                <a:lnTo>
                  <a:pt x="21771" y="391885"/>
                </a:ln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F626D82C-8DDA-470C-BBFD-3A88D293713C}"/>
              </a:ext>
            </a:extLst>
          </p:cNvPr>
          <p:cNvSpPr/>
          <p:nvPr/>
        </p:nvSpPr>
        <p:spPr>
          <a:xfrm>
            <a:off x="3679371" y="1690689"/>
            <a:ext cx="892629" cy="3775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2CBBBA31-7B5F-4586-B303-57524C432EDC}"/>
              </a:ext>
            </a:extLst>
          </p:cNvPr>
          <p:cNvSpPr/>
          <p:nvPr/>
        </p:nvSpPr>
        <p:spPr>
          <a:xfrm>
            <a:off x="3320143" y="2590800"/>
            <a:ext cx="816428" cy="3354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C34DB9-64AC-4E6E-8BAF-40A21DB950FB}"/>
              </a:ext>
            </a:extLst>
          </p:cNvPr>
          <p:cNvSpPr txBox="1"/>
          <p:nvPr/>
        </p:nvSpPr>
        <p:spPr>
          <a:xfrm>
            <a:off x="1937657" y="1690689"/>
            <a:ext cx="489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+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F8DDB5-ABBF-4AF2-A105-A7169EA235C4}"/>
              </a:ext>
            </a:extLst>
          </p:cNvPr>
          <p:cNvSpPr txBox="1"/>
          <p:nvPr/>
        </p:nvSpPr>
        <p:spPr>
          <a:xfrm>
            <a:off x="1948543" y="2376490"/>
            <a:ext cx="489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-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DE4EE5-BFE4-47EB-92E8-2D46F27B22F4}"/>
              </a:ext>
            </a:extLst>
          </p:cNvPr>
          <p:cNvSpPr txBox="1"/>
          <p:nvPr/>
        </p:nvSpPr>
        <p:spPr>
          <a:xfrm>
            <a:off x="6281058" y="250371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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1BCBD9-61BE-413F-A8EB-0179A762A63D}"/>
              </a:ext>
            </a:extLst>
          </p:cNvPr>
          <p:cNvSpPr txBox="1"/>
          <p:nvPr/>
        </p:nvSpPr>
        <p:spPr>
          <a:xfrm>
            <a:off x="5050972" y="173082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’</a:t>
            </a:r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75DC1B8-0B2F-409B-B8D0-4A86EBF589CA}"/>
              </a:ext>
            </a:extLst>
          </p:cNvPr>
          <p:cNvSpPr/>
          <p:nvPr/>
        </p:nvSpPr>
        <p:spPr>
          <a:xfrm>
            <a:off x="5145927" y="2042811"/>
            <a:ext cx="145915" cy="145915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EFCC45B-A3F1-4119-B87B-DF0421C0807D}"/>
              </a:ext>
            </a:extLst>
          </p:cNvPr>
          <p:cNvSpPr/>
          <p:nvPr/>
        </p:nvSpPr>
        <p:spPr>
          <a:xfrm>
            <a:off x="6339191" y="2409216"/>
            <a:ext cx="145915" cy="145915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CE0C33-E077-4485-A5B8-F11A6C42C93A}"/>
              </a:ext>
            </a:extLst>
          </p:cNvPr>
          <p:cNvSpPr txBox="1"/>
          <p:nvPr/>
        </p:nvSpPr>
        <p:spPr>
          <a:xfrm>
            <a:off x="5107026" y="4883288"/>
            <a:ext cx="1206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           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91319D7-CA36-47DD-8712-004392340951}"/>
              </a:ext>
            </a:extLst>
          </p:cNvPr>
          <p:cNvSpPr txBox="1"/>
          <p:nvPr/>
        </p:nvSpPr>
        <p:spPr>
          <a:xfrm>
            <a:off x="4676572" y="5247751"/>
            <a:ext cx="324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   </a:t>
            </a:r>
          </a:p>
          <a:p>
            <a:r>
              <a:rPr lang="en-US" dirty="0">
                <a:sym typeface="Symbol" panose="05050102010706020507" pitchFamily="18" charset="2"/>
              </a:rPr>
              <a:t>    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421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077CD-7A11-426A-B942-264CB6B98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Equation of motion on contour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C5BB2EA-BFD9-4624-96D8-CC8E4523FE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631369"/>
              </p:ext>
            </p:extLst>
          </p:nvPr>
        </p:nvGraphicFramePr>
        <p:xfrm>
          <a:off x="1831975" y="3085789"/>
          <a:ext cx="5478463" cy="298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25680" imgH="1320480" progId="Equation.DSMT4">
                  <p:embed/>
                </p:oleObj>
              </mc:Choice>
              <mc:Fallback>
                <p:oleObj name="Equation" r:id="rId3" imgW="2425680" imgH="1320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3B62DE2-CAEB-42D0-9C19-7A0B72641B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1975" y="3085789"/>
                        <a:ext cx="5478463" cy="298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9F2D0C6-95C6-4E4A-9535-94F26F4774EF}"/>
              </a:ext>
            </a:extLst>
          </p:cNvPr>
          <p:cNvCxnSpPr/>
          <p:nvPr/>
        </p:nvCxnSpPr>
        <p:spPr>
          <a:xfrm>
            <a:off x="1070517" y="2274849"/>
            <a:ext cx="70252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785DE17-91A3-480F-AFA4-150A133C6A3D}"/>
              </a:ext>
            </a:extLst>
          </p:cNvPr>
          <p:cNvSpPr/>
          <p:nvPr/>
        </p:nvSpPr>
        <p:spPr>
          <a:xfrm>
            <a:off x="1434790" y="2155903"/>
            <a:ext cx="6131870" cy="260794"/>
          </a:xfrm>
          <a:custGeom>
            <a:avLst/>
            <a:gdLst>
              <a:gd name="connsiteX0" fmla="*/ 0 w 6122962"/>
              <a:gd name="connsiteY0" fmla="*/ 0 h 260195"/>
              <a:gd name="connsiteX1" fmla="*/ 2981093 w 6122962"/>
              <a:gd name="connsiteY1" fmla="*/ 14868 h 260195"/>
              <a:gd name="connsiteX2" fmla="*/ 5456664 w 6122962"/>
              <a:gd name="connsiteY2" fmla="*/ 14868 h 260195"/>
              <a:gd name="connsiteX3" fmla="*/ 6103434 w 6122962"/>
              <a:gd name="connsiteY3" fmla="*/ 141249 h 260195"/>
              <a:gd name="connsiteX4" fmla="*/ 5597912 w 6122962"/>
              <a:gd name="connsiteY4" fmla="*/ 237893 h 260195"/>
              <a:gd name="connsiteX5" fmla="*/ 2349190 w 6122962"/>
              <a:gd name="connsiteY5" fmla="*/ 260195 h 260195"/>
              <a:gd name="connsiteX6" fmla="*/ 7434 w 6122962"/>
              <a:gd name="connsiteY6" fmla="*/ 260195 h 260195"/>
              <a:gd name="connsiteX0" fmla="*/ 0 w 6175676"/>
              <a:gd name="connsiteY0" fmla="*/ 0 h 260195"/>
              <a:gd name="connsiteX1" fmla="*/ 2981093 w 6175676"/>
              <a:gd name="connsiteY1" fmla="*/ 14868 h 260195"/>
              <a:gd name="connsiteX2" fmla="*/ 5456664 w 6175676"/>
              <a:gd name="connsiteY2" fmla="*/ 14868 h 260195"/>
              <a:gd name="connsiteX3" fmla="*/ 6164394 w 6175676"/>
              <a:gd name="connsiteY3" fmla="*/ 141249 h 260195"/>
              <a:gd name="connsiteX4" fmla="*/ 5597912 w 6175676"/>
              <a:gd name="connsiteY4" fmla="*/ 237893 h 260195"/>
              <a:gd name="connsiteX5" fmla="*/ 2349190 w 6175676"/>
              <a:gd name="connsiteY5" fmla="*/ 260195 h 260195"/>
              <a:gd name="connsiteX6" fmla="*/ 7434 w 6175676"/>
              <a:gd name="connsiteY6" fmla="*/ 260195 h 260195"/>
              <a:gd name="connsiteX0" fmla="*/ 0 w 6164398"/>
              <a:gd name="connsiteY0" fmla="*/ 0 h 260794"/>
              <a:gd name="connsiteX1" fmla="*/ 2981093 w 6164398"/>
              <a:gd name="connsiteY1" fmla="*/ 14868 h 260794"/>
              <a:gd name="connsiteX2" fmla="*/ 5456664 w 6164398"/>
              <a:gd name="connsiteY2" fmla="*/ 14868 h 260794"/>
              <a:gd name="connsiteX3" fmla="*/ 6164394 w 6164398"/>
              <a:gd name="connsiteY3" fmla="*/ 141249 h 260794"/>
              <a:gd name="connsiteX4" fmla="*/ 5460752 w 6164398"/>
              <a:gd name="connsiteY4" fmla="*/ 245513 h 260794"/>
              <a:gd name="connsiteX5" fmla="*/ 2349190 w 6164398"/>
              <a:gd name="connsiteY5" fmla="*/ 260195 h 260794"/>
              <a:gd name="connsiteX6" fmla="*/ 7434 w 6164398"/>
              <a:gd name="connsiteY6" fmla="*/ 260195 h 260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64398" h="260794">
                <a:moveTo>
                  <a:pt x="0" y="0"/>
                </a:moveTo>
                <a:lnTo>
                  <a:pt x="2981093" y="14868"/>
                </a:lnTo>
                <a:cubicBezTo>
                  <a:pt x="3890537" y="17346"/>
                  <a:pt x="4926114" y="-6196"/>
                  <a:pt x="5456664" y="14868"/>
                </a:cubicBezTo>
                <a:cubicBezTo>
                  <a:pt x="5987214" y="35932"/>
                  <a:pt x="6163713" y="102808"/>
                  <a:pt x="6164394" y="141249"/>
                </a:cubicBezTo>
                <a:cubicBezTo>
                  <a:pt x="6165075" y="179690"/>
                  <a:pt x="6096619" y="225689"/>
                  <a:pt x="5460752" y="245513"/>
                </a:cubicBezTo>
                <a:cubicBezTo>
                  <a:pt x="4824885" y="265337"/>
                  <a:pt x="2349190" y="260195"/>
                  <a:pt x="2349190" y="260195"/>
                </a:cubicBezTo>
                <a:lnTo>
                  <a:pt x="7434" y="260195"/>
                </a:lnTo>
              </a:path>
            </a:pathLst>
          </a:cu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E2E81AE-61AD-4B92-B214-9C238B204681}"/>
                  </a:ext>
                </a:extLst>
              </p:cNvPr>
              <p:cNvSpPr txBox="1"/>
              <p:nvPr/>
            </p:nvSpPr>
            <p:spPr>
              <a:xfrm>
                <a:off x="1402080" y="1859280"/>
                <a:ext cx="230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E2E81AE-61AD-4B92-B214-9C238B2046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080" y="1859280"/>
                <a:ext cx="230832" cy="276999"/>
              </a:xfrm>
              <a:prstGeom prst="rect">
                <a:avLst/>
              </a:prstGeom>
              <a:blipFill>
                <a:blip r:embed="rId5"/>
                <a:stretch>
                  <a:fillRect l="-18421" r="-18421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527F01D-58E2-4387-971C-664A2B1E0B4E}"/>
                  </a:ext>
                </a:extLst>
              </p:cNvPr>
              <p:cNvSpPr txBox="1"/>
              <p:nvPr/>
            </p:nvSpPr>
            <p:spPr>
              <a:xfrm>
                <a:off x="1409700" y="2453640"/>
                <a:ext cx="230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527F01D-58E2-4387-971C-664A2B1E0B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9700" y="2453640"/>
                <a:ext cx="230832" cy="276999"/>
              </a:xfrm>
              <a:prstGeom prst="rect">
                <a:avLst/>
              </a:prstGeom>
              <a:blipFill>
                <a:blip r:embed="rId6"/>
                <a:stretch>
                  <a:fillRect l="-2632" r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5D14162-766E-4191-8F56-8D3B5E84C683}"/>
                  </a:ext>
                </a:extLst>
              </p:cNvPr>
              <p:cNvSpPr txBox="1"/>
              <p:nvPr/>
            </p:nvSpPr>
            <p:spPr>
              <a:xfrm>
                <a:off x="5897880" y="1783080"/>
                <a:ext cx="1684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5D14162-766E-4191-8F56-8D3B5E84C6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7880" y="1783080"/>
                <a:ext cx="168444" cy="276999"/>
              </a:xfrm>
              <a:prstGeom prst="rect">
                <a:avLst/>
              </a:prstGeom>
              <a:blipFill>
                <a:blip r:embed="rId7"/>
                <a:stretch>
                  <a:fillRect l="-18519" r="-14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872B581-D47B-489B-B146-86881A74697D}"/>
                  </a:ext>
                </a:extLst>
              </p:cNvPr>
              <p:cNvSpPr txBox="1"/>
              <p:nvPr/>
            </p:nvSpPr>
            <p:spPr>
              <a:xfrm>
                <a:off x="8267700" y="2118360"/>
                <a:ext cx="8456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→+∞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872B581-D47B-489B-B146-86881A7469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7700" y="2118360"/>
                <a:ext cx="845616" cy="276999"/>
              </a:xfrm>
              <a:prstGeom prst="rect">
                <a:avLst/>
              </a:prstGeom>
              <a:blipFill>
                <a:blip r:embed="rId8"/>
                <a:stretch>
                  <a:fillRect l="-5036" r="-3597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1960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A12ED-FB9B-42A5-808C-525F811DB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Handle Coulomb interaction, the simplest way, mean-field theory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DEE18A7-3D28-46AB-B089-A17D428D06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3639057"/>
              </p:ext>
            </p:extLst>
          </p:nvPr>
        </p:nvGraphicFramePr>
        <p:xfrm>
          <a:off x="669925" y="1965325"/>
          <a:ext cx="7804150" cy="365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797280" imgH="1777680" progId="Equation.DSMT4">
                  <p:embed/>
                </p:oleObj>
              </mc:Choice>
              <mc:Fallback>
                <p:oleObj name="Equation" r:id="rId3" imgW="3797280" imgH="1777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9925" y="1965325"/>
                        <a:ext cx="7804150" cy="3652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2B153D1-2DEE-4805-9561-706D25F55AAA}"/>
              </a:ext>
            </a:extLst>
          </p:cNvPr>
          <p:cNvSpPr txBox="1"/>
          <p:nvPr/>
        </p:nvSpPr>
        <p:spPr>
          <a:xfrm>
            <a:off x="2721428" y="5355771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Hartree tern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C130A0-BC4A-4EEC-88EB-7DAC5625CB4B}"/>
              </a:ext>
            </a:extLst>
          </p:cNvPr>
          <p:cNvSpPr txBox="1"/>
          <p:nvPr/>
        </p:nvSpPr>
        <p:spPr>
          <a:xfrm>
            <a:off x="5072742" y="5355771"/>
            <a:ext cx="1665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Fock</a:t>
            </a:r>
            <a:r>
              <a:rPr lang="en-US" dirty="0"/>
              <a:t> term</a:t>
            </a:r>
          </a:p>
        </p:txBody>
      </p:sp>
    </p:spTree>
    <p:extLst>
      <p:ext uri="{BB962C8B-B14F-4D97-AF65-F5344CB8AC3E}">
        <p14:creationId xmlns:p14="http://schemas.microsoft.com/office/powerpoint/2010/main" val="1937198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79562-2782-4EB2-9752-2BFA1ABF3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Hartree and </a:t>
            </a:r>
            <a:r>
              <a:rPr lang="en-US" dirty="0" err="1"/>
              <a:t>Fock</a:t>
            </a:r>
            <a:r>
              <a:rPr lang="en-US" dirty="0"/>
              <a:t> self energies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B318FB1-2CFB-4051-9EBA-3768E1395E5C}"/>
              </a:ext>
            </a:extLst>
          </p:cNvPr>
          <p:cNvSpPr/>
          <p:nvPr/>
        </p:nvSpPr>
        <p:spPr>
          <a:xfrm>
            <a:off x="1420238" y="2431915"/>
            <a:ext cx="856034" cy="862340"/>
          </a:xfrm>
          <a:custGeom>
            <a:avLst/>
            <a:gdLst>
              <a:gd name="connsiteX0" fmla="*/ 0 w 856034"/>
              <a:gd name="connsiteY0" fmla="*/ 429768 h 859536"/>
              <a:gd name="connsiteX1" fmla="*/ 428017 w 856034"/>
              <a:gd name="connsiteY1" fmla="*/ 0 h 859536"/>
              <a:gd name="connsiteX2" fmla="*/ 856034 w 856034"/>
              <a:gd name="connsiteY2" fmla="*/ 429768 h 859536"/>
              <a:gd name="connsiteX3" fmla="*/ 428017 w 856034"/>
              <a:gd name="connsiteY3" fmla="*/ 859536 h 859536"/>
              <a:gd name="connsiteX4" fmla="*/ 0 w 856034"/>
              <a:gd name="connsiteY4" fmla="*/ 429768 h 859536"/>
              <a:gd name="connsiteX0" fmla="*/ 428017 w 856034"/>
              <a:gd name="connsiteY0" fmla="*/ 859536 h 950976"/>
              <a:gd name="connsiteX1" fmla="*/ 0 w 856034"/>
              <a:gd name="connsiteY1" fmla="*/ 429768 h 950976"/>
              <a:gd name="connsiteX2" fmla="*/ 428017 w 856034"/>
              <a:gd name="connsiteY2" fmla="*/ 0 h 950976"/>
              <a:gd name="connsiteX3" fmla="*/ 856034 w 856034"/>
              <a:gd name="connsiteY3" fmla="*/ 429768 h 950976"/>
              <a:gd name="connsiteX4" fmla="*/ 519457 w 856034"/>
              <a:gd name="connsiteY4" fmla="*/ 950976 h 950976"/>
              <a:gd name="connsiteX0" fmla="*/ 428017 w 856034"/>
              <a:gd name="connsiteY0" fmla="*/ 859536 h 943356"/>
              <a:gd name="connsiteX1" fmla="*/ 0 w 856034"/>
              <a:gd name="connsiteY1" fmla="*/ 429768 h 943356"/>
              <a:gd name="connsiteX2" fmla="*/ 428017 w 856034"/>
              <a:gd name="connsiteY2" fmla="*/ 0 h 943356"/>
              <a:gd name="connsiteX3" fmla="*/ 856034 w 856034"/>
              <a:gd name="connsiteY3" fmla="*/ 429768 h 943356"/>
              <a:gd name="connsiteX4" fmla="*/ 519457 w 856034"/>
              <a:gd name="connsiteY4" fmla="*/ 943356 h 943356"/>
              <a:gd name="connsiteX0" fmla="*/ 428017 w 856034"/>
              <a:gd name="connsiteY0" fmla="*/ 859536 h 859536"/>
              <a:gd name="connsiteX1" fmla="*/ 0 w 856034"/>
              <a:gd name="connsiteY1" fmla="*/ 429768 h 859536"/>
              <a:gd name="connsiteX2" fmla="*/ 428017 w 856034"/>
              <a:gd name="connsiteY2" fmla="*/ 0 h 859536"/>
              <a:gd name="connsiteX3" fmla="*/ 856034 w 856034"/>
              <a:gd name="connsiteY3" fmla="*/ 429768 h 859536"/>
              <a:gd name="connsiteX4" fmla="*/ 473737 w 856034"/>
              <a:gd name="connsiteY4" fmla="*/ 844296 h 859536"/>
              <a:gd name="connsiteX0" fmla="*/ 428017 w 856034"/>
              <a:gd name="connsiteY0" fmla="*/ 859536 h 859536"/>
              <a:gd name="connsiteX1" fmla="*/ 0 w 856034"/>
              <a:gd name="connsiteY1" fmla="*/ 429768 h 859536"/>
              <a:gd name="connsiteX2" fmla="*/ 428017 w 856034"/>
              <a:gd name="connsiteY2" fmla="*/ 0 h 859536"/>
              <a:gd name="connsiteX3" fmla="*/ 856034 w 856034"/>
              <a:gd name="connsiteY3" fmla="*/ 429768 h 859536"/>
              <a:gd name="connsiteX4" fmla="*/ 473737 w 856034"/>
              <a:gd name="connsiteY4" fmla="*/ 844296 h 859536"/>
              <a:gd name="connsiteX0" fmla="*/ 428017 w 856034"/>
              <a:gd name="connsiteY0" fmla="*/ 859536 h 862340"/>
              <a:gd name="connsiteX1" fmla="*/ 0 w 856034"/>
              <a:gd name="connsiteY1" fmla="*/ 429768 h 862340"/>
              <a:gd name="connsiteX2" fmla="*/ 428017 w 856034"/>
              <a:gd name="connsiteY2" fmla="*/ 0 h 862340"/>
              <a:gd name="connsiteX3" fmla="*/ 856034 w 856034"/>
              <a:gd name="connsiteY3" fmla="*/ 429768 h 862340"/>
              <a:gd name="connsiteX4" fmla="*/ 443257 w 856034"/>
              <a:gd name="connsiteY4" fmla="*/ 859536 h 86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6034" h="862340">
                <a:moveTo>
                  <a:pt x="428017" y="859536"/>
                </a:moveTo>
                <a:cubicBezTo>
                  <a:pt x="191630" y="859536"/>
                  <a:pt x="0" y="667122"/>
                  <a:pt x="0" y="429768"/>
                </a:cubicBezTo>
                <a:cubicBezTo>
                  <a:pt x="0" y="192414"/>
                  <a:pt x="191630" y="0"/>
                  <a:pt x="428017" y="0"/>
                </a:cubicBezTo>
                <a:cubicBezTo>
                  <a:pt x="664404" y="0"/>
                  <a:pt x="856034" y="192414"/>
                  <a:pt x="856034" y="429768"/>
                </a:cubicBezTo>
                <a:cubicBezTo>
                  <a:pt x="856034" y="667122"/>
                  <a:pt x="595824" y="890016"/>
                  <a:pt x="443257" y="859536"/>
                </a:cubicBezTo>
              </a:path>
            </a:pathLst>
          </a:custGeom>
          <a:solidFill>
            <a:schemeClr val="bg1"/>
          </a:solidFill>
          <a:ln w="31750">
            <a:solidFill>
              <a:schemeClr val="tx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6644EE-51B5-490A-84F5-6F3DE4F219B7}"/>
              </a:ext>
            </a:extLst>
          </p:cNvPr>
          <p:cNvCxnSpPr>
            <a:cxnSpLocks/>
          </p:cNvCxnSpPr>
          <p:nvPr/>
        </p:nvCxnSpPr>
        <p:spPr>
          <a:xfrm>
            <a:off x="1848255" y="3320635"/>
            <a:ext cx="0" cy="1202728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hord 8">
            <a:extLst>
              <a:ext uri="{FF2B5EF4-FFF2-40B4-BE49-F238E27FC236}">
                <a16:creationId xmlns:a16="http://schemas.microsoft.com/office/drawing/2014/main" id="{35D00861-CCDA-43C8-8394-21CF4AFC8A57}"/>
              </a:ext>
            </a:extLst>
          </p:cNvPr>
          <p:cNvSpPr/>
          <p:nvPr/>
        </p:nvSpPr>
        <p:spPr>
          <a:xfrm rot="5400000">
            <a:off x="4509677" y="2436973"/>
            <a:ext cx="1089500" cy="1232300"/>
          </a:xfrm>
          <a:prstGeom prst="chord">
            <a:avLst>
              <a:gd name="adj1" fmla="val 4694527"/>
              <a:gd name="adj2" fmla="val 16922677"/>
            </a:avLst>
          </a:prstGeom>
          <a:solidFill>
            <a:schemeClr val="bg1"/>
          </a:solidFill>
          <a:ln w="31750">
            <a:solidFill>
              <a:srgbClr val="00206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669585 w 1089500"/>
                      <a:gd name="connsiteY0" fmla="*/ 1215903 h 1232300"/>
                      <a:gd name="connsiteX1" fmla="*/ 76066 w 1089500"/>
                      <a:gd name="connsiteY1" fmla="*/ 930187 h 1232300"/>
                      <a:gd name="connsiteX2" fmla="*/ 77390 w 1089500"/>
                      <a:gd name="connsiteY2" fmla="*/ 299598 h 1232300"/>
                      <a:gd name="connsiteX3" fmla="*/ 672550 w 1089500"/>
                      <a:gd name="connsiteY3" fmla="*/ 17195 h 1232300"/>
                      <a:gd name="connsiteX4" fmla="*/ 669585 w 1089500"/>
                      <a:gd name="connsiteY4" fmla="*/ 1215903 h 12323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89500" h="1232300" fill="none" extrusionOk="0">
                        <a:moveTo>
                          <a:pt x="669585" y="1215903"/>
                        </a:moveTo>
                        <a:cubicBezTo>
                          <a:pt x="506121" y="1285728"/>
                          <a:pt x="219734" y="1116015"/>
                          <a:pt x="76066" y="930187"/>
                        </a:cubicBezTo>
                        <a:cubicBezTo>
                          <a:pt x="-78483" y="727577"/>
                          <a:pt x="-60176" y="526412"/>
                          <a:pt x="77390" y="299598"/>
                        </a:cubicBezTo>
                        <a:cubicBezTo>
                          <a:pt x="199284" y="63297"/>
                          <a:pt x="423101" y="-21290"/>
                          <a:pt x="672550" y="17195"/>
                        </a:cubicBezTo>
                        <a:cubicBezTo>
                          <a:pt x="705817" y="435941"/>
                          <a:pt x="695771" y="822393"/>
                          <a:pt x="669585" y="1215903"/>
                        </a:cubicBezTo>
                        <a:close/>
                      </a:path>
                      <a:path w="1089500" h="1232300" stroke="0" extrusionOk="0">
                        <a:moveTo>
                          <a:pt x="669585" y="1215903"/>
                        </a:moveTo>
                        <a:cubicBezTo>
                          <a:pt x="404277" y="1256946"/>
                          <a:pt x="175948" y="1169975"/>
                          <a:pt x="76066" y="930187"/>
                        </a:cubicBezTo>
                        <a:cubicBezTo>
                          <a:pt x="-14784" y="737965"/>
                          <a:pt x="-40829" y="494088"/>
                          <a:pt x="77390" y="299598"/>
                        </a:cubicBezTo>
                        <a:cubicBezTo>
                          <a:pt x="175269" y="92333"/>
                          <a:pt x="431568" y="5584"/>
                          <a:pt x="672550" y="17195"/>
                        </a:cubicBezTo>
                        <a:cubicBezTo>
                          <a:pt x="637529" y="398144"/>
                          <a:pt x="755274" y="856805"/>
                          <a:pt x="669585" y="1215903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3DB0B66-C1F6-4278-98BE-74D7000F530B}"/>
              </a:ext>
            </a:extLst>
          </p:cNvPr>
          <p:cNvCxnSpPr>
            <a:cxnSpLocks/>
          </p:cNvCxnSpPr>
          <p:nvPr/>
        </p:nvCxnSpPr>
        <p:spPr>
          <a:xfrm>
            <a:off x="4462294" y="3177958"/>
            <a:ext cx="1198707" cy="2964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4054ED9B-EC25-48E0-84B3-68BCCFDF58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7849926"/>
              </p:ext>
            </p:extLst>
          </p:nvPr>
        </p:nvGraphicFramePr>
        <p:xfrm>
          <a:off x="779867" y="4918987"/>
          <a:ext cx="2350244" cy="557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98320" imgH="355320" progId="Equation.DSMT4">
                  <p:embed/>
                </p:oleObj>
              </mc:Choice>
              <mc:Fallback>
                <p:oleObj name="Equation" r:id="rId3" imgW="149832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9867" y="4918987"/>
                        <a:ext cx="2350244" cy="557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8363CC51-B863-4FFA-8950-054E767AFC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110093"/>
              </p:ext>
            </p:extLst>
          </p:nvPr>
        </p:nvGraphicFramePr>
        <p:xfrm>
          <a:off x="4156075" y="3576003"/>
          <a:ext cx="2147888" cy="246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57120" imgH="1447560" progId="Equation.DSMT4">
                  <p:embed/>
                </p:oleObj>
              </mc:Choice>
              <mc:Fallback>
                <p:oleObj name="Equation" r:id="rId5" imgW="1257120" imgH="144756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4054ED9B-EC25-48E0-84B3-68BCCFDF58D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56075" y="3576003"/>
                        <a:ext cx="2147888" cy="2468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ABBBA2EE-B0F7-4903-B04B-CD22B8E2926D}"/>
              </a:ext>
            </a:extLst>
          </p:cNvPr>
          <p:cNvSpPr txBox="1"/>
          <p:nvPr/>
        </p:nvSpPr>
        <p:spPr>
          <a:xfrm>
            <a:off x="1546700" y="4276255"/>
            <a:ext cx="32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AC5736-9C3D-4A3F-86FF-035AE3A27434}"/>
              </a:ext>
            </a:extLst>
          </p:cNvPr>
          <p:cNvSpPr txBox="1"/>
          <p:nvPr/>
        </p:nvSpPr>
        <p:spPr>
          <a:xfrm>
            <a:off x="1673155" y="2898843"/>
            <a:ext cx="311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D9BF0E-68EB-44EF-AFB7-BEF46CAB3A25}"/>
              </a:ext>
            </a:extLst>
          </p:cNvPr>
          <p:cNvSpPr txBox="1"/>
          <p:nvPr/>
        </p:nvSpPr>
        <p:spPr>
          <a:xfrm>
            <a:off x="4202359" y="2998689"/>
            <a:ext cx="32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2838FB-D7BF-4C05-B7C3-0DCA74A447D4}"/>
              </a:ext>
            </a:extLst>
          </p:cNvPr>
          <p:cNvSpPr txBox="1"/>
          <p:nvPr/>
        </p:nvSpPr>
        <p:spPr>
          <a:xfrm>
            <a:off x="5826874" y="3027873"/>
            <a:ext cx="32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688619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1D926-26DA-4EBF-B30D-ACD70ED0A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Green’s function in Hartree-</a:t>
            </a:r>
            <a:r>
              <a:rPr lang="en-US" dirty="0" err="1"/>
              <a:t>Fock</a:t>
            </a:r>
            <a:r>
              <a:rPr lang="en-US" dirty="0"/>
              <a:t> approximation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F64727A-C000-44EF-97D4-9F817B9E74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729547"/>
              </p:ext>
            </p:extLst>
          </p:nvPr>
        </p:nvGraphicFramePr>
        <p:xfrm>
          <a:off x="676275" y="1782763"/>
          <a:ext cx="7178675" cy="512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949560" imgH="2819160" progId="Equation.DSMT4">
                  <p:embed/>
                </p:oleObj>
              </mc:Choice>
              <mc:Fallback>
                <p:oleObj name="Equation" r:id="rId3" imgW="3949560" imgH="28191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9DEE18A7-3D28-46AB-B089-A17D428D06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6275" y="1782763"/>
                        <a:ext cx="7178675" cy="5121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8730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3820C-B44E-4A35-AA81-C376CEC64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computational procedure for Hartree-</a:t>
            </a:r>
            <a:r>
              <a:rPr lang="en-US" dirty="0" err="1"/>
              <a:t>Fock</a:t>
            </a:r>
            <a:r>
              <a:rPr lang="en-US" dirty="0"/>
              <a:t> self-consistency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F81A6F-10AF-4468-A05A-F82FCB6E98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38378" y="2234188"/>
                <a:ext cx="7886700" cy="4351338"/>
              </a:xfrm>
            </p:spPr>
            <p:txBody>
              <a:bodyPr/>
              <a:lstStyle/>
              <a:p>
                <a:pPr marL="514350" indent="-514350">
                  <a:buFont typeface="+mj-lt"/>
                  <a:buAutoNum type="arabicParenR"/>
                </a:pPr>
                <a:r>
                  <a:rPr lang="en-US" dirty="0"/>
                  <a:t>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𝐻𝐹</m:t>
                        </m:r>
                      </m:sup>
                    </m:sSup>
                  </m:oMath>
                </a14:m>
                <a:r>
                  <a:rPr lang="en-US" dirty="0"/>
                  <a:t>matrix, set the Coulomb interaction terms (Hartree and </a:t>
                </a:r>
                <a:r>
                  <a:rPr lang="en-US" dirty="0" err="1"/>
                  <a:t>Fock</a:t>
                </a:r>
                <a:r>
                  <a:rPr lang="en-US" dirty="0"/>
                  <a:t> terms) to 0 in the first step.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dirty="0"/>
                  <a:t>Solve the eigenvalue problem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𝐻𝐹</m:t>
                        </m:r>
                      </m:sup>
                    </m:sSup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.  Normalize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to 1.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dirty="0"/>
                  <a:t>Compute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†</m:t>
                            </m:r>
                          </m:sup>
                        </m:sSubSup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Ψ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Ψ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/>
                  <a:t>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dirty="0"/>
                  <a:t>Go back to 1).  </a:t>
                </a:r>
              </a:p>
              <a:p>
                <a:pPr marL="0" indent="0">
                  <a:buNone/>
                </a:pPr>
                <a:r>
                  <a:rPr lang="en-US" dirty="0"/>
                  <a:t>      Repeat until energy and eigen functions are converged.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F81A6F-10AF-4468-A05A-F82FCB6E98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8378" y="2234188"/>
                <a:ext cx="7886700" cy="4351338"/>
              </a:xfrm>
              <a:blipFill>
                <a:blip r:embed="rId3"/>
                <a:stretch>
                  <a:fillRect l="-1624" t="-2525" r="-13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07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2CD8D-ACD1-40AC-9A4E-D6768CECE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Coulomb’s law between charges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CF3081D-12F4-4AF1-A169-7F64EE4F6F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572410"/>
              </p:ext>
            </p:extLst>
          </p:nvPr>
        </p:nvGraphicFramePr>
        <p:xfrm>
          <a:off x="687388" y="3341688"/>
          <a:ext cx="7994650" cy="277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194080" imgH="1803240" progId="Equation.DSMT4">
                  <p:embed/>
                </p:oleObj>
              </mc:Choice>
              <mc:Fallback>
                <p:oleObj name="Equation" r:id="rId3" imgW="5194080" imgH="1803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7388" y="3341688"/>
                        <a:ext cx="7994650" cy="2776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5A7C286-8D13-4737-A89A-5AEE26E9F355}"/>
              </a:ext>
            </a:extLst>
          </p:cNvPr>
          <p:cNvCxnSpPr>
            <a:cxnSpLocks/>
          </p:cNvCxnSpPr>
          <p:nvPr/>
        </p:nvCxnSpPr>
        <p:spPr>
          <a:xfrm flipV="1">
            <a:off x="3603171" y="1774372"/>
            <a:ext cx="1948543" cy="827314"/>
          </a:xfrm>
          <a:prstGeom prst="straightConnector1">
            <a:avLst/>
          </a:prstGeom>
          <a:ln>
            <a:solidFill>
              <a:schemeClr val="tx2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4A37846-F32F-4037-AEF2-3DF9BAA0ECCD}"/>
              </a:ext>
            </a:extLst>
          </p:cNvPr>
          <p:cNvSpPr txBox="1"/>
          <p:nvPr/>
        </p:nvSpPr>
        <p:spPr>
          <a:xfrm>
            <a:off x="5758543" y="1371598"/>
            <a:ext cx="1121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q</a:t>
            </a:r>
            <a:r>
              <a:rPr lang="en-US" sz="2800" baseline="-25000" dirty="0"/>
              <a:t>1, </a:t>
            </a:r>
            <a:r>
              <a:rPr lang="en-US" sz="2800" b="1" dirty="0"/>
              <a:t>r</a:t>
            </a:r>
            <a:r>
              <a:rPr lang="en-US" sz="2800" baseline="-25000" dirty="0"/>
              <a:t>1</a:t>
            </a:r>
            <a:r>
              <a:rPr lang="en-US" sz="2800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8269F6-9C48-4177-A23F-3A4FDBE412D2}"/>
              </a:ext>
            </a:extLst>
          </p:cNvPr>
          <p:cNvSpPr txBox="1"/>
          <p:nvPr/>
        </p:nvSpPr>
        <p:spPr>
          <a:xfrm>
            <a:off x="3145971" y="2685369"/>
            <a:ext cx="1121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q</a:t>
            </a:r>
            <a:r>
              <a:rPr lang="en-US" sz="2800" baseline="-25000" dirty="0"/>
              <a:t>2, </a:t>
            </a:r>
            <a:r>
              <a:rPr lang="en-US" sz="2800" b="1" dirty="0"/>
              <a:t>r</a:t>
            </a:r>
            <a:r>
              <a:rPr lang="en-US" sz="2800" b="1" baseline="-25000" dirty="0"/>
              <a:t>2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623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93E01-3A72-4EA7-B61A-B54202624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Solve the benzene ring with PPP model using Hartree-</a:t>
            </a:r>
            <a:r>
              <a:rPr lang="en-US" dirty="0" err="1"/>
              <a:t>Fock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>Need spin!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991EB1F-2E5A-44FC-BF59-30BB5156E1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906187"/>
              </p:ext>
            </p:extLst>
          </p:nvPr>
        </p:nvGraphicFramePr>
        <p:xfrm>
          <a:off x="1031422" y="2682193"/>
          <a:ext cx="6599464" cy="2324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352680" imgH="1180800" progId="Equation.DSMT4">
                  <p:embed/>
                </p:oleObj>
              </mc:Choice>
              <mc:Fallback>
                <p:oleObj name="Equation" r:id="rId3" imgW="3352680" imgH="1180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1422" y="2682193"/>
                        <a:ext cx="6599464" cy="23248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Hexagon 4">
            <a:extLst>
              <a:ext uri="{FF2B5EF4-FFF2-40B4-BE49-F238E27FC236}">
                <a16:creationId xmlns:a16="http://schemas.microsoft.com/office/drawing/2014/main" id="{BD0F1335-CEA7-448A-8EC3-857189B72BF3}"/>
              </a:ext>
            </a:extLst>
          </p:cNvPr>
          <p:cNvSpPr/>
          <p:nvPr/>
        </p:nvSpPr>
        <p:spPr>
          <a:xfrm>
            <a:off x="5867400" y="4484914"/>
            <a:ext cx="1632858" cy="1415143"/>
          </a:xfrm>
          <a:prstGeom prst="hexagon">
            <a:avLst/>
          </a:prstGeom>
          <a:solidFill>
            <a:schemeClr val="bg1"/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52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9A012-366E-4DA2-BED5-B5351CD46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Coulomb interaction in quantum operator form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AAA9A2D-E993-4CAB-A239-3791EDA9E6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73926"/>
              </p:ext>
            </p:extLst>
          </p:nvPr>
        </p:nvGraphicFramePr>
        <p:xfrm>
          <a:off x="757238" y="1830388"/>
          <a:ext cx="7004050" cy="491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038480" imgH="2831760" progId="Equation.DSMT4">
                  <p:embed/>
                </p:oleObj>
              </mc:Choice>
              <mc:Fallback>
                <p:oleObj name="Equation" r:id="rId3" imgW="4038480" imgH="283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7238" y="1830388"/>
                        <a:ext cx="7004050" cy="4911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1BE0E50-B563-4566-9405-3728F3EB42ED}"/>
              </a:ext>
            </a:extLst>
          </p:cNvPr>
          <p:cNvCxnSpPr/>
          <p:nvPr/>
        </p:nvCxnSpPr>
        <p:spPr>
          <a:xfrm>
            <a:off x="5007429" y="3712029"/>
            <a:ext cx="870857" cy="12845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76C7189-CD62-4D41-8C66-3BBD593DF9D9}"/>
              </a:ext>
            </a:extLst>
          </p:cNvPr>
          <p:cNvCxnSpPr/>
          <p:nvPr/>
        </p:nvCxnSpPr>
        <p:spPr>
          <a:xfrm flipH="1">
            <a:off x="4691743" y="3712029"/>
            <a:ext cx="1328057" cy="12845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180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007FA-1447-40B7-944A-CA1A2A3A1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Hubbard interaction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3D2CE-F8B1-4618-8811-F920399CA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Onsite interaction: putting two electrons of the same spin on the same location is not possible due to Pauli exclusion principle.   Putting two electrons on the same site must have opposite spins.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824658B-BA32-4C60-894D-D856DA541EB0}"/>
              </a:ext>
            </a:extLst>
          </p:cNvPr>
          <p:cNvCxnSpPr/>
          <p:nvPr/>
        </p:nvCxnSpPr>
        <p:spPr>
          <a:xfrm flipV="1">
            <a:off x="2471057" y="4060372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D8AD949-1279-4237-B5DA-18509E71E2D9}"/>
              </a:ext>
            </a:extLst>
          </p:cNvPr>
          <p:cNvCxnSpPr/>
          <p:nvPr/>
        </p:nvCxnSpPr>
        <p:spPr>
          <a:xfrm flipV="1">
            <a:off x="2569028" y="4060375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0D20FCE-94A7-4D89-9F78-30CB82EE5240}"/>
              </a:ext>
            </a:extLst>
          </p:cNvPr>
          <p:cNvCxnSpPr/>
          <p:nvPr/>
        </p:nvCxnSpPr>
        <p:spPr>
          <a:xfrm flipV="1">
            <a:off x="5836367" y="3863045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919DDB6-F3A3-4D8C-A72E-AB26C12FA59D}"/>
              </a:ext>
            </a:extLst>
          </p:cNvPr>
          <p:cNvCxnSpPr/>
          <p:nvPr/>
        </p:nvCxnSpPr>
        <p:spPr>
          <a:xfrm flipV="1">
            <a:off x="5834740" y="4685250"/>
            <a:ext cx="0" cy="53340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D303C20-2681-4121-BCA9-4ABECD87CA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3010671"/>
              </p:ext>
            </p:extLst>
          </p:nvPr>
        </p:nvGraphicFramePr>
        <p:xfrm>
          <a:off x="1914070" y="4960052"/>
          <a:ext cx="1558473" cy="63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22080" imgH="253800" progId="Equation.DSMT4">
                  <p:embed/>
                </p:oleObj>
              </mc:Choice>
              <mc:Fallback>
                <p:oleObj name="Equation" r:id="rId3" imgW="6220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14070" y="4960052"/>
                        <a:ext cx="1558473" cy="636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82748B64-E10E-4B7E-885B-1DD0B367DC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063549"/>
              </p:ext>
            </p:extLst>
          </p:nvPr>
        </p:nvGraphicFramePr>
        <p:xfrm>
          <a:off x="4841649" y="5305654"/>
          <a:ext cx="20066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02960" imgH="533160" progId="Equation.DSMT4">
                  <p:embed/>
                </p:oleObj>
              </mc:Choice>
              <mc:Fallback>
                <p:oleObj name="Equation" r:id="rId5" imgW="100296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41649" y="5305654"/>
                        <a:ext cx="200660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82D173E9-C270-4888-8205-9DFF78A8457B}"/>
              </a:ext>
            </a:extLst>
          </p:cNvPr>
          <p:cNvSpPr/>
          <p:nvPr/>
        </p:nvSpPr>
        <p:spPr>
          <a:xfrm>
            <a:off x="2443761" y="4660710"/>
            <a:ext cx="155448" cy="15075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7325F6F-963F-4F00-9D08-1017BC37DB72}"/>
              </a:ext>
            </a:extLst>
          </p:cNvPr>
          <p:cNvSpPr/>
          <p:nvPr/>
        </p:nvSpPr>
        <p:spPr>
          <a:xfrm>
            <a:off x="5762450" y="4465092"/>
            <a:ext cx="155448" cy="15075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12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075B3-9FEF-4507-8C8B-01B964DB1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Electron phonon interaction, a simple consideration (SSH type)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C6DE679-CC17-4BD2-A2FF-EEBD891191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068235"/>
              </p:ext>
            </p:extLst>
          </p:nvPr>
        </p:nvGraphicFramePr>
        <p:xfrm>
          <a:off x="508907" y="2234860"/>
          <a:ext cx="5533572" cy="3196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46240" imgH="1701720" progId="Equation.DSMT4">
                  <p:embed/>
                </p:oleObj>
              </mc:Choice>
              <mc:Fallback>
                <p:oleObj name="Equation" r:id="rId3" imgW="2946240" imgH="1701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907" y="2234860"/>
                        <a:ext cx="5533572" cy="31961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617E3E4-BEDF-46A9-8CB7-8148AFF28D52}"/>
              </a:ext>
            </a:extLst>
          </p:cNvPr>
          <p:cNvCxnSpPr/>
          <p:nvPr/>
        </p:nvCxnSpPr>
        <p:spPr>
          <a:xfrm>
            <a:off x="6814457" y="5671457"/>
            <a:ext cx="203562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2E399DB-D685-46EC-8F2A-B301E5E7F8B1}"/>
              </a:ext>
            </a:extLst>
          </p:cNvPr>
          <p:cNvCxnSpPr/>
          <p:nvPr/>
        </p:nvCxnSpPr>
        <p:spPr>
          <a:xfrm flipV="1">
            <a:off x="6814457" y="3287486"/>
            <a:ext cx="0" cy="23839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7E0AE60-29C1-4F7A-8C00-CB93F873A288}"/>
              </a:ext>
            </a:extLst>
          </p:cNvPr>
          <p:cNvSpPr/>
          <p:nvPr/>
        </p:nvSpPr>
        <p:spPr>
          <a:xfrm>
            <a:off x="7413171" y="3722914"/>
            <a:ext cx="1382486" cy="1774372"/>
          </a:xfrm>
          <a:custGeom>
            <a:avLst/>
            <a:gdLst>
              <a:gd name="connsiteX0" fmla="*/ 0 w 1382486"/>
              <a:gd name="connsiteY0" fmla="*/ 0 h 1774372"/>
              <a:gd name="connsiteX1" fmla="*/ 141515 w 1382486"/>
              <a:gd name="connsiteY1" fmla="*/ 478972 h 1774372"/>
              <a:gd name="connsiteX2" fmla="*/ 391886 w 1382486"/>
              <a:gd name="connsiteY2" fmla="*/ 1012372 h 1774372"/>
              <a:gd name="connsiteX3" fmla="*/ 664029 w 1382486"/>
              <a:gd name="connsiteY3" fmla="*/ 1360715 h 1774372"/>
              <a:gd name="connsiteX4" fmla="*/ 881743 w 1382486"/>
              <a:gd name="connsiteY4" fmla="*/ 1524000 h 1774372"/>
              <a:gd name="connsiteX5" fmla="*/ 1121229 w 1382486"/>
              <a:gd name="connsiteY5" fmla="*/ 1665515 h 1774372"/>
              <a:gd name="connsiteX6" fmla="*/ 1382486 w 1382486"/>
              <a:gd name="connsiteY6" fmla="*/ 1774372 h 1774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2486" h="1774372">
                <a:moveTo>
                  <a:pt x="0" y="0"/>
                </a:moveTo>
                <a:cubicBezTo>
                  <a:pt x="38100" y="155121"/>
                  <a:pt x="76201" y="310243"/>
                  <a:pt x="141515" y="478972"/>
                </a:cubicBezTo>
                <a:cubicBezTo>
                  <a:pt x="206829" y="647701"/>
                  <a:pt x="304800" y="865415"/>
                  <a:pt x="391886" y="1012372"/>
                </a:cubicBezTo>
                <a:cubicBezTo>
                  <a:pt x="478972" y="1159329"/>
                  <a:pt x="582386" y="1275444"/>
                  <a:pt x="664029" y="1360715"/>
                </a:cubicBezTo>
                <a:cubicBezTo>
                  <a:pt x="745672" y="1445986"/>
                  <a:pt x="805543" y="1473200"/>
                  <a:pt x="881743" y="1524000"/>
                </a:cubicBezTo>
                <a:cubicBezTo>
                  <a:pt x="957943" y="1574800"/>
                  <a:pt x="1037772" y="1623786"/>
                  <a:pt x="1121229" y="1665515"/>
                </a:cubicBezTo>
                <a:cubicBezTo>
                  <a:pt x="1204686" y="1707244"/>
                  <a:pt x="1293586" y="1740808"/>
                  <a:pt x="1382486" y="1774372"/>
                </a:cubicBezTo>
              </a:path>
            </a:pathLst>
          </a:cu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56933E-1789-4B27-9AF6-ADD511567A37}"/>
              </a:ext>
            </a:extLst>
          </p:cNvPr>
          <p:cNvSpPr txBox="1"/>
          <p:nvPr/>
        </p:nvSpPr>
        <p:spPr>
          <a:xfrm>
            <a:off x="7674429" y="5802086"/>
            <a:ext cx="1175657" cy="370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distance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231460-52FE-4749-A5E0-9F98BF1D9877}"/>
              </a:ext>
            </a:extLst>
          </p:cNvPr>
          <p:cNvSpPr txBox="1"/>
          <p:nvPr/>
        </p:nvSpPr>
        <p:spPr>
          <a:xfrm>
            <a:off x="6476999" y="2800919"/>
            <a:ext cx="144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hopping </a:t>
            </a:r>
            <a:r>
              <a:rPr lang="en-US" i="1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04659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6D576-2B98-441A-A6DA-F4E6D7074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Electron-phonon interaction, first principles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B49917F-FC3A-4545-B5AA-EB3A85966D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520028"/>
              </p:ext>
            </p:extLst>
          </p:nvPr>
        </p:nvGraphicFramePr>
        <p:xfrm>
          <a:off x="639763" y="2084388"/>
          <a:ext cx="4714875" cy="395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55800" imgH="2311200" progId="Equation.DSMT4">
                  <p:embed/>
                </p:oleObj>
              </mc:Choice>
              <mc:Fallback>
                <p:oleObj name="Equation" r:id="rId3" imgW="2755800" imgH="231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9763" y="2084388"/>
                        <a:ext cx="4714875" cy="3957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4E0AA17-3E40-44F9-8A21-B2A51EA93E88}"/>
              </a:ext>
            </a:extLst>
          </p:cNvPr>
          <p:cNvSpPr txBox="1"/>
          <p:nvPr/>
        </p:nvSpPr>
        <p:spPr>
          <a:xfrm>
            <a:off x="5910943" y="2116591"/>
            <a:ext cx="21880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Problem: work out the explicit relationship between real space and mode space representations of the Hamiltonian.</a:t>
            </a:r>
          </a:p>
          <a:p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E44C652-4360-4B8B-BCE6-C9F2F2B2E73F}"/>
              </a:ext>
            </a:extLst>
          </p:cNvPr>
          <p:cNvCxnSpPr/>
          <p:nvPr/>
        </p:nvCxnSpPr>
        <p:spPr>
          <a:xfrm>
            <a:off x="5910943" y="4550229"/>
            <a:ext cx="489857" cy="7946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5735A81-6037-4327-91F4-44F42BEE707E}"/>
              </a:ext>
            </a:extLst>
          </p:cNvPr>
          <p:cNvCxnSpPr/>
          <p:nvPr/>
        </p:nvCxnSpPr>
        <p:spPr>
          <a:xfrm flipH="1">
            <a:off x="5780315" y="5442857"/>
            <a:ext cx="587828" cy="7184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5CBC2A5-98B4-485B-9C85-B02FCCE50B44}"/>
              </a:ext>
            </a:extLst>
          </p:cNvPr>
          <p:cNvCxnSpPr/>
          <p:nvPr/>
        </p:nvCxnSpPr>
        <p:spPr>
          <a:xfrm flipH="1">
            <a:off x="6509657" y="4680857"/>
            <a:ext cx="1262743" cy="664029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stealth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A8F1B45-DE79-4C54-B250-4106F3FD7196}"/>
              </a:ext>
            </a:extLst>
          </p:cNvPr>
          <p:cNvSpPr txBox="1"/>
          <p:nvPr/>
        </p:nvSpPr>
        <p:spPr>
          <a:xfrm>
            <a:off x="7554686" y="4920343"/>
            <a:ext cx="751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,</a:t>
            </a:r>
            <a:r>
              <a:rPr lang="en-US" b="1" dirty="0"/>
              <a:t>q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743E44B-B55D-4DFB-ACA4-4E162D1C6B29}"/>
              </a:ext>
            </a:extLst>
          </p:cNvPr>
          <p:cNvSpPr txBox="1"/>
          <p:nvPr/>
        </p:nvSpPr>
        <p:spPr>
          <a:xfrm>
            <a:off x="5910943" y="4234543"/>
            <a:ext cx="968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n</a:t>
            </a:r>
            <a:r>
              <a:rPr lang="en-US" dirty="0" err="1"/>
              <a:t>,</a:t>
            </a:r>
            <a:r>
              <a:rPr lang="en-US" b="1" dirty="0" err="1"/>
              <a:t>k</a:t>
            </a:r>
            <a:endParaRPr lang="en-US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F180A8-54FF-45CA-AA6B-9C6F82CB1751}"/>
              </a:ext>
            </a:extLst>
          </p:cNvPr>
          <p:cNvSpPr txBox="1"/>
          <p:nvPr/>
        </p:nvSpPr>
        <p:spPr>
          <a:xfrm>
            <a:off x="5101338" y="629194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m</a:t>
            </a:r>
            <a:r>
              <a:rPr lang="en-US" dirty="0" err="1"/>
              <a:t>,</a:t>
            </a:r>
            <a:r>
              <a:rPr lang="en-US" b="1" dirty="0" err="1"/>
              <a:t>k</a:t>
            </a:r>
            <a:r>
              <a:rPr lang="en-US" dirty="0" err="1"/>
              <a:t>+</a:t>
            </a:r>
            <a:r>
              <a:rPr lang="en-US" b="1" dirty="0" err="1"/>
              <a:t>q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11CE1C-47C6-4CC6-BC4E-BBC50CFF7E46}"/>
              </a:ext>
            </a:extLst>
          </p:cNvPr>
          <p:cNvSpPr txBox="1"/>
          <p:nvPr/>
        </p:nvSpPr>
        <p:spPr>
          <a:xfrm>
            <a:off x="6393975" y="5377216"/>
            <a:ext cx="360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755400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178F7-7CBA-4416-9E67-7128B35DE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 Green’s function of a single mode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6CFCE39-6773-4E26-96FE-8F641013FF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5685749"/>
              </p:ext>
            </p:extLst>
          </p:nvPr>
        </p:nvGraphicFramePr>
        <p:xfrm>
          <a:off x="444500" y="1797050"/>
          <a:ext cx="8429625" cy="504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194080" imgH="3111480" progId="Equation.DSMT4">
                  <p:embed/>
                </p:oleObj>
              </mc:Choice>
              <mc:Fallback>
                <p:oleObj name="Equation" r:id="rId3" imgW="5194080" imgH="3111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4500" y="1797050"/>
                        <a:ext cx="8429625" cy="5049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2206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178F7-7CBA-4416-9E67-7128B35DE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 Green’s function of a single mode, go into </a:t>
            </a:r>
            <a:r>
              <a:rPr lang="en-US" i="1" dirty="0"/>
              <a:t>E</a:t>
            </a:r>
            <a:r>
              <a:rPr lang="en-US" dirty="0"/>
              <a:t> space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6CFCE39-6773-4E26-96FE-8F641013FF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006260"/>
              </p:ext>
            </p:extLst>
          </p:nvPr>
        </p:nvGraphicFramePr>
        <p:xfrm>
          <a:off x="822325" y="2008188"/>
          <a:ext cx="7392988" cy="464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40000" imgH="2603160" progId="Equation.DSMT4">
                  <p:embed/>
                </p:oleObj>
              </mc:Choice>
              <mc:Fallback>
                <p:oleObj name="Equation" r:id="rId3" imgW="4140000" imgH="26031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6CFCE39-6773-4E26-96FE-8F641013FFF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2325" y="2008188"/>
                        <a:ext cx="7392988" cy="4649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1864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21E2C-2425-454B-B71C-B64B3BFA6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Green’s functions of many degrees, diagonalize </a:t>
            </a:r>
            <a:r>
              <a:rPr lang="en-US" i="1" dirty="0"/>
              <a:t>H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67ED717-4C60-48EE-9AB0-A4EA366228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673387"/>
              </p:ext>
            </p:extLst>
          </p:nvPr>
        </p:nvGraphicFramePr>
        <p:xfrm>
          <a:off x="1471387" y="1796306"/>
          <a:ext cx="6529614" cy="4870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698720" imgH="3504960" progId="Equation.DSMT4">
                  <p:embed/>
                </p:oleObj>
              </mc:Choice>
              <mc:Fallback>
                <p:oleObj name="Equation" r:id="rId3" imgW="4698720" imgH="3504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1387" y="1796306"/>
                        <a:ext cx="6529614" cy="48707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8929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1241</Words>
  <Application>Microsoft Office PowerPoint</Application>
  <PresentationFormat>On-screen Show (4:3)</PresentationFormat>
  <Paragraphs>103</Paragraphs>
  <Slides>20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Times New Roman</vt:lpstr>
      <vt:lpstr>Office Theme</vt:lpstr>
      <vt:lpstr>Equation</vt:lpstr>
      <vt:lpstr>Week 4 Electron-electron, electron-phonon interactions, nonequilibrium Green’s functions, Hartree-Fock method</vt:lpstr>
      <vt:lpstr>Coulomb’s law between charges</vt:lpstr>
      <vt:lpstr>Coulomb interaction in quantum operator form</vt:lpstr>
      <vt:lpstr>Hubbard interaction</vt:lpstr>
      <vt:lpstr>Electron phonon interaction, a simple consideration (SSH type)</vt:lpstr>
      <vt:lpstr>Electron-phonon interaction, first principles</vt:lpstr>
      <vt:lpstr>Electron Green’s function of a single mode</vt:lpstr>
      <vt:lpstr>Electron Green’s function of a single mode, go into E space</vt:lpstr>
      <vt:lpstr>Green’s functions of many degrees, diagonalize H</vt:lpstr>
      <vt:lpstr>Many degree Green’s function</vt:lpstr>
      <vt:lpstr>Fluctuation-dissipation theorem in thermal equilibrium</vt:lpstr>
      <vt:lpstr>Green’s function, complex z</vt:lpstr>
      <vt:lpstr>Equation of motion of (free) Green’s functions</vt:lpstr>
      <vt:lpstr>Contour ordered Green’s function</vt:lpstr>
      <vt:lpstr>Equation of motion on contour</vt:lpstr>
      <vt:lpstr>Handle Coulomb interaction, the simplest way, mean-field theory</vt:lpstr>
      <vt:lpstr>Hartree and Fock self energies</vt:lpstr>
      <vt:lpstr>Green’s function in Hartree-Fock approximation</vt:lpstr>
      <vt:lpstr>A computational procedure for Hartree-Fock self-consistency</vt:lpstr>
      <vt:lpstr>Solve the benzene ring with PPP model using Hartree-Fock? Need spin!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3, Electrons, tight-binding models </dc:title>
  <dc:creator>Wang Jian-Sheng</dc:creator>
  <cp:lastModifiedBy>Wang Jian-Sheng</cp:lastModifiedBy>
  <cp:revision>98</cp:revision>
  <dcterms:created xsi:type="dcterms:W3CDTF">2020-12-29T03:42:55Z</dcterms:created>
  <dcterms:modified xsi:type="dcterms:W3CDTF">2021-09-10T07:08:27Z</dcterms:modified>
</cp:coreProperties>
</file>