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5" r:id="rId3"/>
    <p:sldId id="274" r:id="rId4"/>
    <p:sldId id="258" r:id="rId5"/>
    <p:sldId id="277" r:id="rId6"/>
    <p:sldId id="259" r:id="rId7"/>
    <p:sldId id="275" r:id="rId8"/>
    <p:sldId id="264" r:id="rId9"/>
    <p:sldId id="263" r:id="rId10"/>
    <p:sldId id="266" r:id="rId11"/>
    <p:sldId id="262" r:id="rId12"/>
    <p:sldId id="267" r:id="rId13"/>
    <p:sldId id="268" r:id="rId14"/>
    <p:sldId id="269" r:id="rId15"/>
    <p:sldId id="276" r:id="rId16"/>
    <p:sldId id="270" r:id="rId17"/>
    <p:sldId id="271" r:id="rId18"/>
    <p:sldId id="272"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Jian-Sheng" initials="WJ" lastIdx="1" clrIdx="0">
    <p:extLst>
      <p:ext uri="{19B8F6BF-5375-455C-9EA6-DF929625EA0E}">
        <p15:presenceInfo xmlns:p15="http://schemas.microsoft.com/office/powerpoint/2012/main" userId="S::phywjs@nus.edu.sg::7d25d710-0931-49a3-acef-49192cec40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904" autoAdjust="0"/>
  </p:normalViewPr>
  <p:slideViewPr>
    <p:cSldViewPr snapToGrid="0">
      <p:cViewPr varScale="1">
        <p:scale>
          <a:sx n="142" d="100"/>
          <a:sy n="142" d="100"/>
        </p:scale>
        <p:origin x="1332"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D8FA9-5256-42CC-8860-C13BDBB6216E}" type="datetimeFigureOut">
              <a:rPr lang="en-US" smtClean="0"/>
              <a:t>9/23/2021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9217-B672-4187-8272-62A1C7537DA6}" type="slidenum">
              <a:rPr lang="en-US" smtClean="0"/>
              <a:t>‹#›</a:t>
            </a:fld>
            <a:endParaRPr lang="en-US"/>
          </a:p>
        </p:txBody>
      </p:sp>
    </p:spTree>
    <p:extLst>
      <p:ext uri="{BB962C8B-B14F-4D97-AF65-F5344CB8AC3E}">
        <p14:creationId xmlns:p14="http://schemas.microsoft.com/office/powerpoint/2010/main" val="409889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quantum-mechanics books, such as J. J. Sakurai.</a:t>
            </a:r>
          </a:p>
          <a:p>
            <a:r>
              <a:rPr lang="en-US" dirty="0"/>
              <a:t> </a:t>
            </a:r>
          </a:p>
        </p:txBody>
      </p:sp>
      <p:sp>
        <p:nvSpPr>
          <p:cNvPr id="4" name="Slide Number Placeholder 3"/>
          <p:cNvSpPr>
            <a:spLocks noGrp="1"/>
          </p:cNvSpPr>
          <p:nvPr>
            <p:ph type="sldNum" sz="quarter" idx="5"/>
          </p:nvPr>
        </p:nvSpPr>
        <p:spPr/>
        <p:txBody>
          <a:bodyPr/>
          <a:lstStyle/>
          <a:p>
            <a:fld id="{C3EA9217-B672-4187-8272-62A1C7537DA6}" type="slidenum">
              <a:rPr lang="en-US" smtClean="0"/>
              <a:t>2</a:t>
            </a:fld>
            <a:endParaRPr lang="en-US"/>
          </a:p>
        </p:txBody>
      </p:sp>
    </p:spTree>
    <p:extLst>
      <p:ext uri="{BB962C8B-B14F-4D97-AF65-F5344CB8AC3E}">
        <p14:creationId xmlns:p14="http://schemas.microsoft.com/office/powerpoint/2010/main" val="1405888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 Born and K. Huang, “Dynamical Theory of Crystal Lattices”, Clarendon (1954), pages 67-69, 173-175.</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12</a:t>
            </a:fld>
            <a:endParaRPr lang="en-US"/>
          </a:p>
        </p:txBody>
      </p:sp>
    </p:spTree>
    <p:extLst>
      <p:ext uri="{BB962C8B-B14F-4D97-AF65-F5344CB8AC3E}">
        <p14:creationId xmlns:p14="http://schemas.microsoft.com/office/powerpoint/2010/main" val="206344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page at the bottom give a table of all the 192 space group symmetry operations. </a:t>
            </a:r>
          </a:p>
          <a:p>
            <a:r>
              <a:rPr lang="en-US" dirty="0"/>
              <a:t>http://lampx.tugraz.at/~hadley/ss1/crystalstructure/structures/diamond/diamond.php</a:t>
            </a:r>
          </a:p>
          <a:p>
            <a:endParaRPr lang="en-US" dirty="0"/>
          </a:p>
          <a:p>
            <a:r>
              <a:rPr lang="en-US" dirty="0"/>
              <a:t>Figure from https://www.researchgate.net/figure/Conventional-cubic-cell-of-the-diamond-lattice-Element-Lattice-Constant-a-A_fig2_285014517</a:t>
            </a:r>
          </a:p>
        </p:txBody>
      </p:sp>
      <p:sp>
        <p:nvSpPr>
          <p:cNvPr id="4" name="Slide Number Placeholder 3"/>
          <p:cNvSpPr>
            <a:spLocks noGrp="1"/>
          </p:cNvSpPr>
          <p:nvPr>
            <p:ph type="sldNum" sz="quarter" idx="5"/>
          </p:nvPr>
        </p:nvSpPr>
        <p:spPr/>
        <p:txBody>
          <a:bodyPr/>
          <a:lstStyle/>
          <a:p>
            <a:fld id="{C3EA9217-B672-4187-8272-62A1C7537DA6}" type="slidenum">
              <a:rPr lang="en-US" smtClean="0"/>
              <a:t>13</a:t>
            </a:fld>
            <a:endParaRPr lang="en-US"/>
          </a:p>
        </p:txBody>
      </p:sp>
    </p:spTree>
    <p:extLst>
      <p:ext uri="{BB962C8B-B14F-4D97-AF65-F5344CB8AC3E}">
        <p14:creationId xmlns:p14="http://schemas.microsoft.com/office/powerpoint/2010/main" val="4030455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this page for the point group </a:t>
            </a:r>
            <a:r>
              <a:rPr lang="en-US" dirty="0" err="1"/>
              <a:t>O_h</a:t>
            </a:r>
            <a:r>
              <a:rPr lang="en-US" dirty="0"/>
              <a:t>:</a:t>
            </a:r>
          </a:p>
          <a:p>
            <a:r>
              <a:rPr lang="en-US" dirty="0"/>
              <a:t>http://gernot-katzers-spice-pages.com/character_tables/Oh.html</a:t>
            </a:r>
          </a:p>
          <a:p>
            <a:r>
              <a:rPr lang="en-US" dirty="0"/>
              <a:t>See also the Wikipedia page for a complete list: https://en.wikipedia.org/wiki/List_of_character_tables_for_chemically_important_3D_point_groups</a:t>
            </a:r>
          </a:p>
        </p:txBody>
      </p:sp>
      <p:sp>
        <p:nvSpPr>
          <p:cNvPr id="4" name="Slide Number Placeholder 3"/>
          <p:cNvSpPr>
            <a:spLocks noGrp="1"/>
          </p:cNvSpPr>
          <p:nvPr>
            <p:ph type="sldNum" sz="quarter" idx="5"/>
          </p:nvPr>
        </p:nvSpPr>
        <p:spPr/>
        <p:txBody>
          <a:bodyPr/>
          <a:lstStyle/>
          <a:p>
            <a:fld id="{C3EA9217-B672-4187-8272-62A1C7537DA6}" type="slidenum">
              <a:rPr lang="en-US" smtClean="0"/>
              <a:t>14</a:t>
            </a:fld>
            <a:endParaRPr lang="en-US"/>
          </a:p>
        </p:txBody>
      </p:sp>
    </p:spTree>
    <p:extLst>
      <p:ext uri="{BB962C8B-B14F-4D97-AF65-F5344CB8AC3E}">
        <p14:creationId xmlns:p14="http://schemas.microsoft.com/office/powerpoint/2010/main" val="3455375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HPC site at https://nusit.nus.edu.sg/services/getting-started/introductory-guide-for-new-hpc-users/</a:t>
            </a:r>
          </a:p>
          <a:p>
            <a:r>
              <a:rPr lang="en-US" dirty="0"/>
              <a:t>Software in general  https://nusit.nus.edu.sg/services/hpc/application-software/</a:t>
            </a:r>
          </a:p>
          <a:p>
            <a:r>
              <a:rPr lang="en-US" dirty="0"/>
              <a:t>and Quantum Espresso in particular  https://nusit.nus.edu.sg/services/hpc/application-software/quantum-espresso/</a:t>
            </a:r>
          </a:p>
        </p:txBody>
      </p:sp>
      <p:sp>
        <p:nvSpPr>
          <p:cNvPr id="4" name="Slide Number Placeholder 3"/>
          <p:cNvSpPr>
            <a:spLocks noGrp="1"/>
          </p:cNvSpPr>
          <p:nvPr>
            <p:ph type="sldNum" sz="quarter" idx="5"/>
          </p:nvPr>
        </p:nvSpPr>
        <p:spPr/>
        <p:txBody>
          <a:bodyPr/>
          <a:lstStyle/>
          <a:p>
            <a:fld id="{C3EA9217-B672-4187-8272-62A1C7537DA6}" type="slidenum">
              <a:rPr lang="en-US" smtClean="0"/>
              <a:t>15</a:t>
            </a:fld>
            <a:endParaRPr lang="en-US"/>
          </a:p>
        </p:txBody>
      </p:sp>
    </p:spTree>
    <p:extLst>
      <p:ext uri="{BB962C8B-B14F-4D97-AF65-F5344CB8AC3E}">
        <p14:creationId xmlns:p14="http://schemas.microsoft.com/office/powerpoint/2010/main" val="2111133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a:t>
            </a:r>
          </a:p>
          <a:p>
            <a:r>
              <a:rPr lang="en-US" dirty="0"/>
              <a:t>https://www.quantum-espresso.org/resources/tutorials/shanghai-2013/hands-on-phonons/phonons_tutorial_shanghai1.pdf</a:t>
            </a:r>
          </a:p>
        </p:txBody>
      </p:sp>
      <p:sp>
        <p:nvSpPr>
          <p:cNvPr id="4" name="Slide Number Placeholder 3"/>
          <p:cNvSpPr>
            <a:spLocks noGrp="1"/>
          </p:cNvSpPr>
          <p:nvPr>
            <p:ph type="sldNum" sz="quarter" idx="5"/>
          </p:nvPr>
        </p:nvSpPr>
        <p:spPr/>
        <p:txBody>
          <a:bodyPr/>
          <a:lstStyle/>
          <a:p>
            <a:fld id="{C3EA9217-B672-4187-8272-62A1C7537DA6}" type="slidenum">
              <a:rPr lang="en-US" smtClean="0"/>
              <a:t>16</a:t>
            </a:fld>
            <a:endParaRPr lang="en-US"/>
          </a:p>
        </p:txBody>
      </p:sp>
    </p:spTree>
    <p:extLst>
      <p:ext uri="{BB962C8B-B14F-4D97-AF65-F5344CB8AC3E}">
        <p14:creationId xmlns:p14="http://schemas.microsoft.com/office/powerpoint/2010/main" val="3016012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from http://exciting-code.org/lithium-phonon-and-thermal-properties-diamond  </a:t>
            </a:r>
          </a:p>
          <a:p>
            <a:r>
              <a:rPr lang="en-US" dirty="0"/>
              <a:t>https://www.researchgate.net/figure/The-Brillouin-zone-of-a-FCC-lattice-Fig-13-The-truncated-octahedron-is-formed-buy_fig3_264872465</a:t>
            </a:r>
          </a:p>
        </p:txBody>
      </p:sp>
      <p:sp>
        <p:nvSpPr>
          <p:cNvPr id="4" name="Slide Number Placeholder 3"/>
          <p:cNvSpPr>
            <a:spLocks noGrp="1"/>
          </p:cNvSpPr>
          <p:nvPr>
            <p:ph type="sldNum" sz="quarter" idx="5"/>
          </p:nvPr>
        </p:nvSpPr>
        <p:spPr/>
        <p:txBody>
          <a:bodyPr/>
          <a:lstStyle/>
          <a:p>
            <a:fld id="{C3EA9217-B672-4187-8272-62A1C7537DA6}" type="slidenum">
              <a:rPr lang="en-US" smtClean="0"/>
              <a:t>19</a:t>
            </a:fld>
            <a:endParaRPr lang="en-US"/>
          </a:p>
        </p:txBody>
      </p:sp>
    </p:spTree>
    <p:extLst>
      <p:ext uri="{BB962C8B-B14F-4D97-AF65-F5344CB8AC3E}">
        <p14:creationId xmlns:p14="http://schemas.microsoft.com/office/powerpoint/2010/main" val="402872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follow the usual convention of  Dirac &lt;f | g&gt; = (g, f), i.e., linear in g, antilinear in f, and adjunct (Hermitian) is defined by ( a g, f) = (g, a^+ f).</a:t>
            </a:r>
          </a:p>
          <a:p>
            <a:r>
              <a:rPr lang="en-US" dirty="0"/>
              <a:t> </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3</a:t>
            </a:fld>
            <a:endParaRPr lang="en-US"/>
          </a:p>
        </p:txBody>
      </p:sp>
    </p:spTree>
    <p:extLst>
      <p:ext uri="{BB962C8B-B14F-4D97-AF65-F5344CB8AC3E}">
        <p14:creationId xmlns:p14="http://schemas.microsoft.com/office/powerpoint/2010/main" val="422459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Q_n</a:t>
            </a:r>
            <a:r>
              <a:rPr lang="en-US" dirty="0"/>
              <a:t>(t) = </a:t>
            </a:r>
            <a:r>
              <a:rPr lang="en-US" dirty="0" err="1"/>
              <a:t>Q_n</a:t>
            </a:r>
            <a:r>
              <a:rPr lang="en-US" dirty="0"/>
              <a:t> exp(-I </a:t>
            </a:r>
            <a:r>
              <a:rPr lang="en-US" dirty="0" err="1"/>
              <a:t>w_n</a:t>
            </a:r>
            <a:r>
              <a:rPr lang="en-US" dirty="0"/>
              <a:t> t) is called the normal mode coordinate for the mode n.</a:t>
            </a:r>
          </a:p>
          <a:p>
            <a:endParaRPr lang="en-US" dirty="0"/>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4</a:t>
            </a:fld>
            <a:endParaRPr lang="en-US"/>
          </a:p>
        </p:txBody>
      </p:sp>
    </p:spTree>
    <p:extLst>
      <p:ext uri="{BB962C8B-B14F-4D97-AF65-F5344CB8AC3E}">
        <p14:creationId xmlns:p14="http://schemas.microsoft.com/office/powerpoint/2010/main" val="4093791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page 10 in https://www.princeton.edu/~fhs/fhspapers/fhspaper79.pdf   </a:t>
            </a:r>
          </a:p>
        </p:txBody>
      </p:sp>
      <p:sp>
        <p:nvSpPr>
          <p:cNvPr id="4" name="Slide Number Placeholder 3"/>
          <p:cNvSpPr>
            <a:spLocks noGrp="1"/>
          </p:cNvSpPr>
          <p:nvPr>
            <p:ph type="sldNum" sz="quarter" idx="5"/>
          </p:nvPr>
        </p:nvSpPr>
        <p:spPr/>
        <p:txBody>
          <a:bodyPr/>
          <a:lstStyle/>
          <a:p>
            <a:fld id="{C3EA9217-B672-4187-8272-62A1C7537DA6}" type="slidenum">
              <a:rPr lang="en-US" smtClean="0"/>
              <a:t>5</a:t>
            </a:fld>
            <a:endParaRPr lang="en-US"/>
          </a:p>
        </p:txBody>
      </p:sp>
    </p:spTree>
    <p:extLst>
      <p:ext uri="{BB962C8B-B14F-4D97-AF65-F5344CB8AC3E}">
        <p14:creationId xmlns:p14="http://schemas.microsoft.com/office/powerpoint/2010/main" val="2589346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chap 8 of </a:t>
            </a:r>
            <a:r>
              <a:rPr lang="en-US" dirty="0" err="1"/>
              <a:t>Dresselhaus</a:t>
            </a:r>
            <a:r>
              <a:rPr lang="en-US" dirty="0"/>
              <a:t> et al, “Group theory, application to physics of condensed matter”  </a:t>
            </a:r>
            <a:r>
              <a:rPr lang="en-US" dirty="0" err="1"/>
              <a:t>sigma_v</a:t>
            </a:r>
            <a:r>
              <a:rPr lang="en-US" dirty="0"/>
              <a:t>, in the plane of molecule,  </a:t>
            </a:r>
            <a:r>
              <a:rPr lang="en-US" dirty="0" err="1"/>
              <a:t>sigma_v</a:t>
            </a:r>
            <a:r>
              <a:rPr lang="en-US" dirty="0"/>
              <a:t>’ is perpendicular to the plane of molecule.  C2 (z axis) passes through O, in the plane of molecule, in the direction of two Hs.</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6</a:t>
            </a:fld>
            <a:endParaRPr lang="en-US"/>
          </a:p>
        </p:txBody>
      </p:sp>
    </p:spTree>
    <p:extLst>
      <p:ext uri="{BB962C8B-B14F-4D97-AF65-F5344CB8AC3E}">
        <p14:creationId xmlns:p14="http://schemas.microsoft.com/office/powerpoint/2010/main" val="1913391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here is the order of the group.</a:t>
            </a:r>
          </a:p>
        </p:txBody>
      </p:sp>
      <p:sp>
        <p:nvSpPr>
          <p:cNvPr id="4" name="Slide Number Placeholder 3"/>
          <p:cNvSpPr>
            <a:spLocks noGrp="1"/>
          </p:cNvSpPr>
          <p:nvPr>
            <p:ph type="sldNum" sz="quarter" idx="5"/>
          </p:nvPr>
        </p:nvSpPr>
        <p:spPr/>
        <p:txBody>
          <a:bodyPr/>
          <a:lstStyle/>
          <a:p>
            <a:fld id="{C3EA9217-B672-4187-8272-62A1C7537DA6}" type="slidenum">
              <a:rPr lang="en-US" smtClean="0"/>
              <a:t>7</a:t>
            </a:fld>
            <a:endParaRPr lang="en-US"/>
          </a:p>
        </p:txBody>
      </p:sp>
    </p:spTree>
    <p:extLst>
      <p:ext uri="{BB962C8B-B14F-4D97-AF65-F5344CB8AC3E}">
        <p14:creationId xmlns:p14="http://schemas.microsoft.com/office/powerpoint/2010/main" val="216562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Lattice vibration differs from small molecules in that here we deal with travelling wave instead of standing wave.</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9</a:t>
            </a:fld>
            <a:endParaRPr lang="en-US"/>
          </a:p>
        </p:txBody>
      </p:sp>
    </p:spTree>
    <p:extLst>
      <p:ext uri="{BB962C8B-B14F-4D97-AF65-F5344CB8AC3E}">
        <p14:creationId xmlns:p14="http://schemas.microsoft.com/office/powerpoint/2010/main" val="2515407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(u1,u2) is (e1, e2) except e is normalized to 1, i.e., e^+ e = 1.</a:t>
            </a:r>
          </a:p>
          <a:p>
            <a:endParaRPr lang="en-US" dirty="0"/>
          </a:p>
        </p:txBody>
      </p:sp>
      <p:sp>
        <p:nvSpPr>
          <p:cNvPr id="4" name="Slide Number Placeholder 3"/>
          <p:cNvSpPr>
            <a:spLocks noGrp="1"/>
          </p:cNvSpPr>
          <p:nvPr>
            <p:ph type="sldNum" sz="quarter" idx="5"/>
          </p:nvPr>
        </p:nvSpPr>
        <p:spPr/>
        <p:txBody>
          <a:bodyPr/>
          <a:lstStyle/>
          <a:p>
            <a:fld id="{C3EA9217-B672-4187-8272-62A1C7537DA6}" type="slidenum">
              <a:rPr lang="en-US" smtClean="0"/>
              <a:t>10</a:t>
            </a:fld>
            <a:endParaRPr lang="en-US"/>
          </a:p>
        </p:txBody>
      </p:sp>
    </p:spTree>
    <p:extLst>
      <p:ext uri="{BB962C8B-B14F-4D97-AF65-F5344CB8AC3E}">
        <p14:creationId xmlns:p14="http://schemas.microsoft.com/office/powerpoint/2010/main" val="1047986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general discussion of phonon physics, see e.g.,  J Callaway, “Quantum theory of solid state”.</a:t>
            </a:r>
          </a:p>
        </p:txBody>
      </p:sp>
      <p:sp>
        <p:nvSpPr>
          <p:cNvPr id="4" name="Slide Number Placeholder 3"/>
          <p:cNvSpPr>
            <a:spLocks noGrp="1"/>
          </p:cNvSpPr>
          <p:nvPr>
            <p:ph type="sldNum" sz="quarter" idx="5"/>
          </p:nvPr>
        </p:nvSpPr>
        <p:spPr/>
        <p:txBody>
          <a:bodyPr/>
          <a:lstStyle/>
          <a:p>
            <a:fld id="{C3EA9217-B672-4187-8272-62A1C7537DA6}" type="slidenum">
              <a:rPr lang="en-US" smtClean="0"/>
              <a:t>11</a:t>
            </a:fld>
            <a:endParaRPr lang="en-US"/>
          </a:p>
        </p:txBody>
      </p:sp>
    </p:spTree>
    <p:extLst>
      <p:ext uri="{BB962C8B-B14F-4D97-AF65-F5344CB8AC3E}">
        <p14:creationId xmlns:p14="http://schemas.microsoft.com/office/powerpoint/2010/main" val="288274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44077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69351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720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10E23-35AA-4A55-A22F-16C5685059F9}"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13230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10E23-35AA-4A55-A22F-16C5685059F9}"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30223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10E23-35AA-4A55-A22F-16C5685059F9}"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415071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210E23-35AA-4A55-A22F-16C5685059F9}" type="datetimeFigureOut">
              <a:rPr lang="en-US" smtClean="0"/>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41392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210E23-35AA-4A55-A22F-16C5685059F9}" type="datetimeFigureOut">
              <a:rPr lang="en-US" smtClean="0"/>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05925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10E23-35AA-4A55-A22F-16C5685059F9}" type="datetimeFigureOut">
              <a:rPr lang="en-US" smtClean="0"/>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24080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184018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10E23-35AA-4A55-A22F-16C5685059F9}"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C5081-FAA5-4254-AC75-597BB4863808}" type="slidenum">
              <a:rPr lang="en-US" smtClean="0"/>
              <a:t>‹#›</a:t>
            </a:fld>
            <a:endParaRPr lang="en-US"/>
          </a:p>
        </p:txBody>
      </p:sp>
    </p:spTree>
    <p:extLst>
      <p:ext uri="{BB962C8B-B14F-4D97-AF65-F5344CB8AC3E}">
        <p14:creationId xmlns:p14="http://schemas.microsoft.com/office/powerpoint/2010/main" val="267383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10E23-35AA-4A55-A22F-16C5685059F9}" type="datetimeFigureOut">
              <a:rPr lang="en-US" smtClean="0"/>
              <a:t>9/23/2021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C5081-FAA5-4254-AC75-597BB4863808}" type="slidenum">
              <a:rPr lang="en-US" smtClean="0"/>
              <a:t>‹#›</a:t>
            </a:fld>
            <a:endParaRPr lang="en-US"/>
          </a:p>
        </p:txBody>
      </p:sp>
    </p:spTree>
    <p:extLst>
      <p:ext uri="{BB962C8B-B14F-4D97-AF65-F5344CB8AC3E}">
        <p14:creationId xmlns:p14="http://schemas.microsoft.com/office/powerpoint/2010/main" val="416318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quantum-espresso.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quantum-espresso.org/resources/tutorials/shanghai-2013/hands-on-phonons/phonons_tutorial_shanghai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4.bin"/><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F6A8-5880-4338-8FDE-5B0CB490CF83}"/>
              </a:ext>
            </a:extLst>
          </p:cNvPr>
          <p:cNvSpPr>
            <a:spLocks noGrp="1"/>
          </p:cNvSpPr>
          <p:nvPr>
            <p:ph type="ctrTitle"/>
          </p:nvPr>
        </p:nvSpPr>
        <p:spPr/>
        <p:txBody>
          <a:bodyPr>
            <a:normAutofit fontScale="90000"/>
          </a:bodyPr>
          <a:lstStyle/>
          <a:p>
            <a:r>
              <a:rPr lang="en-US" dirty="0"/>
              <a:t>Week 2,</a:t>
            </a:r>
            <a:br>
              <a:rPr lang="en-US" dirty="0"/>
            </a:br>
            <a:r>
              <a:rPr lang="en-US" dirty="0"/>
              <a:t>Lattice Vibration, Phonons </a:t>
            </a:r>
          </a:p>
        </p:txBody>
      </p:sp>
      <p:sp>
        <p:nvSpPr>
          <p:cNvPr id="3" name="Subtitle 2">
            <a:extLst>
              <a:ext uri="{FF2B5EF4-FFF2-40B4-BE49-F238E27FC236}">
                <a16:creationId xmlns:a16="http://schemas.microsoft.com/office/drawing/2014/main" id="{AD57C423-D6D9-4AF7-9371-58FB4065B198}"/>
              </a:ext>
            </a:extLst>
          </p:cNvPr>
          <p:cNvSpPr>
            <a:spLocks noGrp="1"/>
          </p:cNvSpPr>
          <p:nvPr>
            <p:ph type="subTitle" idx="1"/>
          </p:nvPr>
        </p:nvSpPr>
        <p:spPr/>
        <p:txBody>
          <a:bodyPr>
            <a:normAutofit/>
          </a:bodyPr>
          <a:lstStyle/>
          <a:p>
            <a:r>
              <a:rPr lang="en-US" dirty="0"/>
              <a:t>Quantum harmonic oscillator, vibration of molecules, normal modes, lattice phonon waves, second quantization, lattice dynamics, phonon dispersion from DFT first principles</a:t>
            </a:r>
          </a:p>
        </p:txBody>
      </p:sp>
    </p:spTree>
    <p:extLst>
      <p:ext uri="{BB962C8B-B14F-4D97-AF65-F5344CB8AC3E}">
        <p14:creationId xmlns:p14="http://schemas.microsoft.com/office/powerpoint/2010/main" val="423447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EACE-E7B3-4E6E-B19F-B76BA9CE95E0}"/>
              </a:ext>
            </a:extLst>
          </p:cNvPr>
          <p:cNvSpPr>
            <a:spLocks noGrp="1"/>
          </p:cNvSpPr>
          <p:nvPr>
            <p:ph type="title"/>
          </p:nvPr>
        </p:nvSpPr>
        <p:spPr/>
        <p:txBody>
          <a:bodyPr/>
          <a:lstStyle/>
          <a:p>
            <a:r>
              <a:rPr lang="en-US" dirty="0"/>
              <a:t>1D chain with two kinds of atoms</a:t>
            </a:r>
          </a:p>
        </p:txBody>
      </p:sp>
      <p:cxnSp>
        <p:nvCxnSpPr>
          <p:cNvPr id="5" name="Straight Arrow Connector 4">
            <a:extLst>
              <a:ext uri="{FF2B5EF4-FFF2-40B4-BE49-F238E27FC236}">
                <a16:creationId xmlns:a16="http://schemas.microsoft.com/office/drawing/2014/main" id="{F48659DC-3A13-4627-B7E9-8933EEC03EF4}"/>
              </a:ext>
            </a:extLst>
          </p:cNvPr>
          <p:cNvCxnSpPr/>
          <p:nvPr/>
        </p:nvCxnSpPr>
        <p:spPr>
          <a:xfrm>
            <a:off x="704850" y="2466975"/>
            <a:ext cx="758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93A519A2-726C-487F-A59F-2F4404A5953D}"/>
              </a:ext>
            </a:extLst>
          </p:cNvPr>
          <p:cNvSpPr/>
          <p:nvPr/>
        </p:nvSpPr>
        <p:spPr>
          <a:xfrm>
            <a:off x="1657350" y="2371725"/>
            <a:ext cx="182880" cy="1828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937A7CC-135F-4B37-BE7D-E8B0EB84889A}"/>
              </a:ext>
            </a:extLst>
          </p:cNvPr>
          <p:cNvSpPr/>
          <p:nvPr/>
        </p:nvSpPr>
        <p:spPr>
          <a:xfrm>
            <a:off x="2295525" y="2305050"/>
            <a:ext cx="295275" cy="3333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A2FF07A-69BB-4E03-9488-52C41DBA848D}"/>
              </a:ext>
            </a:extLst>
          </p:cNvPr>
          <p:cNvSpPr/>
          <p:nvPr/>
        </p:nvSpPr>
        <p:spPr>
          <a:xfrm>
            <a:off x="3019425" y="2371725"/>
            <a:ext cx="182880" cy="1828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A1C8E3C-16FB-4509-87E6-8E85519F4FF2}"/>
              </a:ext>
            </a:extLst>
          </p:cNvPr>
          <p:cNvSpPr/>
          <p:nvPr/>
        </p:nvSpPr>
        <p:spPr>
          <a:xfrm>
            <a:off x="3657600" y="2305050"/>
            <a:ext cx="295275" cy="3333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D91D94B-A0D5-447B-A694-12561B393A69}"/>
              </a:ext>
            </a:extLst>
          </p:cNvPr>
          <p:cNvSpPr/>
          <p:nvPr/>
        </p:nvSpPr>
        <p:spPr>
          <a:xfrm>
            <a:off x="4514850" y="2381250"/>
            <a:ext cx="182880" cy="1828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61F74D-DC7C-4283-BC24-4E09F04FC8C2}"/>
              </a:ext>
            </a:extLst>
          </p:cNvPr>
          <p:cNvSpPr/>
          <p:nvPr/>
        </p:nvSpPr>
        <p:spPr>
          <a:xfrm>
            <a:off x="5153025" y="2314575"/>
            <a:ext cx="295275" cy="3333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29FFF0E-82D3-410E-96B3-BB5AE9E2692C}"/>
              </a:ext>
            </a:extLst>
          </p:cNvPr>
          <p:cNvSpPr/>
          <p:nvPr/>
        </p:nvSpPr>
        <p:spPr>
          <a:xfrm>
            <a:off x="5934075" y="2371725"/>
            <a:ext cx="182880" cy="18288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E48DDAB-5E33-49AD-BA95-6FFF5526ACD9}"/>
              </a:ext>
            </a:extLst>
          </p:cNvPr>
          <p:cNvSpPr/>
          <p:nvPr/>
        </p:nvSpPr>
        <p:spPr>
          <a:xfrm>
            <a:off x="6572250" y="2305050"/>
            <a:ext cx="295275" cy="33336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860367D-8369-4C8E-B61F-6C552ADE4CAE}"/>
              </a:ext>
            </a:extLst>
          </p:cNvPr>
          <p:cNvSpPr txBox="1"/>
          <p:nvPr/>
        </p:nvSpPr>
        <p:spPr>
          <a:xfrm>
            <a:off x="2628900" y="1933575"/>
            <a:ext cx="1866896" cy="369332"/>
          </a:xfrm>
          <a:prstGeom prst="rect">
            <a:avLst/>
          </a:prstGeom>
          <a:noFill/>
        </p:spPr>
        <p:txBody>
          <a:bodyPr wrap="square" rtlCol="0">
            <a:spAutoFit/>
          </a:bodyPr>
          <a:lstStyle/>
          <a:p>
            <a:r>
              <a:rPr lang="en-US" i="1" dirty="0"/>
              <a:t>k</a:t>
            </a:r>
            <a:r>
              <a:rPr lang="en-US" dirty="0"/>
              <a:t>          </a:t>
            </a:r>
            <a:r>
              <a:rPr lang="en-US" i="1" dirty="0" err="1"/>
              <a:t>k</a:t>
            </a:r>
            <a:r>
              <a:rPr lang="en-US" i="1" dirty="0"/>
              <a:t>           </a:t>
            </a:r>
            <a:r>
              <a:rPr lang="en-US" i="1" dirty="0" err="1"/>
              <a:t>k</a:t>
            </a:r>
            <a:endParaRPr lang="en-US" i="1" dirty="0"/>
          </a:p>
        </p:txBody>
      </p:sp>
      <p:sp>
        <p:nvSpPr>
          <p:cNvPr id="17" name="TextBox 16">
            <a:extLst>
              <a:ext uri="{FF2B5EF4-FFF2-40B4-BE49-F238E27FC236}">
                <a16:creationId xmlns:a16="http://schemas.microsoft.com/office/drawing/2014/main" id="{AD90D2C7-ED5F-443E-812C-00C993283C4B}"/>
              </a:ext>
            </a:extLst>
          </p:cNvPr>
          <p:cNvSpPr txBox="1"/>
          <p:nvPr/>
        </p:nvSpPr>
        <p:spPr>
          <a:xfrm>
            <a:off x="2952749" y="2809875"/>
            <a:ext cx="1381125" cy="369332"/>
          </a:xfrm>
          <a:prstGeom prst="rect">
            <a:avLst/>
          </a:prstGeom>
          <a:noFill/>
        </p:spPr>
        <p:txBody>
          <a:bodyPr wrap="square" rtlCol="0">
            <a:spAutoFit/>
          </a:bodyPr>
          <a:lstStyle/>
          <a:p>
            <a:r>
              <a:rPr lang="en-US" i="1" dirty="0"/>
              <a:t>M</a:t>
            </a:r>
            <a:r>
              <a:rPr lang="en-US" i="1" baseline="-25000" dirty="0"/>
              <a:t>1</a:t>
            </a:r>
            <a:r>
              <a:rPr lang="en-US" i="1" dirty="0"/>
              <a:t>       M</a:t>
            </a:r>
            <a:r>
              <a:rPr lang="en-US" i="1" baseline="-25000" dirty="0"/>
              <a:t>2</a:t>
            </a:r>
            <a:endParaRPr lang="en-US" i="1" dirty="0"/>
          </a:p>
        </p:txBody>
      </p:sp>
      <p:cxnSp>
        <p:nvCxnSpPr>
          <p:cNvPr id="19" name="Straight Connector 18">
            <a:extLst>
              <a:ext uri="{FF2B5EF4-FFF2-40B4-BE49-F238E27FC236}">
                <a16:creationId xmlns:a16="http://schemas.microsoft.com/office/drawing/2014/main" id="{D15C7481-99B0-4BB4-B259-EB84F436B94D}"/>
              </a:ext>
            </a:extLst>
          </p:cNvPr>
          <p:cNvCxnSpPr/>
          <p:nvPr/>
        </p:nvCxnSpPr>
        <p:spPr>
          <a:xfrm>
            <a:off x="2819400" y="1838325"/>
            <a:ext cx="0" cy="12551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111A544-8551-44B4-BA31-A66064BE4EDD}"/>
              </a:ext>
            </a:extLst>
          </p:cNvPr>
          <p:cNvCxnSpPr/>
          <p:nvPr/>
        </p:nvCxnSpPr>
        <p:spPr>
          <a:xfrm>
            <a:off x="4333875" y="1914525"/>
            <a:ext cx="0" cy="125515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Object 22">
            <a:extLst>
              <a:ext uri="{FF2B5EF4-FFF2-40B4-BE49-F238E27FC236}">
                <a16:creationId xmlns:a16="http://schemas.microsoft.com/office/drawing/2014/main" id="{3DD9206D-8C17-48A6-9E6E-D2B1908CFD4D}"/>
              </a:ext>
            </a:extLst>
          </p:cNvPr>
          <p:cNvGraphicFramePr>
            <a:graphicFrameLocks noChangeAspect="1"/>
          </p:cNvGraphicFramePr>
          <p:nvPr>
            <p:extLst>
              <p:ext uri="{D42A27DB-BD31-4B8C-83A1-F6EECF244321}">
                <p14:modId xmlns:p14="http://schemas.microsoft.com/office/powerpoint/2010/main" val="2329195680"/>
              </p:ext>
            </p:extLst>
          </p:nvPr>
        </p:nvGraphicFramePr>
        <p:xfrm>
          <a:off x="706119" y="3484006"/>
          <a:ext cx="4992742" cy="2980283"/>
        </p:xfrm>
        <a:graphic>
          <a:graphicData uri="http://schemas.openxmlformats.org/presentationml/2006/ole">
            <mc:AlternateContent xmlns:mc="http://schemas.openxmlformats.org/markup-compatibility/2006">
              <mc:Choice xmlns:v="urn:schemas-microsoft-com:vml" Requires="v">
                <p:oleObj name="Equation" r:id="rId3" imgW="4127400" imgH="2463480" progId="Equation.DSMT4">
                  <p:embed/>
                </p:oleObj>
              </mc:Choice>
              <mc:Fallback>
                <p:oleObj name="Equation" r:id="rId3" imgW="4127400" imgH="2463480" progId="Equation.DSMT4">
                  <p:embed/>
                  <p:pic>
                    <p:nvPicPr>
                      <p:cNvPr id="23" name="Object 22">
                        <a:extLst>
                          <a:ext uri="{FF2B5EF4-FFF2-40B4-BE49-F238E27FC236}">
                            <a16:creationId xmlns:a16="http://schemas.microsoft.com/office/drawing/2014/main" id="{3DD9206D-8C17-48A6-9E6E-D2B1908CFD4D}"/>
                          </a:ext>
                        </a:extLst>
                      </p:cNvPr>
                      <p:cNvPicPr/>
                      <p:nvPr/>
                    </p:nvPicPr>
                    <p:blipFill>
                      <a:blip r:embed="rId4"/>
                      <a:stretch>
                        <a:fillRect/>
                      </a:stretch>
                    </p:blipFill>
                    <p:spPr>
                      <a:xfrm>
                        <a:off x="706119" y="3484006"/>
                        <a:ext cx="4992742" cy="2980283"/>
                      </a:xfrm>
                      <a:prstGeom prst="rect">
                        <a:avLst/>
                      </a:prstGeom>
                    </p:spPr>
                  </p:pic>
                </p:oleObj>
              </mc:Fallback>
            </mc:AlternateContent>
          </a:graphicData>
        </a:graphic>
      </p:graphicFrame>
      <p:cxnSp>
        <p:nvCxnSpPr>
          <p:cNvPr id="25" name="Straight Arrow Connector 24">
            <a:extLst>
              <a:ext uri="{FF2B5EF4-FFF2-40B4-BE49-F238E27FC236}">
                <a16:creationId xmlns:a16="http://schemas.microsoft.com/office/drawing/2014/main" id="{EAB0DD2C-A20F-4038-9610-4F1EC4E9FB43}"/>
              </a:ext>
            </a:extLst>
          </p:cNvPr>
          <p:cNvCxnSpPr/>
          <p:nvPr/>
        </p:nvCxnSpPr>
        <p:spPr>
          <a:xfrm>
            <a:off x="2819400" y="3429000"/>
            <a:ext cx="151447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4A4F086-6DA5-4EEA-9B40-E2788ACD2B4C}"/>
              </a:ext>
            </a:extLst>
          </p:cNvPr>
          <p:cNvSpPr txBox="1"/>
          <p:nvPr/>
        </p:nvSpPr>
        <p:spPr>
          <a:xfrm>
            <a:off x="3468052" y="3387209"/>
            <a:ext cx="400050" cy="369332"/>
          </a:xfrm>
          <a:prstGeom prst="rect">
            <a:avLst/>
          </a:prstGeom>
          <a:noFill/>
        </p:spPr>
        <p:txBody>
          <a:bodyPr wrap="square" rtlCol="0">
            <a:spAutoFit/>
          </a:bodyPr>
          <a:lstStyle/>
          <a:p>
            <a:r>
              <a:rPr lang="en-US" i="1" dirty="0"/>
              <a:t>a</a:t>
            </a:r>
          </a:p>
        </p:txBody>
      </p:sp>
      <p:cxnSp>
        <p:nvCxnSpPr>
          <p:cNvPr id="30" name="Straight Arrow Connector 29">
            <a:extLst>
              <a:ext uri="{FF2B5EF4-FFF2-40B4-BE49-F238E27FC236}">
                <a16:creationId xmlns:a16="http://schemas.microsoft.com/office/drawing/2014/main" id="{F68E9DAB-C1B5-4784-8B69-B741FEA1AC43}"/>
              </a:ext>
            </a:extLst>
          </p:cNvPr>
          <p:cNvCxnSpPr>
            <a:cxnSpLocks/>
          </p:cNvCxnSpPr>
          <p:nvPr/>
        </p:nvCxnSpPr>
        <p:spPr>
          <a:xfrm>
            <a:off x="6238875" y="5410200"/>
            <a:ext cx="24876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5E8CC65-5C91-4945-8C38-E90C31AFA476}"/>
              </a:ext>
            </a:extLst>
          </p:cNvPr>
          <p:cNvCxnSpPr/>
          <p:nvPr/>
        </p:nvCxnSpPr>
        <p:spPr>
          <a:xfrm flipV="1">
            <a:off x="6238875" y="3484006"/>
            <a:ext cx="0" cy="19261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E320DDB-9E08-4878-98B9-501E3F3395FC}"/>
              </a:ext>
            </a:extLst>
          </p:cNvPr>
          <p:cNvSpPr txBox="1"/>
          <p:nvPr/>
        </p:nvSpPr>
        <p:spPr>
          <a:xfrm>
            <a:off x="7229475" y="5629275"/>
            <a:ext cx="323850" cy="369332"/>
          </a:xfrm>
          <a:prstGeom prst="rect">
            <a:avLst/>
          </a:prstGeom>
          <a:noFill/>
        </p:spPr>
        <p:txBody>
          <a:bodyPr wrap="square" rtlCol="0">
            <a:spAutoFit/>
          </a:bodyPr>
          <a:lstStyle/>
          <a:p>
            <a:r>
              <a:rPr lang="en-US" i="1" dirty="0"/>
              <a:t>q</a:t>
            </a:r>
          </a:p>
        </p:txBody>
      </p:sp>
      <p:sp>
        <p:nvSpPr>
          <p:cNvPr id="41" name="TextBox 40">
            <a:extLst>
              <a:ext uri="{FF2B5EF4-FFF2-40B4-BE49-F238E27FC236}">
                <a16:creationId xmlns:a16="http://schemas.microsoft.com/office/drawing/2014/main" id="{16FD8588-8181-4A0B-898C-3BD5150D8F5A}"/>
              </a:ext>
            </a:extLst>
          </p:cNvPr>
          <p:cNvSpPr txBox="1"/>
          <p:nvPr/>
        </p:nvSpPr>
        <p:spPr>
          <a:xfrm>
            <a:off x="8128968" y="5619749"/>
            <a:ext cx="647700" cy="369332"/>
          </a:xfrm>
          <a:prstGeom prst="rect">
            <a:avLst/>
          </a:prstGeom>
          <a:noFill/>
        </p:spPr>
        <p:txBody>
          <a:bodyPr wrap="square" rtlCol="0">
            <a:spAutoFit/>
          </a:bodyPr>
          <a:lstStyle/>
          <a:p>
            <a:r>
              <a:rPr lang="en-US" dirty="0">
                <a:sym typeface="Symbol" panose="05050102010706020507" pitchFamily="18" charset="2"/>
              </a:rPr>
              <a:t>/a</a:t>
            </a:r>
            <a:endParaRPr lang="en-US" dirty="0"/>
          </a:p>
        </p:txBody>
      </p:sp>
      <p:sp>
        <p:nvSpPr>
          <p:cNvPr id="42" name="TextBox 41">
            <a:extLst>
              <a:ext uri="{FF2B5EF4-FFF2-40B4-BE49-F238E27FC236}">
                <a16:creationId xmlns:a16="http://schemas.microsoft.com/office/drawing/2014/main" id="{E0656223-30E2-4960-ABA6-6168BD74AFAA}"/>
              </a:ext>
            </a:extLst>
          </p:cNvPr>
          <p:cNvSpPr txBox="1"/>
          <p:nvPr/>
        </p:nvSpPr>
        <p:spPr>
          <a:xfrm>
            <a:off x="6048375" y="3093482"/>
            <a:ext cx="400045" cy="369332"/>
          </a:xfrm>
          <a:prstGeom prst="rect">
            <a:avLst/>
          </a:prstGeom>
          <a:noFill/>
        </p:spPr>
        <p:txBody>
          <a:bodyPr wrap="square" rtlCol="0">
            <a:spAutoFit/>
          </a:bodyPr>
          <a:lstStyle/>
          <a:p>
            <a:r>
              <a:rPr lang="en-US" dirty="0">
                <a:sym typeface="Symbol" panose="05050102010706020507" pitchFamily="18" charset="2"/>
              </a:rPr>
              <a:t></a:t>
            </a:r>
            <a:endParaRPr lang="en-US" dirty="0"/>
          </a:p>
        </p:txBody>
      </p:sp>
      <p:cxnSp>
        <p:nvCxnSpPr>
          <p:cNvPr id="46" name="Straight Connector 45">
            <a:extLst>
              <a:ext uri="{FF2B5EF4-FFF2-40B4-BE49-F238E27FC236}">
                <a16:creationId xmlns:a16="http://schemas.microsoft.com/office/drawing/2014/main" id="{00D28A2E-9B65-4E65-9B37-1E47A1BE9A63}"/>
              </a:ext>
            </a:extLst>
          </p:cNvPr>
          <p:cNvCxnSpPr/>
          <p:nvPr/>
        </p:nvCxnSpPr>
        <p:spPr>
          <a:xfrm>
            <a:off x="8406111" y="3657600"/>
            <a:ext cx="0" cy="1752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A15C727-AECF-4596-8111-006D4B79137A}"/>
              </a:ext>
            </a:extLst>
          </p:cNvPr>
          <p:cNvSpPr txBox="1"/>
          <p:nvPr/>
        </p:nvSpPr>
        <p:spPr>
          <a:xfrm>
            <a:off x="1840230" y="1552575"/>
            <a:ext cx="3858628" cy="369332"/>
          </a:xfrm>
          <a:prstGeom prst="rect">
            <a:avLst/>
          </a:prstGeom>
          <a:noFill/>
        </p:spPr>
        <p:txBody>
          <a:bodyPr wrap="square" rtlCol="0">
            <a:spAutoFit/>
          </a:bodyPr>
          <a:lstStyle/>
          <a:p>
            <a:r>
              <a:rPr lang="en-US" i="1" dirty="0"/>
              <a:t>l</a:t>
            </a:r>
            <a:r>
              <a:rPr lang="en-US" dirty="0"/>
              <a:t>-1                         </a:t>
            </a:r>
            <a:r>
              <a:rPr lang="en-US" i="1" dirty="0"/>
              <a:t>l</a:t>
            </a:r>
            <a:r>
              <a:rPr lang="en-US" dirty="0"/>
              <a:t>                    </a:t>
            </a:r>
            <a:r>
              <a:rPr lang="en-US" i="1" dirty="0"/>
              <a:t>l</a:t>
            </a:r>
            <a:r>
              <a:rPr lang="en-US" dirty="0"/>
              <a:t>+1</a:t>
            </a:r>
          </a:p>
        </p:txBody>
      </p:sp>
      <p:sp>
        <p:nvSpPr>
          <p:cNvPr id="8" name="Freeform: Shape 7">
            <a:extLst>
              <a:ext uri="{FF2B5EF4-FFF2-40B4-BE49-F238E27FC236}">
                <a16:creationId xmlns:a16="http://schemas.microsoft.com/office/drawing/2014/main" id="{7A13AF2B-F3CD-47DE-A960-90ADC4663FE7}"/>
              </a:ext>
            </a:extLst>
          </p:cNvPr>
          <p:cNvSpPr/>
          <p:nvPr/>
        </p:nvSpPr>
        <p:spPr>
          <a:xfrm>
            <a:off x="6241774" y="4305631"/>
            <a:ext cx="2162755" cy="1105232"/>
          </a:xfrm>
          <a:custGeom>
            <a:avLst/>
            <a:gdLst>
              <a:gd name="connsiteX0" fmla="*/ 0 w 2162755"/>
              <a:gd name="connsiteY0" fmla="*/ 1105232 h 1105232"/>
              <a:gd name="connsiteX1" fmla="*/ 294198 w 2162755"/>
              <a:gd name="connsiteY1" fmla="*/ 930303 h 1105232"/>
              <a:gd name="connsiteX2" fmla="*/ 604299 w 2162755"/>
              <a:gd name="connsiteY2" fmla="*/ 739472 h 1105232"/>
              <a:gd name="connsiteX3" fmla="*/ 993913 w 2162755"/>
              <a:gd name="connsiteY3" fmla="*/ 512859 h 1105232"/>
              <a:gd name="connsiteX4" fmla="*/ 1339795 w 2162755"/>
              <a:gd name="connsiteY4" fmla="*/ 322028 h 1105232"/>
              <a:gd name="connsiteX5" fmla="*/ 1630017 w 2162755"/>
              <a:gd name="connsiteY5" fmla="*/ 178905 h 1105232"/>
              <a:gd name="connsiteX6" fmla="*/ 1812897 w 2162755"/>
              <a:gd name="connsiteY6" fmla="*/ 91440 h 1105232"/>
              <a:gd name="connsiteX7" fmla="*/ 1924216 w 2162755"/>
              <a:gd name="connsiteY7" fmla="*/ 47708 h 1105232"/>
              <a:gd name="connsiteX8" fmla="*/ 2039509 w 2162755"/>
              <a:gd name="connsiteY8" fmla="*/ 19879 h 1105232"/>
              <a:gd name="connsiteX9" fmla="*/ 2162755 w 2162755"/>
              <a:gd name="connsiteY9" fmla="*/ 0 h 1105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2755" h="1105232">
                <a:moveTo>
                  <a:pt x="0" y="1105232"/>
                </a:moveTo>
                <a:lnTo>
                  <a:pt x="294198" y="930303"/>
                </a:lnTo>
                <a:cubicBezTo>
                  <a:pt x="394915" y="869343"/>
                  <a:pt x="487680" y="809046"/>
                  <a:pt x="604299" y="739472"/>
                </a:cubicBezTo>
                <a:cubicBezTo>
                  <a:pt x="720918" y="669898"/>
                  <a:pt x="871330" y="582433"/>
                  <a:pt x="993913" y="512859"/>
                </a:cubicBezTo>
                <a:cubicBezTo>
                  <a:pt x="1116496" y="443285"/>
                  <a:pt x="1233778" y="377687"/>
                  <a:pt x="1339795" y="322028"/>
                </a:cubicBezTo>
                <a:cubicBezTo>
                  <a:pt x="1445812" y="266369"/>
                  <a:pt x="1630017" y="178905"/>
                  <a:pt x="1630017" y="178905"/>
                </a:cubicBezTo>
                <a:cubicBezTo>
                  <a:pt x="1708867" y="140474"/>
                  <a:pt x="1763864" y="113306"/>
                  <a:pt x="1812897" y="91440"/>
                </a:cubicBezTo>
                <a:cubicBezTo>
                  <a:pt x="1861930" y="69574"/>
                  <a:pt x="1886447" y="59635"/>
                  <a:pt x="1924216" y="47708"/>
                </a:cubicBezTo>
                <a:cubicBezTo>
                  <a:pt x="1961985" y="35781"/>
                  <a:pt x="1999753" y="27830"/>
                  <a:pt x="2039509" y="19879"/>
                </a:cubicBezTo>
                <a:cubicBezTo>
                  <a:pt x="2079265" y="11928"/>
                  <a:pt x="2121010" y="5964"/>
                  <a:pt x="2162755"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9" name="Freeform: Shape 8">
            <a:extLst>
              <a:ext uri="{FF2B5EF4-FFF2-40B4-BE49-F238E27FC236}">
                <a16:creationId xmlns:a16="http://schemas.microsoft.com/office/drawing/2014/main" id="{6E8E333C-3A46-4EB6-9CB2-8552E86634B6}"/>
              </a:ext>
            </a:extLst>
          </p:cNvPr>
          <p:cNvSpPr/>
          <p:nvPr/>
        </p:nvSpPr>
        <p:spPr>
          <a:xfrm>
            <a:off x="6229847" y="3681454"/>
            <a:ext cx="2170706" cy="417443"/>
          </a:xfrm>
          <a:custGeom>
            <a:avLst/>
            <a:gdLst>
              <a:gd name="connsiteX0" fmla="*/ 0 w 2170706"/>
              <a:gd name="connsiteY0" fmla="*/ 0 h 417443"/>
              <a:gd name="connsiteX1" fmla="*/ 190831 w 2170706"/>
              <a:gd name="connsiteY1" fmla="*/ 15903 h 417443"/>
              <a:gd name="connsiteX2" fmla="*/ 349857 w 2170706"/>
              <a:gd name="connsiteY2" fmla="*/ 27829 h 417443"/>
              <a:gd name="connsiteX3" fmla="*/ 489005 w 2170706"/>
              <a:gd name="connsiteY3" fmla="*/ 39756 h 417443"/>
              <a:gd name="connsiteX4" fmla="*/ 683812 w 2170706"/>
              <a:gd name="connsiteY4" fmla="*/ 67586 h 417443"/>
              <a:gd name="connsiteX5" fmla="*/ 826936 w 2170706"/>
              <a:gd name="connsiteY5" fmla="*/ 87464 h 417443"/>
              <a:gd name="connsiteX6" fmla="*/ 1013791 w 2170706"/>
              <a:gd name="connsiteY6" fmla="*/ 127221 h 417443"/>
              <a:gd name="connsiteX7" fmla="*/ 1180769 w 2170706"/>
              <a:gd name="connsiteY7" fmla="*/ 163002 h 417443"/>
              <a:gd name="connsiteX8" fmla="*/ 1347746 w 2170706"/>
              <a:gd name="connsiteY8" fmla="*/ 206734 h 417443"/>
              <a:gd name="connsiteX9" fmla="*/ 1518699 w 2170706"/>
              <a:gd name="connsiteY9" fmla="*/ 254442 h 417443"/>
              <a:gd name="connsiteX10" fmla="*/ 1717482 w 2170706"/>
              <a:gd name="connsiteY10" fmla="*/ 314076 h 417443"/>
              <a:gd name="connsiteX11" fmla="*/ 1828800 w 2170706"/>
              <a:gd name="connsiteY11" fmla="*/ 345882 h 417443"/>
              <a:gd name="connsiteX12" fmla="*/ 1944094 w 2170706"/>
              <a:gd name="connsiteY12" fmla="*/ 373711 h 417443"/>
              <a:gd name="connsiteX13" fmla="*/ 2027583 w 2170706"/>
              <a:gd name="connsiteY13" fmla="*/ 405516 h 417443"/>
              <a:gd name="connsiteX14" fmla="*/ 2095169 w 2170706"/>
              <a:gd name="connsiteY14" fmla="*/ 413468 h 417443"/>
              <a:gd name="connsiteX15" fmla="*/ 2170706 w 2170706"/>
              <a:gd name="connsiteY15" fmla="*/ 417443 h 417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70706" h="417443">
                <a:moveTo>
                  <a:pt x="0" y="0"/>
                </a:moveTo>
                <a:lnTo>
                  <a:pt x="190831" y="15903"/>
                </a:lnTo>
                <a:lnTo>
                  <a:pt x="349857" y="27829"/>
                </a:lnTo>
                <a:cubicBezTo>
                  <a:pt x="399553" y="31804"/>
                  <a:pt x="433346" y="33130"/>
                  <a:pt x="489005" y="39756"/>
                </a:cubicBezTo>
                <a:cubicBezTo>
                  <a:pt x="544664" y="46382"/>
                  <a:pt x="683812" y="67586"/>
                  <a:pt x="683812" y="67586"/>
                </a:cubicBezTo>
                <a:cubicBezTo>
                  <a:pt x="740134" y="75537"/>
                  <a:pt x="771940" y="77525"/>
                  <a:pt x="826936" y="87464"/>
                </a:cubicBezTo>
                <a:cubicBezTo>
                  <a:pt x="881933" y="97403"/>
                  <a:pt x="1013791" y="127221"/>
                  <a:pt x="1013791" y="127221"/>
                </a:cubicBezTo>
                <a:cubicBezTo>
                  <a:pt x="1072763" y="139811"/>
                  <a:pt x="1125110" y="149750"/>
                  <a:pt x="1180769" y="163002"/>
                </a:cubicBezTo>
                <a:cubicBezTo>
                  <a:pt x="1236428" y="176254"/>
                  <a:pt x="1347746" y="206734"/>
                  <a:pt x="1347746" y="206734"/>
                </a:cubicBezTo>
                <a:lnTo>
                  <a:pt x="1518699" y="254442"/>
                </a:lnTo>
                <a:lnTo>
                  <a:pt x="1717482" y="314076"/>
                </a:lnTo>
                <a:cubicBezTo>
                  <a:pt x="1769166" y="329316"/>
                  <a:pt x="1791031" y="335943"/>
                  <a:pt x="1828800" y="345882"/>
                </a:cubicBezTo>
                <a:cubicBezTo>
                  <a:pt x="1866569" y="355821"/>
                  <a:pt x="1910964" y="363772"/>
                  <a:pt x="1944094" y="373711"/>
                </a:cubicBezTo>
                <a:cubicBezTo>
                  <a:pt x="1977225" y="383650"/>
                  <a:pt x="2002404" y="398890"/>
                  <a:pt x="2027583" y="405516"/>
                </a:cubicBezTo>
                <a:cubicBezTo>
                  <a:pt x="2052762" y="412142"/>
                  <a:pt x="2071315" y="411480"/>
                  <a:pt x="2095169" y="413468"/>
                </a:cubicBezTo>
                <a:cubicBezTo>
                  <a:pt x="2119023" y="415456"/>
                  <a:pt x="2144864" y="416449"/>
                  <a:pt x="2170706" y="417443"/>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56A7BE72-FE5C-4F8D-980C-F6BC2286B1CC}"/>
              </a:ext>
            </a:extLst>
          </p:cNvPr>
          <p:cNvSpPr txBox="1"/>
          <p:nvPr/>
        </p:nvSpPr>
        <p:spPr>
          <a:xfrm>
            <a:off x="7118413" y="4841368"/>
            <a:ext cx="540005" cy="307777"/>
          </a:xfrm>
          <a:prstGeom prst="rect">
            <a:avLst/>
          </a:prstGeom>
          <a:noFill/>
        </p:spPr>
        <p:txBody>
          <a:bodyPr wrap="square" rtlCol="0">
            <a:spAutoFit/>
          </a:bodyPr>
          <a:lstStyle/>
          <a:p>
            <a:r>
              <a:rPr lang="en-US" sz="1400" dirty="0"/>
              <a:t>LA</a:t>
            </a:r>
          </a:p>
        </p:txBody>
      </p:sp>
      <p:sp>
        <p:nvSpPr>
          <p:cNvPr id="21" name="TextBox 20">
            <a:extLst>
              <a:ext uri="{FF2B5EF4-FFF2-40B4-BE49-F238E27FC236}">
                <a16:creationId xmlns:a16="http://schemas.microsoft.com/office/drawing/2014/main" id="{931B061F-ABE7-4757-B67D-EF853EE87CE9}"/>
              </a:ext>
            </a:extLst>
          </p:cNvPr>
          <p:cNvSpPr txBox="1"/>
          <p:nvPr/>
        </p:nvSpPr>
        <p:spPr>
          <a:xfrm>
            <a:off x="6935820" y="3435850"/>
            <a:ext cx="582849" cy="307777"/>
          </a:xfrm>
          <a:prstGeom prst="rect">
            <a:avLst/>
          </a:prstGeom>
          <a:noFill/>
        </p:spPr>
        <p:txBody>
          <a:bodyPr wrap="square" rtlCol="0">
            <a:spAutoFit/>
          </a:bodyPr>
          <a:lstStyle/>
          <a:p>
            <a:r>
              <a:rPr lang="en-US" sz="1400" dirty="0"/>
              <a:t>LO</a:t>
            </a:r>
          </a:p>
        </p:txBody>
      </p:sp>
    </p:spTree>
    <p:extLst>
      <p:ext uri="{BB962C8B-B14F-4D97-AF65-F5344CB8AC3E}">
        <p14:creationId xmlns:p14="http://schemas.microsoft.com/office/powerpoint/2010/main" val="1952671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Arrow Connector 20">
            <a:extLst>
              <a:ext uri="{FF2B5EF4-FFF2-40B4-BE49-F238E27FC236}">
                <a16:creationId xmlns:a16="http://schemas.microsoft.com/office/drawing/2014/main" id="{E8F33F40-D237-4A15-9BCE-70602B162BE1}"/>
              </a:ext>
            </a:extLst>
          </p:cNvPr>
          <p:cNvCxnSpPr/>
          <p:nvPr/>
        </p:nvCxnSpPr>
        <p:spPr>
          <a:xfrm flipV="1">
            <a:off x="7919882" y="4291780"/>
            <a:ext cx="511278" cy="914400"/>
          </a:xfrm>
          <a:prstGeom prst="straightConnector1">
            <a:avLst/>
          </a:prstGeom>
          <a:ln>
            <a:solidFill>
              <a:schemeClr val="tx2">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8D3C222-0AE3-4670-BBE8-F5C5673079DD}"/>
              </a:ext>
            </a:extLst>
          </p:cNvPr>
          <p:cNvCxnSpPr/>
          <p:nvPr/>
        </p:nvCxnSpPr>
        <p:spPr>
          <a:xfrm>
            <a:off x="6966154" y="4311444"/>
            <a:ext cx="1474839" cy="0"/>
          </a:xfrm>
          <a:prstGeom prst="straightConnector1">
            <a:avLst/>
          </a:prstGeom>
          <a:ln>
            <a:solidFill>
              <a:schemeClr val="tx2">
                <a:lumMod val="20000"/>
                <a:lumOff val="80000"/>
              </a:schemeClr>
            </a:solidFill>
            <a:tailEnd type="non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BBDABB4-D5E3-47A1-82B9-D353DD779731}"/>
              </a:ext>
            </a:extLst>
          </p:cNvPr>
          <p:cNvSpPr>
            <a:spLocks noGrp="1"/>
          </p:cNvSpPr>
          <p:nvPr>
            <p:ph type="title"/>
          </p:nvPr>
        </p:nvSpPr>
        <p:spPr>
          <a:xfrm>
            <a:off x="628650" y="79992"/>
            <a:ext cx="7886700" cy="1325563"/>
          </a:xfrm>
        </p:spPr>
        <p:txBody>
          <a:bodyPr/>
          <a:lstStyle/>
          <a:p>
            <a:r>
              <a:rPr lang="en-US" dirty="0"/>
              <a:t>General lattice, forces, </a:t>
            </a:r>
            <a:r>
              <a:rPr lang="en-US" dirty="0" err="1"/>
              <a:t>eqn</a:t>
            </a:r>
            <a:endParaRPr lang="en-US" dirty="0"/>
          </a:p>
        </p:txBody>
      </p:sp>
      <p:graphicFrame>
        <p:nvGraphicFramePr>
          <p:cNvPr id="4" name="Object 3">
            <a:extLst>
              <a:ext uri="{FF2B5EF4-FFF2-40B4-BE49-F238E27FC236}">
                <a16:creationId xmlns:a16="http://schemas.microsoft.com/office/drawing/2014/main" id="{F510F19B-C74A-449E-965F-2F59AF579A58}"/>
              </a:ext>
            </a:extLst>
          </p:cNvPr>
          <p:cNvGraphicFramePr>
            <a:graphicFrameLocks noChangeAspect="1"/>
          </p:cNvGraphicFramePr>
          <p:nvPr>
            <p:extLst>
              <p:ext uri="{D42A27DB-BD31-4B8C-83A1-F6EECF244321}">
                <p14:modId xmlns:p14="http://schemas.microsoft.com/office/powerpoint/2010/main" val="54311985"/>
              </p:ext>
            </p:extLst>
          </p:nvPr>
        </p:nvGraphicFramePr>
        <p:xfrm>
          <a:off x="511175" y="1157288"/>
          <a:ext cx="6797675" cy="5600700"/>
        </p:xfrm>
        <a:graphic>
          <a:graphicData uri="http://schemas.openxmlformats.org/presentationml/2006/ole">
            <mc:AlternateContent xmlns:mc="http://schemas.openxmlformats.org/markup-compatibility/2006">
              <mc:Choice xmlns:v="urn:schemas-microsoft-com:vml" Requires="v">
                <p:oleObj name="Equation" r:id="rId3" imgW="4470120" imgH="3682800" progId="Equation.DSMT4">
                  <p:embed/>
                </p:oleObj>
              </mc:Choice>
              <mc:Fallback>
                <p:oleObj name="Equation" r:id="rId3" imgW="4470120" imgH="3682800" progId="Equation.DSMT4">
                  <p:embed/>
                  <p:pic>
                    <p:nvPicPr>
                      <p:cNvPr id="0" name=""/>
                      <p:cNvPicPr/>
                      <p:nvPr/>
                    </p:nvPicPr>
                    <p:blipFill>
                      <a:blip r:embed="rId4"/>
                      <a:stretch>
                        <a:fillRect/>
                      </a:stretch>
                    </p:blipFill>
                    <p:spPr>
                      <a:xfrm>
                        <a:off x="511175" y="1157288"/>
                        <a:ext cx="6797675" cy="5600700"/>
                      </a:xfrm>
                      <a:prstGeom prst="rect">
                        <a:avLst/>
                      </a:prstGeom>
                    </p:spPr>
                  </p:pic>
                </p:oleObj>
              </mc:Fallback>
            </mc:AlternateContent>
          </a:graphicData>
        </a:graphic>
      </p:graphicFrame>
      <p:sp>
        <p:nvSpPr>
          <p:cNvPr id="9" name="Oval 8">
            <a:extLst>
              <a:ext uri="{FF2B5EF4-FFF2-40B4-BE49-F238E27FC236}">
                <a16:creationId xmlns:a16="http://schemas.microsoft.com/office/drawing/2014/main" id="{A1227492-8BD8-402C-B455-3FDCBFB9BE2C}"/>
              </a:ext>
            </a:extLst>
          </p:cNvPr>
          <p:cNvSpPr/>
          <p:nvPr/>
        </p:nvSpPr>
        <p:spPr>
          <a:xfrm>
            <a:off x="7210524" y="4438287"/>
            <a:ext cx="182880" cy="186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4F32A76-A027-4DE7-A0D3-AE0DDC8EDA9B}"/>
              </a:ext>
            </a:extLst>
          </p:cNvPr>
          <p:cNvSpPr/>
          <p:nvPr/>
        </p:nvSpPr>
        <p:spPr>
          <a:xfrm>
            <a:off x="6445041" y="5068527"/>
            <a:ext cx="182880" cy="186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E24CF4A9-8121-4109-A1C8-3996D63044B3}"/>
              </a:ext>
            </a:extLst>
          </p:cNvPr>
          <p:cNvCxnSpPr>
            <a:cxnSpLocks/>
          </p:cNvCxnSpPr>
          <p:nvPr/>
        </p:nvCxnSpPr>
        <p:spPr>
          <a:xfrm flipV="1">
            <a:off x="6620803" y="4751117"/>
            <a:ext cx="701511" cy="34904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96BC0FE-1A59-4ADB-B907-A438B5D45FB2}"/>
              </a:ext>
            </a:extLst>
          </p:cNvPr>
          <p:cNvCxnSpPr/>
          <p:nvPr/>
        </p:nvCxnSpPr>
        <p:spPr>
          <a:xfrm flipV="1">
            <a:off x="6489290" y="4267200"/>
            <a:ext cx="511278"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42F1C55E-E827-4BD0-8C90-C781152E744F}"/>
              </a:ext>
            </a:extLst>
          </p:cNvPr>
          <p:cNvCxnSpPr/>
          <p:nvPr/>
        </p:nvCxnSpPr>
        <p:spPr>
          <a:xfrm>
            <a:off x="6489290" y="5181600"/>
            <a:ext cx="14748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E699950-6366-4C7E-A086-B5AA17B1D101}"/>
              </a:ext>
            </a:extLst>
          </p:cNvPr>
          <p:cNvSpPr txBox="1"/>
          <p:nvPr/>
        </p:nvSpPr>
        <p:spPr>
          <a:xfrm>
            <a:off x="7619999" y="5255336"/>
            <a:ext cx="511277" cy="369332"/>
          </a:xfrm>
          <a:prstGeom prst="rect">
            <a:avLst/>
          </a:prstGeom>
          <a:noFill/>
        </p:spPr>
        <p:txBody>
          <a:bodyPr wrap="square" rtlCol="0">
            <a:spAutoFit/>
          </a:bodyPr>
          <a:lstStyle/>
          <a:p>
            <a:r>
              <a:rPr lang="en-US" b="1" dirty="0"/>
              <a:t>a</a:t>
            </a:r>
            <a:r>
              <a:rPr lang="en-US" baseline="-25000" dirty="0"/>
              <a:t>1</a:t>
            </a:r>
            <a:endParaRPr lang="en-US" dirty="0"/>
          </a:p>
        </p:txBody>
      </p:sp>
      <p:sp>
        <p:nvSpPr>
          <p:cNvPr id="23" name="TextBox 22">
            <a:extLst>
              <a:ext uri="{FF2B5EF4-FFF2-40B4-BE49-F238E27FC236}">
                <a16:creationId xmlns:a16="http://schemas.microsoft.com/office/drawing/2014/main" id="{D5D96FAD-324C-4526-854F-182F00D412A0}"/>
              </a:ext>
            </a:extLst>
          </p:cNvPr>
          <p:cNvSpPr txBox="1"/>
          <p:nvPr/>
        </p:nvSpPr>
        <p:spPr>
          <a:xfrm>
            <a:off x="6582696" y="3913232"/>
            <a:ext cx="511277" cy="369332"/>
          </a:xfrm>
          <a:prstGeom prst="rect">
            <a:avLst/>
          </a:prstGeom>
          <a:noFill/>
        </p:spPr>
        <p:txBody>
          <a:bodyPr wrap="square" rtlCol="0">
            <a:spAutoFit/>
          </a:bodyPr>
          <a:lstStyle/>
          <a:p>
            <a:r>
              <a:rPr lang="en-US" b="1" dirty="0"/>
              <a:t>a</a:t>
            </a:r>
            <a:r>
              <a:rPr lang="en-US" b="1" baseline="-25000" dirty="0"/>
              <a:t>2</a:t>
            </a:r>
            <a:endParaRPr lang="en-US" dirty="0"/>
          </a:p>
        </p:txBody>
      </p:sp>
      <p:sp>
        <p:nvSpPr>
          <p:cNvPr id="24" name="TextBox 23">
            <a:extLst>
              <a:ext uri="{FF2B5EF4-FFF2-40B4-BE49-F238E27FC236}">
                <a16:creationId xmlns:a16="http://schemas.microsoft.com/office/drawing/2014/main" id="{49BE5C61-6BE7-4DAA-8B0B-7DBAEF00F060}"/>
              </a:ext>
            </a:extLst>
          </p:cNvPr>
          <p:cNvSpPr txBox="1"/>
          <p:nvPr/>
        </p:nvSpPr>
        <p:spPr>
          <a:xfrm>
            <a:off x="6204156" y="5191432"/>
            <a:ext cx="530942" cy="369332"/>
          </a:xfrm>
          <a:prstGeom prst="rect">
            <a:avLst/>
          </a:prstGeom>
          <a:noFill/>
        </p:spPr>
        <p:txBody>
          <a:bodyPr wrap="square" rtlCol="0">
            <a:spAutoFit/>
          </a:bodyPr>
          <a:lstStyle/>
          <a:p>
            <a:r>
              <a:rPr lang="en-US" b="1" dirty="0" err="1"/>
              <a:t>R</a:t>
            </a:r>
            <a:r>
              <a:rPr lang="en-US" i="1" baseline="-25000" dirty="0" err="1"/>
              <a:t>l</a:t>
            </a:r>
            <a:endParaRPr lang="en-US" i="1" dirty="0"/>
          </a:p>
        </p:txBody>
      </p:sp>
      <p:sp>
        <p:nvSpPr>
          <p:cNvPr id="25" name="TextBox 24">
            <a:extLst>
              <a:ext uri="{FF2B5EF4-FFF2-40B4-BE49-F238E27FC236}">
                <a16:creationId xmlns:a16="http://schemas.microsoft.com/office/drawing/2014/main" id="{8F42B65E-B878-49F0-826A-B8FF66308A29}"/>
              </a:ext>
            </a:extLst>
          </p:cNvPr>
          <p:cNvSpPr txBox="1"/>
          <p:nvPr/>
        </p:nvSpPr>
        <p:spPr>
          <a:xfrm>
            <a:off x="6735096" y="4581834"/>
            <a:ext cx="339213" cy="369332"/>
          </a:xfrm>
          <a:prstGeom prst="rect">
            <a:avLst/>
          </a:prstGeom>
          <a:noFill/>
        </p:spPr>
        <p:txBody>
          <a:bodyPr wrap="square" rtlCol="0">
            <a:spAutoFit/>
          </a:bodyPr>
          <a:lstStyle/>
          <a:p>
            <a:r>
              <a:rPr lang="en-US" b="1" dirty="0" err="1"/>
              <a:t>r</a:t>
            </a:r>
            <a:r>
              <a:rPr lang="en-US" baseline="-25000" dirty="0" err="1"/>
              <a:t>j</a:t>
            </a:r>
            <a:endParaRPr lang="en-US" dirty="0"/>
          </a:p>
        </p:txBody>
      </p:sp>
      <p:sp>
        <p:nvSpPr>
          <p:cNvPr id="32" name="TextBox 31">
            <a:extLst>
              <a:ext uri="{FF2B5EF4-FFF2-40B4-BE49-F238E27FC236}">
                <a16:creationId xmlns:a16="http://schemas.microsoft.com/office/drawing/2014/main" id="{B577E0A2-D168-4EBA-90BE-F816C533AE98}"/>
              </a:ext>
            </a:extLst>
          </p:cNvPr>
          <p:cNvSpPr txBox="1"/>
          <p:nvPr/>
        </p:nvSpPr>
        <p:spPr>
          <a:xfrm>
            <a:off x="7403689" y="4493342"/>
            <a:ext cx="497959" cy="369332"/>
          </a:xfrm>
          <a:prstGeom prst="rect">
            <a:avLst/>
          </a:prstGeom>
          <a:noFill/>
        </p:spPr>
        <p:txBody>
          <a:bodyPr wrap="square" rtlCol="0">
            <a:spAutoFit/>
          </a:bodyPr>
          <a:lstStyle/>
          <a:p>
            <a:r>
              <a:rPr lang="en-US" b="1" dirty="0" err="1"/>
              <a:t>x</a:t>
            </a:r>
            <a:r>
              <a:rPr lang="en-US" baseline="-25000" dirty="0" err="1"/>
              <a:t>lj</a:t>
            </a:r>
            <a:endParaRPr lang="en-US" dirty="0"/>
          </a:p>
        </p:txBody>
      </p:sp>
      <p:cxnSp>
        <p:nvCxnSpPr>
          <p:cNvPr id="31" name="Straight Arrow Connector 30">
            <a:extLst>
              <a:ext uri="{FF2B5EF4-FFF2-40B4-BE49-F238E27FC236}">
                <a16:creationId xmlns:a16="http://schemas.microsoft.com/office/drawing/2014/main" id="{0C9E2065-6E8E-406D-A20A-F6CC32B7BEC9}"/>
              </a:ext>
            </a:extLst>
          </p:cNvPr>
          <p:cNvCxnSpPr/>
          <p:nvPr/>
        </p:nvCxnSpPr>
        <p:spPr>
          <a:xfrm flipV="1">
            <a:off x="7308850" y="4493342"/>
            <a:ext cx="0" cy="2577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818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D5139-3502-44E6-8FCF-C1701A25AB95}"/>
              </a:ext>
            </a:extLst>
          </p:cNvPr>
          <p:cNvSpPr>
            <a:spLocks noGrp="1"/>
          </p:cNvSpPr>
          <p:nvPr>
            <p:ph type="title"/>
          </p:nvPr>
        </p:nvSpPr>
        <p:spPr>
          <a:xfrm>
            <a:off x="628650" y="-77323"/>
            <a:ext cx="7886700" cy="1325563"/>
          </a:xfrm>
        </p:spPr>
        <p:txBody>
          <a:bodyPr/>
          <a:lstStyle/>
          <a:p>
            <a:r>
              <a:rPr lang="en-US" dirty="0"/>
              <a:t>Dynamic matrix</a:t>
            </a:r>
          </a:p>
        </p:txBody>
      </p:sp>
      <p:graphicFrame>
        <p:nvGraphicFramePr>
          <p:cNvPr id="4" name="Object 3">
            <a:extLst>
              <a:ext uri="{FF2B5EF4-FFF2-40B4-BE49-F238E27FC236}">
                <a16:creationId xmlns:a16="http://schemas.microsoft.com/office/drawing/2014/main" id="{3B088B46-B092-41D5-A584-4B79342B1127}"/>
              </a:ext>
            </a:extLst>
          </p:cNvPr>
          <p:cNvGraphicFramePr>
            <a:graphicFrameLocks noChangeAspect="1"/>
          </p:cNvGraphicFramePr>
          <p:nvPr>
            <p:extLst>
              <p:ext uri="{D42A27DB-BD31-4B8C-83A1-F6EECF244321}">
                <p14:modId xmlns:p14="http://schemas.microsoft.com/office/powerpoint/2010/main" val="2537954331"/>
              </p:ext>
            </p:extLst>
          </p:nvPr>
        </p:nvGraphicFramePr>
        <p:xfrm>
          <a:off x="385763" y="992188"/>
          <a:ext cx="8129587" cy="5580062"/>
        </p:xfrm>
        <a:graphic>
          <a:graphicData uri="http://schemas.openxmlformats.org/presentationml/2006/ole">
            <mc:AlternateContent xmlns:mc="http://schemas.openxmlformats.org/markup-compatibility/2006">
              <mc:Choice xmlns:v="urn:schemas-microsoft-com:vml" Requires="v">
                <p:oleObj name="Equation" r:id="rId3" imgW="5346360" imgH="3670200" progId="Equation.DSMT4">
                  <p:embed/>
                </p:oleObj>
              </mc:Choice>
              <mc:Fallback>
                <p:oleObj name="Equation" r:id="rId3" imgW="5346360" imgH="3670200" progId="Equation.DSMT4">
                  <p:embed/>
                  <p:pic>
                    <p:nvPicPr>
                      <p:cNvPr id="4" name="Object 3">
                        <a:extLst>
                          <a:ext uri="{FF2B5EF4-FFF2-40B4-BE49-F238E27FC236}">
                            <a16:creationId xmlns:a16="http://schemas.microsoft.com/office/drawing/2014/main" id="{F510F19B-C74A-449E-965F-2F59AF579A58}"/>
                          </a:ext>
                        </a:extLst>
                      </p:cNvPr>
                      <p:cNvPicPr/>
                      <p:nvPr/>
                    </p:nvPicPr>
                    <p:blipFill>
                      <a:blip r:embed="rId4"/>
                      <a:stretch>
                        <a:fillRect/>
                      </a:stretch>
                    </p:blipFill>
                    <p:spPr>
                      <a:xfrm>
                        <a:off x="385763" y="992188"/>
                        <a:ext cx="8129587" cy="5580062"/>
                      </a:xfrm>
                      <a:prstGeom prst="rect">
                        <a:avLst/>
                      </a:prstGeom>
                    </p:spPr>
                  </p:pic>
                </p:oleObj>
              </mc:Fallback>
            </mc:AlternateContent>
          </a:graphicData>
        </a:graphic>
      </p:graphicFrame>
    </p:spTree>
    <p:extLst>
      <p:ext uri="{BB962C8B-B14F-4D97-AF65-F5344CB8AC3E}">
        <p14:creationId xmlns:p14="http://schemas.microsoft.com/office/powerpoint/2010/main" val="233292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Arc 72">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5148" y="407987"/>
            <a:ext cx="2240924"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8C5685-9DDE-4AAE-A8DF-19F4C1B1A07D}"/>
              </a:ext>
            </a:extLst>
          </p:cNvPr>
          <p:cNvSpPr>
            <a:spLocks noGrp="1"/>
          </p:cNvSpPr>
          <p:nvPr>
            <p:ph type="title"/>
          </p:nvPr>
        </p:nvSpPr>
        <p:spPr>
          <a:xfrm>
            <a:off x="4370286" y="407987"/>
            <a:ext cx="4291113" cy="1325563"/>
          </a:xfrm>
        </p:spPr>
        <p:txBody>
          <a:bodyPr>
            <a:normAutofit/>
          </a:bodyPr>
          <a:lstStyle/>
          <a:p>
            <a:r>
              <a:rPr lang="en-US" dirty="0"/>
              <a:t>Diamond lattice, structure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CC17A91-FA6A-43F5-8040-AAE06B19FAD3}"/>
                  </a:ext>
                </a:extLst>
              </p:cNvPr>
              <p:cNvSpPr>
                <a:spLocks noGrp="1"/>
              </p:cNvSpPr>
              <p:nvPr>
                <p:ph idx="1"/>
              </p:nvPr>
            </p:nvSpPr>
            <p:spPr>
              <a:xfrm>
                <a:off x="4370286" y="1868487"/>
                <a:ext cx="4291113" cy="4351338"/>
              </a:xfrm>
            </p:spPr>
            <p:txBody>
              <a:bodyPr>
                <a:normAutofit/>
              </a:bodyPr>
              <a:lstStyle/>
              <a:p>
                <a:r>
                  <a:rPr lang="en-US" dirty="0"/>
                  <a:t>Space group </a:t>
                </a:r>
                <a:r>
                  <a:rPr lang="en-US" dirty="0" err="1"/>
                  <a:t>Fd</a:t>
                </a:r>
                <a14:m>
                  <m:oMath xmlns:m="http://schemas.openxmlformats.org/officeDocument/2006/math">
                    <m:acc>
                      <m:accPr>
                        <m:chr m:val="̅"/>
                        <m:ctrlPr>
                          <a:rPr lang="en-US" i="1" smtClean="0">
                            <a:latin typeface="Cambria Math" panose="02040503050406030204" pitchFamily="18" charset="0"/>
                          </a:rPr>
                        </m:ctrlPr>
                      </m:accPr>
                      <m:e>
                        <m:r>
                          <a:rPr lang="en-US" b="0" i="1" smtClean="0">
                            <a:latin typeface="Cambria Math" panose="02040503050406030204" pitchFamily="18" charset="0"/>
                          </a:rPr>
                          <m:t>3</m:t>
                        </m:r>
                      </m:e>
                    </m:acc>
                  </m:oMath>
                </a14:m>
                <a:r>
                  <a:rPr lang="en-US" dirty="0"/>
                  <a:t>m (No. 227) (</a:t>
                </a:r>
                <a:r>
                  <a:rPr lang="en-US" dirty="0" err="1"/>
                  <a:t>nonsymmorphic</a:t>
                </a:r>
                <a:r>
                  <a:rPr lang="en-US" dirty="0"/>
                  <a:t>)</a:t>
                </a:r>
              </a:p>
              <a:p>
                <a:endParaRPr lang="en-US" dirty="0"/>
              </a:p>
              <a:p>
                <a:r>
                  <a:rPr lang="en-US" dirty="0"/>
                  <a:t>Point group O</a:t>
                </a:r>
                <a:r>
                  <a:rPr lang="en-US" baseline="-25000" dirty="0"/>
                  <a:t>h</a:t>
                </a:r>
                <a:r>
                  <a:rPr lang="en-US" dirty="0"/>
                  <a:t> (m3m)</a:t>
                </a:r>
              </a:p>
              <a:p>
                <a:endParaRPr lang="en-US" dirty="0"/>
              </a:p>
              <a:p>
                <a:r>
                  <a:rPr lang="en-US" dirty="0"/>
                  <a:t>Two </a:t>
                </a:r>
                <a:r>
                  <a:rPr lang="en-US" dirty="0" err="1"/>
                  <a:t>fcc</a:t>
                </a:r>
                <a:r>
                  <a:rPr lang="en-US" dirty="0"/>
                  <a:t> displaced along (1,1,1) by 1/4 lattice constant</a:t>
                </a:r>
              </a:p>
            </p:txBody>
          </p:sp>
        </mc:Choice>
        <mc:Fallback xmlns="">
          <p:sp>
            <p:nvSpPr>
              <p:cNvPr id="3" name="Content Placeholder 2">
                <a:extLst>
                  <a:ext uri="{FF2B5EF4-FFF2-40B4-BE49-F238E27FC236}">
                    <a16:creationId xmlns:a16="http://schemas.microsoft.com/office/drawing/2014/main" id="{8CC17A91-FA6A-43F5-8040-AAE06B19FAD3}"/>
                  </a:ext>
                </a:extLst>
              </p:cNvPr>
              <p:cNvSpPr>
                <a:spLocks noGrp="1" noRot="1" noChangeAspect="1" noMove="1" noResize="1" noEditPoints="1" noAdjustHandles="1" noChangeArrowheads="1" noChangeShapeType="1" noTextEdit="1"/>
              </p:cNvSpPr>
              <p:nvPr>
                <p:ph idx="1"/>
              </p:nvPr>
            </p:nvSpPr>
            <p:spPr>
              <a:xfrm>
                <a:off x="4370286" y="1868487"/>
                <a:ext cx="4291113" cy="4351338"/>
              </a:xfrm>
              <a:blipFill>
                <a:blip r:embed="rId3"/>
                <a:stretch>
                  <a:fillRect l="-2557" t="-2384"/>
                </a:stretch>
              </a:blipFill>
            </p:spPr>
            <p:txBody>
              <a:bodyPr/>
              <a:lstStyle/>
              <a:p>
                <a:r>
                  <a:rPr lang="en-US">
                    <a:noFill/>
                  </a:rPr>
                  <a:t> </a:t>
                </a:r>
              </a:p>
            </p:txBody>
          </p:sp>
        </mc:Fallback>
      </mc:AlternateContent>
      <p:pic>
        <p:nvPicPr>
          <p:cNvPr id="5" name="Picture 4" descr="A picture containing indoor, sitting, small, table&#10;&#10;Description automatically generated">
            <a:extLst>
              <a:ext uri="{FF2B5EF4-FFF2-40B4-BE49-F238E27FC236}">
                <a16:creationId xmlns:a16="http://schemas.microsoft.com/office/drawing/2014/main" id="{8BCEC0EF-79E9-4E53-A0F2-81378527B6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509" y="1181254"/>
            <a:ext cx="3400425" cy="4810125"/>
          </a:xfrm>
          <a:prstGeom prst="rect">
            <a:avLst/>
          </a:prstGeom>
        </p:spPr>
      </p:pic>
    </p:spTree>
    <p:extLst>
      <p:ext uri="{BB962C8B-B14F-4D97-AF65-F5344CB8AC3E}">
        <p14:creationId xmlns:p14="http://schemas.microsoft.com/office/powerpoint/2010/main" val="3354511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0A318-E957-4B69-960D-DC7FD171142D}"/>
              </a:ext>
            </a:extLst>
          </p:cNvPr>
          <p:cNvSpPr>
            <a:spLocks noGrp="1"/>
          </p:cNvSpPr>
          <p:nvPr>
            <p:ph type="title"/>
          </p:nvPr>
        </p:nvSpPr>
        <p:spPr/>
        <p:txBody>
          <a:bodyPr/>
          <a:lstStyle/>
          <a:p>
            <a:r>
              <a:rPr lang="en-US" dirty="0"/>
              <a:t>Character </a:t>
            </a:r>
            <a:r>
              <a:rPr lang="en-US" dirty="0">
                <a:sym typeface="Symbol" panose="05050102010706020507" pitchFamily="18" charset="2"/>
              </a:rPr>
              <a:t> </a:t>
            </a:r>
            <a:r>
              <a:rPr lang="en-US" dirty="0"/>
              <a:t>table for O</a:t>
            </a:r>
            <a:r>
              <a:rPr lang="en-US" baseline="-25000" dirty="0"/>
              <a:t>h</a:t>
            </a:r>
            <a:endParaRPr lang="en-US" dirty="0"/>
          </a:p>
        </p:txBody>
      </p:sp>
      <p:graphicFrame>
        <p:nvGraphicFramePr>
          <p:cNvPr id="4" name="Table 3">
            <a:extLst>
              <a:ext uri="{FF2B5EF4-FFF2-40B4-BE49-F238E27FC236}">
                <a16:creationId xmlns:a16="http://schemas.microsoft.com/office/drawing/2014/main" id="{CFDEF35D-F3B5-4C6D-A532-D0C8E1B51E5A}"/>
              </a:ext>
            </a:extLst>
          </p:cNvPr>
          <p:cNvGraphicFramePr>
            <a:graphicFrameLocks noGrp="1"/>
          </p:cNvGraphicFramePr>
          <p:nvPr>
            <p:extLst>
              <p:ext uri="{D42A27DB-BD31-4B8C-83A1-F6EECF244321}">
                <p14:modId xmlns:p14="http://schemas.microsoft.com/office/powerpoint/2010/main" val="1062399533"/>
              </p:ext>
            </p:extLst>
          </p:nvPr>
        </p:nvGraphicFramePr>
        <p:xfrm>
          <a:off x="1209368" y="1789009"/>
          <a:ext cx="6440129" cy="4370091"/>
        </p:xfrm>
        <a:graphic>
          <a:graphicData uri="http://schemas.openxmlformats.org/drawingml/2006/table">
            <a:tbl>
              <a:tblPr/>
              <a:tblGrid>
                <a:gridCol w="869175">
                  <a:extLst>
                    <a:ext uri="{9D8B030D-6E8A-4147-A177-3AD203B41FA5}">
                      <a16:colId xmlns:a16="http://schemas.microsoft.com/office/drawing/2014/main" val="3522405958"/>
                    </a:ext>
                  </a:extLst>
                </a:gridCol>
                <a:gridCol w="396150">
                  <a:extLst>
                    <a:ext uri="{9D8B030D-6E8A-4147-A177-3AD203B41FA5}">
                      <a16:colId xmlns:a16="http://schemas.microsoft.com/office/drawing/2014/main" val="2099307268"/>
                    </a:ext>
                  </a:extLst>
                </a:gridCol>
                <a:gridCol w="396150">
                  <a:extLst>
                    <a:ext uri="{9D8B030D-6E8A-4147-A177-3AD203B41FA5}">
                      <a16:colId xmlns:a16="http://schemas.microsoft.com/office/drawing/2014/main" val="3921167871"/>
                    </a:ext>
                  </a:extLst>
                </a:gridCol>
                <a:gridCol w="396150">
                  <a:extLst>
                    <a:ext uri="{9D8B030D-6E8A-4147-A177-3AD203B41FA5}">
                      <a16:colId xmlns:a16="http://schemas.microsoft.com/office/drawing/2014/main" val="1272063889"/>
                    </a:ext>
                  </a:extLst>
                </a:gridCol>
                <a:gridCol w="396150">
                  <a:extLst>
                    <a:ext uri="{9D8B030D-6E8A-4147-A177-3AD203B41FA5}">
                      <a16:colId xmlns:a16="http://schemas.microsoft.com/office/drawing/2014/main" val="3611805370"/>
                    </a:ext>
                  </a:extLst>
                </a:gridCol>
                <a:gridCol w="396150">
                  <a:extLst>
                    <a:ext uri="{9D8B030D-6E8A-4147-A177-3AD203B41FA5}">
                      <a16:colId xmlns:a16="http://schemas.microsoft.com/office/drawing/2014/main" val="3867614113"/>
                    </a:ext>
                  </a:extLst>
                </a:gridCol>
                <a:gridCol w="396150">
                  <a:extLst>
                    <a:ext uri="{9D8B030D-6E8A-4147-A177-3AD203B41FA5}">
                      <a16:colId xmlns:a16="http://schemas.microsoft.com/office/drawing/2014/main" val="1934665632"/>
                    </a:ext>
                  </a:extLst>
                </a:gridCol>
                <a:gridCol w="396150">
                  <a:extLst>
                    <a:ext uri="{9D8B030D-6E8A-4147-A177-3AD203B41FA5}">
                      <a16:colId xmlns:a16="http://schemas.microsoft.com/office/drawing/2014/main" val="1521079098"/>
                    </a:ext>
                  </a:extLst>
                </a:gridCol>
                <a:gridCol w="396150">
                  <a:extLst>
                    <a:ext uri="{9D8B030D-6E8A-4147-A177-3AD203B41FA5}">
                      <a16:colId xmlns:a16="http://schemas.microsoft.com/office/drawing/2014/main" val="3929318477"/>
                    </a:ext>
                  </a:extLst>
                </a:gridCol>
                <a:gridCol w="396150">
                  <a:extLst>
                    <a:ext uri="{9D8B030D-6E8A-4147-A177-3AD203B41FA5}">
                      <a16:colId xmlns:a16="http://schemas.microsoft.com/office/drawing/2014/main" val="3656090122"/>
                    </a:ext>
                  </a:extLst>
                </a:gridCol>
                <a:gridCol w="396150">
                  <a:extLst>
                    <a:ext uri="{9D8B030D-6E8A-4147-A177-3AD203B41FA5}">
                      <a16:colId xmlns:a16="http://schemas.microsoft.com/office/drawing/2014/main" val="275006042"/>
                    </a:ext>
                  </a:extLst>
                </a:gridCol>
                <a:gridCol w="783544">
                  <a:extLst>
                    <a:ext uri="{9D8B030D-6E8A-4147-A177-3AD203B41FA5}">
                      <a16:colId xmlns:a16="http://schemas.microsoft.com/office/drawing/2014/main" val="2674278449"/>
                    </a:ext>
                  </a:extLst>
                </a:gridCol>
                <a:gridCol w="825910">
                  <a:extLst>
                    <a:ext uri="{9D8B030D-6E8A-4147-A177-3AD203B41FA5}">
                      <a16:colId xmlns:a16="http://schemas.microsoft.com/office/drawing/2014/main" val="2118501880"/>
                    </a:ext>
                  </a:extLst>
                </a:gridCol>
              </a:tblGrid>
              <a:tr h="753834">
                <a:tc>
                  <a:txBody>
                    <a:bodyPr/>
                    <a:lstStyle/>
                    <a:p>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E</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8C</a:t>
                      </a:r>
                      <a:r>
                        <a:rPr lang="en-US" sz="1200" baseline="-25000"/>
                        <a:t>3</a:t>
                      </a:r>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6C</a:t>
                      </a:r>
                      <a:r>
                        <a:rPr lang="en-US" sz="1200" baseline="-25000"/>
                        <a:t>2</a:t>
                      </a:r>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6C</a:t>
                      </a:r>
                      <a:r>
                        <a:rPr lang="en-US" sz="1200" baseline="-25000"/>
                        <a:t>4</a:t>
                      </a:r>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3C</a:t>
                      </a:r>
                      <a:r>
                        <a:rPr lang="en-US" sz="1200" baseline="-25000"/>
                        <a:t>2</a:t>
                      </a:r>
                      <a:r>
                        <a:rPr lang="en-US" sz="1200"/>
                        <a:t> =(C</a:t>
                      </a:r>
                      <a:r>
                        <a:rPr lang="en-US" sz="1200" baseline="-25000"/>
                        <a:t>4</a:t>
                      </a:r>
                      <a:r>
                        <a:rPr lang="en-US" sz="1200"/>
                        <a:t>)</a:t>
                      </a:r>
                      <a:r>
                        <a:rPr lang="en-US" sz="1200" baseline="30000"/>
                        <a:t>2</a:t>
                      </a:r>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err="1"/>
                        <a:t>i</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a:t>6S</a:t>
                      </a:r>
                      <a:r>
                        <a:rPr lang="en-US" sz="1200" baseline="-25000" dirty="0"/>
                        <a:t>4</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a:t>8S</a:t>
                      </a:r>
                      <a:r>
                        <a:rPr lang="en-US" sz="1200" baseline="-25000" dirty="0"/>
                        <a:t>6</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l-GR" sz="1200" dirty="0"/>
                        <a:t>3σ</a:t>
                      </a:r>
                      <a:r>
                        <a:rPr lang="en-US" sz="1200" baseline="-25000" dirty="0"/>
                        <a:t>h</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l-GR" sz="1200" dirty="0"/>
                        <a:t>6σ</a:t>
                      </a:r>
                      <a:r>
                        <a:rPr lang="en-US" sz="1200" baseline="-25000" dirty="0"/>
                        <a:t>d</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a:t>linear,</a:t>
                      </a:r>
                      <a:br>
                        <a:rPr lang="en-US" sz="1200" dirty="0"/>
                      </a:br>
                      <a:r>
                        <a:rPr lang="en-US" sz="1200" dirty="0"/>
                        <a:t>rotations</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quadratic</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7085441"/>
                  </a:ext>
                </a:extLst>
              </a:tr>
              <a:tr h="395576">
                <a:tc>
                  <a:txBody>
                    <a:bodyPr/>
                    <a:lstStyle/>
                    <a:p>
                      <a:r>
                        <a:rPr lang="en-US" sz="1200" dirty="0"/>
                        <a:t> A</a:t>
                      </a:r>
                      <a:r>
                        <a:rPr lang="en-US" sz="1200" baseline="-25000" dirty="0"/>
                        <a:t>1g</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x</a:t>
                      </a:r>
                      <a:r>
                        <a:rPr lang="en-US" sz="1200" baseline="30000"/>
                        <a:t>2</a:t>
                      </a:r>
                      <a:r>
                        <a:rPr lang="en-US" sz="1200"/>
                        <a:t>+y</a:t>
                      </a:r>
                      <a:r>
                        <a:rPr lang="en-US" sz="1200" baseline="30000"/>
                        <a:t>2</a:t>
                      </a:r>
                      <a:r>
                        <a:rPr lang="en-US" sz="1200"/>
                        <a:t>+z</a:t>
                      </a:r>
                      <a:r>
                        <a:rPr lang="en-US" sz="1200" baseline="30000"/>
                        <a:t>2</a:t>
                      </a:r>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2865423"/>
                  </a:ext>
                </a:extLst>
              </a:tr>
              <a:tr h="216447">
                <a:tc>
                  <a:txBody>
                    <a:bodyPr/>
                    <a:lstStyle/>
                    <a:p>
                      <a:r>
                        <a:rPr lang="en-US" sz="1200" dirty="0"/>
                        <a:t> A</a:t>
                      </a:r>
                      <a:r>
                        <a:rPr lang="en-US" sz="1200" baseline="-25000" dirty="0"/>
                        <a:t>2g</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2</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2629323"/>
                  </a:ext>
                </a:extLst>
              </a:tr>
              <a:tr h="574705">
                <a:tc>
                  <a:txBody>
                    <a:bodyPr/>
                    <a:lstStyle/>
                    <a:p>
                      <a:r>
                        <a:rPr lang="en-US" sz="1200" dirty="0"/>
                        <a:t> </a:t>
                      </a:r>
                      <a:r>
                        <a:rPr lang="en-US" sz="1200" dirty="0" err="1"/>
                        <a:t>E</a:t>
                      </a:r>
                      <a:r>
                        <a:rPr lang="en-US" sz="1200" baseline="-25000" dirty="0" err="1"/>
                        <a:t>g</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12</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(2z</a:t>
                      </a:r>
                      <a:r>
                        <a:rPr lang="en-US" sz="1200" baseline="30000"/>
                        <a:t>2</a:t>
                      </a:r>
                      <a:r>
                        <a:rPr lang="en-US" sz="1200"/>
                        <a:t>-x</a:t>
                      </a:r>
                      <a:r>
                        <a:rPr lang="en-US" sz="1200" baseline="30000"/>
                        <a:t>2</a:t>
                      </a:r>
                      <a:r>
                        <a:rPr lang="en-US" sz="1200"/>
                        <a:t>-y</a:t>
                      </a:r>
                      <a:r>
                        <a:rPr lang="en-US" sz="1200" baseline="30000"/>
                        <a:t>2</a:t>
                      </a:r>
                      <a:r>
                        <a:rPr lang="en-US" sz="1200"/>
                        <a:t>, x</a:t>
                      </a:r>
                      <a:r>
                        <a:rPr lang="en-US" sz="1200" baseline="30000"/>
                        <a:t>2</a:t>
                      </a:r>
                      <a:r>
                        <a:rPr lang="en-US" sz="1200"/>
                        <a:t>-y</a:t>
                      </a:r>
                      <a:r>
                        <a:rPr lang="en-US" sz="1200" baseline="30000"/>
                        <a:t>2</a:t>
                      </a:r>
                      <a:r>
                        <a:rPr lang="en-US" sz="1200"/>
                        <a:t>)</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1807109"/>
                  </a:ext>
                </a:extLst>
              </a:tr>
              <a:tr h="574705">
                <a:tc>
                  <a:txBody>
                    <a:bodyPr/>
                    <a:lstStyle/>
                    <a:p>
                      <a:r>
                        <a:rPr lang="en-US" sz="1200" dirty="0"/>
                        <a:t> T</a:t>
                      </a:r>
                      <a:r>
                        <a:rPr lang="en-US" sz="1200" baseline="-25000" dirty="0"/>
                        <a:t>1g</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15</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(R</a:t>
                      </a:r>
                      <a:r>
                        <a:rPr lang="en-US" sz="1200" baseline="-25000"/>
                        <a:t>x</a:t>
                      </a:r>
                      <a:r>
                        <a:rPr lang="en-US" sz="1200"/>
                        <a:t>, R</a:t>
                      </a:r>
                      <a:r>
                        <a:rPr lang="en-US" sz="1200" baseline="-25000"/>
                        <a:t>y</a:t>
                      </a:r>
                      <a:r>
                        <a:rPr lang="en-US" sz="1200"/>
                        <a:t>, R</a:t>
                      </a:r>
                      <a:r>
                        <a:rPr lang="en-US" sz="1200" baseline="-25000"/>
                        <a:t>z</a:t>
                      </a:r>
                      <a:r>
                        <a:rPr lang="en-US" sz="1200"/>
                        <a:t>)</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4264360"/>
                  </a:ext>
                </a:extLst>
              </a:tr>
              <a:tr h="574705">
                <a:tc>
                  <a:txBody>
                    <a:bodyPr/>
                    <a:lstStyle/>
                    <a:p>
                      <a:r>
                        <a:rPr lang="en-US" sz="1200" dirty="0"/>
                        <a:t> T</a:t>
                      </a:r>
                      <a:r>
                        <a:rPr lang="en-US" sz="1200" baseline="-25000" dirty="0"/>
                        <a:t>2g</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25</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(xz, yz, xy)</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439087"/>
                  </a:ext>
                </a:extLst>
              </a:tr>
              <a:tr h="216447">
                <a:tc>
                  <a:txBody>
                    <a:bodyPr/>
                    <a:lstStyle/>
                    <a:p>
                      <a:r>
                        <a:rPr lang="en-US" sz="1200" dirty="0"/>
                        <a:t> A</a:t>
                      </a:r>
                      <a:r>
                        <a:rPr lang="en-US" sz="1200" baseline="-25000" dirty="0"/>
                        <a:t>1u</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3595002"/>
                  </a:ext>
                </a:extLst>
              </a:tr>
              <a:tr h="216447">
                <a:tc>
                  <a:txBody>
                    <a:bodyPr/>
                    <a:lstStyle/>
                    <a:p>
                      <a:r>
                        <a:rPr lang="en-US" sz="1200" dirty="0"/>
                        <a:t> A</a:t>
                      </a:r>
                      <a:r>
                        <a:rPr lang="en-US" sz="1200" baseline="-25000" dirty="0"/>
                        <a:t>2u</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2</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3325642"/>
                  </a:ext>
                </a:extLst>
              </a:tr>
              <a:tr h="216447">
                <a:tc>
                  <a:txBody>
                    <a:bodyPr/>
                    <a:lstStyle/>
                    <a:p>
                      <a:r>
                        <a:rPr lang="en-US" sz="1200" dirty="0"/>
                        <a:t> E</a:t>
                      </a:r>
                      <a:r>
                        <a:rPr lang="en-US" sz="1200" baseline="-25000" dirty="0"/>
                        <a:t>u</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12</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-2</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7384612"/>
                  </a:ext>
                </a:extLst>
              </a:tr>
              <a:tr h="395576">
                <a:tc>
                  <a:txBody>
                    <a:bodyPr/>
                    <a:lstStyle/>
                    <a:p>
                      <a:r>
                        <a:rPr lang="en-US" sz="1200" dirty="0"/>
                        <a:t> T</a:t>
                      </a:r>
                      <a:r>
                        <a:rPr lang="en-US" sz="1200" baseline="-25000" dirty="0"/>
                        <a:t>1u</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15</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(x, y, z)</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366784"/>
                  </a:ext>
                </a:extLst>
              </a:tr>
              <a:tr h="216447">
                <a:tc>
                  <a:txBody>
                    <a:bodyPr/>
                    <a:lstStyle/>
                    <a:p>
                      <a:r>
                        <a:rPr lang="en-US" sz="1200" dirty="0"/>
                        <a:t> T</a:t>
                      </a:r>
                      <a:r>
                        <a:rPr lang="en-US" sz="1200" baseline="-25000" dirty="0"/>
                        <a:t>2u</a:t>
                      </a:r>
                      <a:r>
                        <a:rPr lang="en-US" sz="1200" baseline="0" dirty="0"/>
                        <a:t>  (</a:t>
                      </a:r>
                      <a:r>
                        <a:rPr lang="en-US" sz="1200" baseline="0" dirty="0">
                          <a:sym typeface="Symbol" panose="05050102010706020507" pitchFamily="18" charset="2"/>
                        </a:rPr>
                        <a:t></a:t>
                      </a:r>
                      <a:r>
                        <a:rPr lang="en-US" sz="1200" baseline="-25000" dirty="0">
                          <a:sym typeface="Symbol" panose="05050102010706020507" pitchFamily="18" charset="2"/>
                        </a:rPr>
                        <a:t>25</a:t>
                      </a:r>
                      <a:r>
                        <a:rPr lang="en-US" sz="1200" baseline="0" dirty="0">
                          <a:sym typeface="Symbol" panose="05050102010706020507" pitchFamily="18" charset="2"/>
                        </a:rPr>
                        <a:t>)</a:t>
                      </a:r>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dirty="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-3</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0</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200"/>
                        <a:t>-1</a:t>
                      </a:r>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endParaRPr lang="en-US" sz="1200" dirty="0"/>
                    </a:p>
                  </a:txBody>
                  <a:tcPr marL="18659" marR="18659" marT="18659" marB="18659"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68910204"/>
                  </a:ext>
                </a:extLst>
              </a:tr>
            </a:tbl>
          </a:graphicData>
        </a:graphic>
      </p:graphicFrame>
    </p:spTree>
    <p:extLst>
      <p:ext uri="{BB962C8B-B14F-4D97-AF65-F5344CB8AC3E}">
        <p14:creationId xmlns:p14="http://schemas.microsoft.com/office/powerpoint/2010/main" val="3331270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B874-D649-4287-BC5A-DA66979C4D70}"/>
              </a:ext>
            </a:extLst>
          </p:cNvPr>
          <p:cNvSpPr>
            <a:spLocks noGrp="1"/>
          </p:cNvSpPr>
          <p:nvPr>
            <p:ph type="title"/>
          </p:nvPr>
        </p:nvSpPr>
        <p:spPr/>
        <p:txBody>
          <a:bodyPr/>
          <a:lstStyle/>
          <a:p>
            <a:r>
              <a:rPr lang="en-US" dirty="0"/>
              <a:t>Run QE at HPC (e.g., atlas9.nus.edu.sg)</a:t>
            </a:r>
          </a:p>
        </p:txBody>
      </p:sp>
      <p:sp>
        <p:nvSpPr>
          <p:cNvPr id="3" name="Content Placeholder 2">
            <a:extLst>
              <a:ext uri="{FF2B5EF4-FFF2-40B4-BE49-F238E27FC236}">
                <a16:creationId xmlns:a16="http://schemas.microsoft.com/office/drawing/2014/main" id="{C8728CD6-3D04-405C-8F66-DB5E3AB808BF}"/>
              </a:ext>
            </a:extLst>
          </p:cNvPr>
          <p:cNvSpPr>
            <a:spLocks noGrp="1"/>
          </p:cNvSpPr>
          <p:nvPr>
            <p:ph idx="1"/>
          </p:nvPr>
        </p:nvSpPr>
        <p:spPr>
          <a:xfrm>
            <a:off x="628650" y="1825625"/>
            <a:ext cx="8261350" cy="4351338"/>
          </a:xfrm>
        </p:spPr>
        <p:txBody>
          <a:bodyPr/>
          <a:lstStyle/>
          <a:p>
            <a:r>
              <a:rPr lang="en-US" dirty="0"/>
              <a:t>Setup the proper running environment for QE by issuing two </a:t>
            </a:r>
            <a:r>
              <a:rPr lang="en-US" dirty="0" err="1"/>
              <a:t>linux</a:t>
            </a:r>
            <a:r>
              <a:rPr lang="en-US" dirty="0"/>
              <a:t> commands:</a:t>
            </a:r>
          </a:p>
          <a:p>
            <a:endParaRPr lang="en-US" dirty="0"/>
          </a:p>
          <a:p>
            <a:pPr marL="0" indent="0">
              <a:buNone/>
            </a:pPr>
            <a:r>
              <a:rPr lang="en-US" b="1" dirty="0">
                <a:latin typeface="Courier New" panose="02070309020205020404" pitchFamily="49" charset="0"/>
                <a:cs typeface="Courier New" panose="02070309020205020404" pitchFamily="49" charset="0"/>
              </a:rPr>
              <a:t>source /etc/profile.d/rec_modules.sh     </a:t>
            </a:r>
          </a:p>
          <a:p>
            <a:pPr marL="0" indent="0">
              <a:buNone/>
            </a:pPr>
            <a:r>
              <a:rPr lang="en-US" b="1" dirty="0">
                <a:latin typeface="Courier New" panose="02070309020205020404" pitchFamily="49" charset="0"/>
                <a:cs typeface="Courier New" panose="02070309020205020404" pitchFamily="49" charset="0"/>
              </a:rPr>
              <a:t>module load espresso6.5-Centos6_Intel</a:t>
            </a:r>
          </a:p>
          <a:p>
            <a:endParaRPr lang="en-US" b="1" dirty="0">
              <a:cs typeface="Courier New" panose="02070309020205020404" pitchFamily="49" charset="0"/>
            </a:endParaRPr>
          </a:p>
          <a:p>
            <a:r>
              <a:rPr lang="en-US" dirty="0">
                <a:cs typeface="Courier New" panose="02070309020205020404" pitchFamily="49" charset="0"/>
              </a:rPr>
              <a:t>The QE binary is then available as  </a:t>
            </a:r>
            <a:r>
              <a:rPr lang="en-US" b="1" dirty="0" err="1">
                <a:latin typeface="Courier New" panose="02070309020205020404" pitchFamily="49" charset="0"/>
                <a:cs typeface="Courier New" panose="02070309020205020404" pitchFamily="49" charset="0"/>
              </a:rPr>
              <a:t>pw.x</a:t>
            </a:r>
            <a:r>
              <a:rPr lang="en-US" dirty="0">
                <a:cs typeface="Courier New" panose="02070309020205020404" pitchFamily="49" charset="0"/>
              </a:rPr>
              <a:t> (for DFT plane wave self consistency)  and </a:t>
            </a:r>
            <a:r>
              <a:rPr lang="en-US" b="1" dirty="0" err="1">
                <a:latin typeface="Courier New" panose="02070309020205020404" pitchFamily="49" charset="0"/>
                <a:cs typeface="Courier New" panose="02070309020205020404" pitchFamily="49" charset="0"/>
              </a:rPr>
              <a:t>ph.x</a:t>
            </a:r>
            <a:r>
              <a:rPr lang="en-US" dirty="0">
                <a:cs typeface="Courier New" panose="02070309020205020404" pitchFamily="49" charset="0"/>
              </a:rPr>
              <a:t> (DFT perturbative phonon calculation)</a:t>
            </a:r>
          </a:p>
          <a:p>
            <a:endParaRPr lang="en-US" dirty="0"/>
          </a:p>
        </p:txBody>
      </p:sp>
    </p:spTree>
    <p:extLst>
      <p:ext uri="{BB962C8B-B14F-4D97-AF65-F5344CB8AC3E}">
        <p14:creationId xmlns:p14="http://schemas.microsoft.com/office/powerpoint/2010/main" val="1428132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4AC17-5D1F-4779-B3FA-8D3080CBEDA9}"/>
              </a:ext>
            </a:extLst>
          </p:cNvPr>
          <p:cNvSpPr>
            <a:spLocks noGrp="1"/>
          </p:cNvSpPr>
          <p:nvPr>
            <p:ph type="title"/>
          </p:nvPr>
        </p:nvSpPr>
        <p:spPr/>
        <p:txBody>
          <a:bodyPr/>
          <a:lstStyle/>
          <a:p>
            <a:r>
              <a:rPr lang="en-US" dirty="0">
                <a:hlinkClick r:id="rId3"/>
              </a:rPr>
              <a:t>Quantum Espresso</a:t>
            </a:r>
            <a:r>
              <a:rPr lang="en-US" dirty="0"/>
              <a:t> (QE) for phonon mode at </a:t>
            </a:r>
            <a:r>
              <a:rPr lang="en-US" dirty="0">
                <a:sym typeface="Symbol" panose="05050102010706020507" pitchFamily="18" charset="2"/>
              </a:rPr>
              <a:t> point</a:t>
            </a:r>
            <a:endParaRPr lang="en-US" dirty="0"/>
          </a:p>
        </p:txBody>
      </p:sp>
      <p:sp>
        <p:nvSpPr>
          <p:cNvPr id="3" name="Content Placeholder 2">
            <a:extLst>
              <a:ext uri="{FF2B5EF4-FFF2-40B4-BE49-F238E27FC236}">
                <a16:creationId xmlns:a16="http://schemas.microsoft.com/office/drawing/2014/main" id="{1D04CC10-AE97-4D54-B6BE-FF0CD5035C84}"/>
              </a:ext>
            </a:extLst>
          </p:cNvPr>
          <p:cNvSpPr>
            <a:spLocks noGrp="1"/>
          </p:cNvSpPr>
          <p:nvPr>
            <p:ph idx="1"/>
          </p:nvPr>
        </p:nvSpPr>
        <p:spPr>
          <a:xfrm>
            <a:off x="628650" y="2395896"/>
            <a:ext cx="7886700" cy="3202264"/>
          </a:xfrm>
        </p:spPr>
        <p:txBody>
          <a:bodyPr/>
          <a:lstStyle/>
          <a:p>
            <a:r>
              <a:rPr lang="en-US" dirty="0"/>
              <a:t>Step 1: run </a:t>
            </a:r>
            <a:r>
              <a:rPr lang="en-US" dirty="0" err="1"/>
              <a:t>pw.x</a:t>
            </a:r>
            <a:r>
              <a:rPr lang="en-US" dirty="0"/>
              <a:t> at the equilibrium structure </a:t>
            </a:r>
          </a:p>
          <a:p>
            <a:pPr marL="0" indent="0">
              <a:buNone/>
            </a:pPr>
            <a:r>
              <a:rPr lang="en-US" dirty="0"/>
              <a:t>   </a:t>
            </a:r>
            <a:r>
              <a:rPr lang="en-US" sz="2000" b="1" dirty="0" err="1">
                <a:latin typeface="Courier New" panose="02070309020205020404" pitchFamily="49" charset="0"/>
                <a:cs typeface="Courier New" panose="02070309020205020404" pitchFamily="49" charset="0"/>
              </a:rPr>
              <a:t>mpirun</a:t>
            </a:r>
            <a:r>
              <a:rPr lang="en-US" sz="2000" b="1" dirty="0">
                <a:latin typeface="Courier New" panose="02070309020205020404" pitchFamily="49" charset="0"/>
                <a:cs typeface="Courier New" panose="02070309020205020404" pitchFamily="49" charset="0"/>
              </a:rPr>
              <a:t> –np 8 </a:t>
            </a:r>
            <a:r>
              <a:rPr lang="en-US" sz="2000" b="1" dirty="0" err="1">
                <a:latin typeface="Courier New" panose="02070309020205020404" pitchFamily="49" charset="0"/>
                <a:cs typeface="Courier New" panose="02070309020205020404" pitchFamily="49" charset="0"/>
              </a:rPr>
              <a:t>pw.x</a:t>
            </a:r>
            <a:r>
              <a:rPr lang="en-US" sz="2000" b="1" dirty="0">
                <a:latin typeface="Courier New" panose="02070309020205020404" pitchFamily="49" charset="0"/>
                <a:cs typeface="Courier New" panose="02070309020205020404" pitchFamily="49" charset="0"/>
              </a:rPr>
              <a:t> –in scf.in &gt; out</a:t>
            </a:r>
          </a:p>
          <a:p>
            <a:pPr marL="0" indent="0">
              <a:buNone/>
            </a:pPr>
            <a:endParaRPr lang="en-US" dirty="0"/>
          </a:p>
          <a:p>
            <a:r>
              <a:rPr lang="en-US" dirty="0"/>
              <a:t>Step 2: run </a:t>
            </a:r>
            <a:r>
              <a:rPr lang="en-US" dirty="0" err="1"/>
              <a:t>ph.x</a:t>
            </a:r>
            <a:r>
              <a:rPr lang="en-US" dirty="0"/>
              <a:t>  to obtain frequencies and eigenmodes.</a:t>
            </a:r>
          </a:p>
          <a:p>
            <a:pPr marL="0" indent="0">
              <a:buNone/>
            </a:pPr>
            <a:r>
              <a:rPr kumimoji="0" lang="en-US" sz="2800" b="0" i="0" u="none" strike="noStrike" kern="1200" cap="none" spc="0" normalizeH="0" baseline="0" noProof="0" dirty="0">
                <a:ln>
                  <a:noFill/>
                </a:ln>
                <a:solidFill>
                  <a:prstClr val="black"/>
                </a:solidFill>
                <a:effectLst/>
                <a:uLnTx/>
                <a:uFillTx/>
                <a:latin typeface="Times New Roman" panose="02020603050405020304"/>
                <a:ea typeface="+mn-ea"/>
                <a:cs typeface="+mn-cs"/>
              </a:rPr>
              <a:t> </a:t>
            </a:r>
            <a:r>
              <a:rPr kumimoji="0" lang="en-US" sz="20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mpirun</a:t>
            </a:r>
            <a:r>
              <a:rPr kumimoji="0" lang="en-US"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–np 8 </a:t>
            </a:r>
            <a:r>
              <a:rPr kumimoji="0" lang="en-US" sz="20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ph.x</a:t>
            </a:r>
            <a:r>
              <a:rPr kumimoji="0" lang="en-US"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–in ph.in &gt; </a:t>
            </a:r>
            <a:r>
              <a:rPr kumimoji="0" lang="en-US" sz="20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phout</a:t>
            </a:r>
            <a:endParaRPr lang="en-US" dirty="0"/>
          </a:p>
        </p:txBody>
      </p:sp>
      <p:sp>
        <p:nvSpPr>
          <p:cNvPr id="4" name="TextBox 3">
            <a:extLst>
              <a:ext uri="{FF2B5EF4-FFF2-40B4-BE49-F238E27FC236}">
                <a16:creationId xmlns:a16="http://schemas.microsoft.com/office/drawing/2014/main" id="{950E7CB7-7401-4D26-9268-A6F3C3D573C4}"/>
              </a:ext>
            </a:extLst>
          </p:cNvPr>
          <p:cNvSpPr txBox="1"/>
          <p:nvPr/>
        </p:nvSpPr>
        <p:spPr>
          <a:xfrm>
            <a:off x="628650" y="5913120"/>
            <a:ext cx="7886700" cy="646331"/>
          </a:xfrm>
          <a:prstGeom prst="rect">
            <a:avLst/>
          </a:prstGeom>
          <a:noFill/>
        </p:spPr>
        <p:txBody>
          <a:bodyPr wrap="square" rtlCol="0">
            <a:spAutoFit/>
          </a:bodyPr>
          <a:lstStyle/>
          <a:p>
            <a:r>
              <a:rPr lang="en-US" dirty="0"/>
              <a:t>See also </a:t>
            </a:r>
            <a:r>
              <a:rPr lang="en-US" dirty="0">
                <a:hlinkClick r:id="rId4"/>
              </a:rPr>
              <a:t>https://www.quantum-espresso.org/resources/tutorials/shanghai-2013/hands-on-phonons/phonons_tutorial_shanghai1.pdf</a:t>
            </a:r>
            <a:r>
              <a:rPr lang="en-US" dirty="0"/>
              <a:t> </a:t>
            </a:r>
          </a:p>
        </p:txBody>
      </p:sp>
    </p:spTree>
    <p:extLst>
      <p:ext uri="{BB962C8B-B14F-4D97-AF65-F5344CB8AC3E}">
        <p14:creationId xmlns:p14="http://schemas.microsoft.com/office/powerpoint/2010/main" val="2265867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E604-57CC-471D-A793-66351D8319A1}"/>
              </a:ext>
            </a:extLst>
          </p:cNvPr>
          <p:cNvSpPr>
            <a:spLocks noGrp="1"/>
          </p:cNvSpPr>
          <p:nvPr>
            <p:ph type="title"/>
          </p:nvPr>
        </p:nvSpPr>
        <p:spPr>
          <a:xfrm>
            <a:off x="628650" y="-175648"/>
            <a:ext cx="7886700" cy="1325563"/>
          </a:xfrm>
        </p:spPr>
        <p:txBody>
          <a:bodyPr/>
          <a:lstStyle/>
          <a:p>
            <a:r>
              <a:rPr lang="en-US" dirty="0"/>
              <a:t>Input file scf.in for </a:t>
            </a:r>
            <a:r>
              <a:rPr lang="en-US" dirty="0" err="1"/>
              <a:t>pw.x</a:t>
            </a:r>
            <a:endParaRPr lang="en-US" dirty="0"/>
          </a:p>
        </p:txBody>
      </p:sp>
      <p:sp>
        <p:nvSpPr>
          <p:cNvPr id="7" name="TextBox 6">
            <a:extLst>
              <a:ext uri="{FF2B5EF4-FFF2-40B4-BE49-F238E27FC236}">
                <a16:creationId xmlns:a16="http://schemas.microsoft.com/office/drawing/2014/main" id="{078D75C0-E8E9-4153-831C-3B1B7CB26269}"/>
              </a:ext>
            </a:extLst>
          </p:cNvPr>
          <p:cNvSpPr txBox="1"/>
          <p:nvPr/>
        </p:nvSpPr>
        <p:spPr>
          <a:xfrm>
            <a:off x="3092245" y="880179"/>
            <a:ext cx="4572000" cy="5847755"/>
          </a:xfrm>
          <a:prstGeom prst="rect">
            <a:avLst/>
          </a:prstGeom>
          <a:noFill/>
        </p:spPr>
        <p:txBody>
          <a:bodyPr wrap="square">
            <a:spAutoFit/>
          </a:bodyPr>
          <a:lstStyle/>
          <a:p>
            <a:r>
              <a:rPr lang="en-US" sz="1100" dirty="0"/>
              <a:t>&amp;control</a:t>
            </a:r>
          </a:p>
          <a:p>
            <a:r>
              <a:rPr lang="en-US" sz="1100" dirty="0"/>
              <a:t>   prefix = 'diamond'</a:t>
            </a:r>
          </a:p>
          <a:p>
            <a:r>
              <a:rPr lang="en-US" sz="1100" dirty="0"/>
              <a:t>   calculation = '</a:t>
            </a:r>
            <a:r>
              <a:rPr lang="en-US" sz="1100" dirty="0" err="1"/>
              <a:t>vc</a:t>
            </a:r>
            <a:r>
              <a:rPr lang="en-US" sz="1100" dirty="0"/>
              <a:t>-relax'</a:t>
            </a:r>
          </a:p>
          <a:p>
            <a:r>
              <a:rPr lang="en-US" sz="1100" dirty="0"/>
              <a:t>   </a:t>
            </a:r>
            <a:r>
              <a:rPr lang="en-US" sz="1100" dirty="0" err="1"/>
              <a:t>restart_mode</a:t>
            </a:r>
            <a:r>
              <a:rPr lang="en-US" sz="1100" dirty="0"/>
              <a:t> = '</a:t>
            </a:r>
            <a:r>
              <a:rPr lang="en-US" sz="1100" dirty="0" err="1"/>
              <a:t>from_scratch</a:t>
            </a:r>
            <a:r>
              <a:rPr lang="en-US" sz="1100" dirty="0"/>
              <a:t>'</a:t>
            </a:r>
          </a:p>
          <a:p>
            <a:r>
              <a:rPr lang="en-US" sz="1100" dirty="0"/>
              <a:t>   </a:t>
            </a:r>
            <a:r>
              <a:rPr lang="en-US" sz="1100" dirty="0" err="1"/>
              <a:t>pseudo_dir</a:t>
            </a:r>
            <a:r>
              <a:rPr lang="en-US" sz="1100" dirty="0"/>
              <a:t> = './'</a:t>
            </a:r>
          </a:p>
          <a:p>
            <a:r>
              <a:rPr lang="en-US" sz="1100" dirty="0"/>
              <a:t>/</a:t>
            </a:r>
          </a:p>
          <a:p>
            <a:r>
              <a:rPr lang="en-US" sz="1100" dirty="0"/>
              <a:t>&amp;system</a:t>
            </a:r>
          </a:p>
          <a:p>
            <a:r>
              <a:rPr lang="en-US" sz="1100" dirty="0"/>
              <a:t>   </a:t>
            </a:r>
            <a:r>
              <a:rPr lang="en-US" sz="1100" dirty="0" err="1"/>
              <a:t>ibrav</a:t>
            </a:r>
            <a:r>
              <a:rPr lang="en-US" sz="1100" dirty="0"/>
              <a:t> = 0</a:t>
            </a:r>
          </a:p>
          <a:p>
            <a:r>
              <a:rPr lang="en-US" sz="1100" dirty="0"/>
              <a:t>   </a:t>
            </a:r>
            <a:r>
              <a:rPr lang="en-US" sz="1100" dirty="0" err="1"/>
              <a:t>celldm</a:t>
            </a:r>
            <a:r>
              <a:rPr lang="en-US" sz="1100" dirty="0"/>
              <a:t>(1)=6.75870348</a:t>
            </a:r>
          </a:p>
          <a:p>
            <a:r>
              <a:rPr lang="en-US" sz="1100" dirty="0"/>
              <a:t>   </a:t>
            </a:r>
            <a:r>
              <a:rPr lang="en-US" sz="1100" dirty="0" err="1"/>
              <a:t>nat</a:t>
            </a:r>
            <a:r>
              <a:rPr lang="en-US" sz="1100" dirty="0"/>
              <a:t> = 2</a:t>
            </a:r>
          </a:p>
          <a:p>
            <a:r>
              <a:rPr lang="en-US" sz="1100" dirty="0"/>
              <a:t>   </a:t>
            </a:r>
            <a:r>
              <a:rPr lang="en-US" sz="1100" dirty="0" err="1"/>
              <a:t>ntyp</a:t>
            </a:r>
            <a:r>
              <a:rPr lang="en-US" sz="1100" dirty="0"/>
              <a:t> = 1</a:t>
            </a:r>
          </a:p>
          <a:p>
            <a:r>
              <a:rPr lang="en-US" sz="1100" dirty="0"/>
              <a:t>   </a:t>
            </a:r>
            <a:r>
              <a:rPr lang="en-US" sz="1100" dirty="0" err="1"/>
              <a:t>ecutwfc</a:t>
            </a:r>
            <a:r>
              <a:rPr lang="en-US" sz="1100" dirty="0"/>
              <a:t> = 60.0</a:t>
            </a:r>
          </a:p>
          <a:p>
            <a:r>
              <a:rPr lang="en-US" sz="1100" dirty="0"/>
              <a:t>/</a:t>
            </a:r>
          </a:p>
          <a:p>
            <a:r>
              <a:rPr lang="en-US" sz="1100" dirty="0"/>
              <a:t>&amp;electrons</a:t>
            </a:r>
          </a:p>
          <a:p>
            <a:r>
              <a:rPr lang="en-US" sz="1100" dirty="0"/>
              <a:t>   </a:t>
            </a:r>
            <a:r>
              <a:rPr lang="en-US" sz="1100" dirty="0" err="1"/>
              <a:t>conv_thr</a:t>
            </a:r>
            <a:r>
              <a:rPr lang="en-US" sz="1100" dirty="0"/>
              <a:t> = 1.0d-10</a:t>
            </a:r>
          </a:p>
          <a:p>
            <a:r>
              <a:rPr lang="en-US" sz="1100" dirty="0"/>
              <a:t>/</a:t>
            </a:r>
          </a:p>
          <a:p>
            <a:r>
              <a:rPr lang="en-US" sz="1100" dirty="0"/>
              <a:t>&amp;IONS</a:t>
            </a:r>
          </a:p>
          <a:p>
            <a:r>
              <a:rPr lang="en-US" sz="1100" dirty="0"/>
              <a:t>   </a:t>
            </a:r>
            <a:r>
              <a:rPr lang="en-US" sz="1100" dirty="0" err="1"/>
              <a:t>ion_dynamics</a:t>
            </a:r>
            <a:r>
              <a:rPr lang="en-US" sz="1100" dirty="0"/>
              <a:t> = '</a:t>
            </a:r>
            <a:r>
              <a:rPr lang="en-US" sz="1100" dirty="0" err="1"/>
              <a:t>bfgs</a:t>
            </a:r>
            <a:r>
              <a:rPr lang="en-US" sz="1100" dirty="0"/>
              <a:t>'</a:t>
            </a:r>
          </a:p>
          <a:p>
            <a:r>
              <a:rPr lang="en-US" sz="1100" dirty="0"/>
              <a:t>/</a:t>
            </a:r>
          </a:p>
          <a:p>
            <a:r>
              <a:rPr lang="en-US" sz="1100" dirty="0"/>
              <a:t>&amp;CELL</a:t>
            </a:r>
          </a:p>
          <a:p>
            <a:r>
              <a:rPr lang="en-US" sz="1100" dirty="0"/>
              <a:t>   </a:t>
            </a:r>
            <a:r>
              <a:rPr lang="en-US" sz="1100" dirty="0" err="1"/>
              <a:t>cell_dynamics</a:t>
            </a:r>
            <a:r>
              <a:rPr lang="en-US" sz="1100" dirty="0"/>
              <a:t> = '</a:t>
            </a:r>
            <a:r>
              <a:rPr lang="en-US" sz="1100" dirty="0" err="1"/>
              <a:t>bfgs</a:t>
            </a:r>
            <a:r>
              <a:rPr lang="en-US" sz="1100" dirty="0"/>
              <a:t>'</a:t>
            </a:r>
          </a:p>
          <a:p>
            <a:r>
              <a:rPr lang="en-US" sz="1100" dirty="0"/>
              <a:t>   </a:t>
            </a:r>
            <a:r>
              <a:rPr lang="en-US" sz="1100" dirty="0" err="1"/>
              <a:t>cell_dofree</a:t>
            </a:r>
            <a:r>
              <a:rPr lang="en-US" sz="1100" dirty="0"/>
              <a:t> = '</a:t>
            </a:r>
            <a:r>
              <a:rPr lang="en-US" sz="1100" dirty="0" err="1"/>
              <a:t>ibrav</a:t>
            </a:r>
            <a:r>
              <a:rPr lang="en-US" sz="1100" dirty="0"/>
              <a:t>'</a:t>
            </a:r>
          </a:p>
          <a:p>
            <a:r>
              <a:rPr lang="en-US" sz="1100" dirty="0"/>
              <a:t>/</a:t>
            </a:r>
          </a:p>
          <a:p>
            <a:r>
              <a:rPr lang="en-US" sz="1100" dirty="0"/>
              <a:t>CELL_PARAMETERS </a:t>
            </a:r>
            <a:r>
              <a:rPr lang="en-US" sz="1100" dirty="0" err="1"/>
              <a:t>alat</a:t>
            </a:r>
            <a:endParaRPr lang="en-US" sz="1100" dirty="0"/>
          </a:p>
          <a:p>
            <a:r>
              <a:rPr lang="en-US" sz="1100" dirty="0"/>
              <a:t>   0.0000000 0.5000000 0.5000000</a:t>
            </a:r>
          </a:p>
          <a:p>
            <a:r>
              <a:rPr lang="en-US" sz="1100" dirty="0"/>
              <a:t>   0.5000000 0.0000000 0.5000000</a:t>
            </a:r>
          </a:p>
          <a:p>
            <a:r>
              <a:rPr lang="en-US" sz="1100" dirty="0"/>
              <a:t>   0.5000000 0.5000000 0.0000000</a:t>
            </a:r>
          </a:p>
          <a:p>
            <a:r>
              <a:rPr lang="en-US" sz="1100" dirty="0"/>
              <a:t>ATOMIC_SPECIES</a:t>
            </a:r>
          </a:p>
          <a:p>
            <a:r>
              <a:rPr lang="en-US" sz="1100" dirty="0"/>
              <a:t>  C  12.011  C.UPF</a:t>
            </a:r>
          </a:p>
          <a:p>
            <a:r>
              <a:rPr lang="en-US" sz="1100" dirty="0"/>
              <a:t>ATOMIC_POSITIONS </a:t>
            </a:r>
            <a:r>
              <a:rPr lang="en-US" sz="1100" dirty="0" err="1"/>
              <a:t>alat</a:t>
            </a:r>
            <a:endParaRPr lang="en-US" sz="1100" dirty="0"/>
          </a:p>
          <a:p>
            <a:r>
              <a:rPr lang="en-US" sz="1100" dirty="0"/>
              <a:t>  C  0.0000000 0.0000000 0.000000</a:t>
            </a:r>
          </a:p>
          <a:p>
            <a:r>
              <a:rPr lang="en-US" sz="1100" dirty="0"/>
              <a:t>  C  0.250000 0.25000000 0.250000</a:t>
            </a:r>
          </a:p>
          <a:p>
            <a:r>
              <a:rPr lang="en-US" sz="1100" dirty="0"/>
              <a:t>K_POINTS automatic</a:t>
            </a:r>
          </a:p>
          <a:p>
            <a:r>
              <a:rPr lang="en-US" sz="1100" dirty="0"/>
              <a:t>10 10 10 0 0 0</a:t>
            </a:r>
          </a:p>
        </p:txBody>
      </p:sp>
    </p:spTree>
    <p:extLst>
      <p:ext uri="{BB962C8B-B14F-4D97-AF65-F5344CB8AC3E}">
        <p14:creationId xmlns:p14="http://schemas.microsoft.com/office/powerpoint/2010/main" val="4228596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E40D-6690-4571-8276-99D2EB3DB581}"/>
              </a:ext>
            </a:extLst>
          </p:cNvPr>
          <p:cNvSpPr>
            <a:spLocks noGrp="1"/>
          </p:cNvSpPr>
          <p:nvPr>
            <p:ph type="title"/>
          </p:nvPr>
        </p:nvSpPr>
        <p:spPr/>
        <p:txBody>
          <a:bodyPr/>
          <a:lstStyle/>
          <a:p>
            <a:r>
              <a:rPr lang="en-US" dirty="0"/>
              <a:t>Input file ph.in for </a:t>
            </a:r>
            <a:r>
              <a:rPr lang="en-US" dirty="0" err="1"/>
              <a:t>ph.x</a:t>
            </a:r>
            <a:endParaRPr lang="en-US" dirty="0"/>
          </a:p>
        </p:txBody>
      </p:sp>
      <p:sp>
        <p:nvSpPr>
          <p:cNvPr id="5" name="TextBox 4">
            <a:extLst>
              <a:ext uri="{FF2B5EF4-FFF2-40B4-BE49-F238E27FC236}">
                <a16:creationId xmlns:a16="http://schemas.microsoft.com/office/drawing/2014/main" id="{88DAEB6F-5652-420A-BA95-F1CC1820163E}"/>
              </a:ext>
            </a:extLst>
          </p:cNvPr>
          <p:cNvSpPr txBox="1"/>
          <p:nvPr/>
        </p:nvSpPr>
        <p:spPr>
          <a:xfrm>
            <a:off x="1882876" y="1805347"/>
            <a:ext cx="5147187" cy="3539430"/>
          </a:xfrm>
          <a:prstGeom prst="rect">
            <a:avLst/>
          </a:prstGeom>
          <a:noFill/>
        </p:spPr>
        <p:txBody>
          <a:bodyPr wrap="square">
            <a:spAutoFit/>
          </a:bodyPr>
          <a:lstStyle/>
          <a:p>
            <a:r>
              <a:rPr lang="en-US" sz="2800" b="1" dirty="0">
                <a:latin typeface="Courier New" panose="02070309020205020404" pitchFamily="49" charset="0"/>
                <a:cs typeface="Courier New" panose="02070309020205020404" pitchFamily="49" charset="0"/>
              </a:rPr>
              <a:t>phonons at Gamma point</a:t>
            </a:r>
          </a:p>
          <a:p>
            <a:r>
              <a:rPr lang="en-US" sz="2800" b="1" dirty="0">
                <a:latin typeface="Courier New" panose="02070309020205020404" pitchFamily="49" charset="0"/>
                <a:cs typeface="Courier New" panose="02070309020205020404" pitchFamily="49" charset="0"/>
              </a:rPr>
              <a:t>&amp;INPUTPH</a:t>
            </a:r>
          </a:p>
          <a:p>
            <a:r>
              <a:rPr lang="en-US" sz="2800" b="1" dirty="0">
                <a:latin typeface="Courier New" panose="02070309020205020404" pitchFamily="49" charset="0"/>
                <a:cs typeface="Courier New" panose="02070309020205020404" pitchFamily="49" charset="0"/>
              </a:rPr>
              <a:t>  prefix = 'diamond'</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epsil</a:t>
            </a:r>
            <a:r>
              <a:rPr lang="en-US" sz="2800" b="1" dirty="0">
                <a:latin typeface="Courier New" panose="02070309020205020404" pitchFamily="49" charset="0"/>
                <a:cs typeface="Courier New" panose="02070309020205020404" pitchFamily="49" charset="0"/>
              </a:rPr>
              <a:t> = .true.</a:t>
            </a:r>
          </a:p>
          <a:p>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fildyn</a:t>
            </a:r>
            <a:r>
              <a:rPr lang="en-US" sz="2800" b="1" dirty="0">
                <a:latin typeface="Courier New" panose="02070309020205020404" pitchFamily="49" charset="0"/>
                <a:cs typeface="Courier New" panose="02070309020205020404" pitchFamily="49" charset="0"/>
              </a:rPr>
              <a:t> = '</a:t>
            </a:r>
            <a:r>
              <a:rPr lang="en-US" sz="2800" b="1" dirty="0" err="1">
                <a:latin typeface="Courier New" panose="02070309020205020404" pitchFamily="49" charset="0"/>
                <a:cs typeface="Courier New" panose="02070309020205020404" pitchFamily="49" charset="0"/>
              </a:rPr>
              <a:t>dyn.G</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  tr2_ph = 1.0d-14</a:t>
            </a:r>
          </a:p>
          <a:p>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0.0 0.0 0.0</a:t>
            </a:r>
          </a:p>
        </p:txBody>
      </p:sp>
      <p:sp>
        <p:nvSpPr>
          <p:cNvPr id="3" name="TextBox 2">
            <a:extLst>
              <a:ext uri="{FF2B5EF4-FFF2-40B4-BE49-F238E27FC236}">
                <a16:creationId xmlns:a16="http://schemas.microsoft.com/office/drawing/2014/main" id="{0E5BE392-CEC3-47F2-A997-DF2B3C90A799}"/>
              </a:ext>
            </a:extLst>
          </p:cNvPr>
          <p:cNvSpPr txBox="1"/>
          <p:nvPr/>
        </p:nvSpPr>
        <p:spPr>
          <a:xfrm>
            <a:off x="1056639" y="6024880"/>
            <a:ext cx="6207103" cy="369332"/>
          </a:xfrm>
          <a:prstGeom prst="rect">
            <a:avLst/>
          </a:prstGeom>
          <a:noFill/>
        </p:spPr>
        <p:txBody>
          <a:bodyPr wrap="square" rtlCol="0">
            <a:spAutoFit/>
          </a:bodyPr>
          <a:lstStyle/>
          <a:p>
            <a:r>
              <a:rPr lang="en-US" dirty="0"/>
              <a:t>The normal mode displacements are reported in the </a:t>
            </a:r>
            <a:r>
              <a:rPr lang="en-US" dirty="0" err="1"/>
              <a:t>dyn.G</a:t>
            </a:r>
            <a:r>
              <a:rPr lang="en-US" dirty="0"/>
              <a:t> file.</a:t>
            </a:r>
          </a:p>
        </p:txBody>
      </p:sp>
    </p:spTree>
    <p:extLst>
      <p:ext uri="{BB962C8B-B14F-4D97-AF65-F5344CB8AC3E}">
        <p14:creationId xmlns:p14="http://schemas.microsoft.com/office/powerpoint/2010/main" val="352559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43B3-AD76-4CD3-A92B-BE39CC832000}"/>
              </a:ext>
            </a:extLst>
          </p:cNvPr>
          <p:cNvSpPr>
            <a:spLocks noGrp="1"/>
          </p:cNvSpPr>
          <p:nvPr>
            <p:ph type="title"/>
          </p:nvPr>
        </p:nvSpPr>
        <p:spPr/>
        <p:txBody>
          <a:bodyPr/>
          <a:lstStyle/>
          <a:p>
            <a:r>
              <a:rPr lang="en-US" dirty="0"/>
              <a:t>Phonon dispersion for diamond</a:t>
            </a:r>
          </a:p>
        </p:txBody>
      </p:sp>
      <p:pic>
        <p:nvPicPr>
          <p:cNvPr id="24578" name="Picture 2">
            <a:extLst>
              <a:ext uri="{FF2B5EF4-FFF2-40B4-BE49-F238E27FC236}">
                <a16:creationId xmlns:a16="http://schemas.microsoft.com/office/drawing/2014/main" id="{6BAF0349-5FCB-4DF0-B08F-C3F855F63E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748" y="1677628"/>
            <a:ext cx="5075903" cy="3553132"/>
          </a:xfrm>
          <a:prstGeom prst="rect">
            <a:avLst/>
          </a:prstGeom>
          <a:noFill/>
          <a:extLst>
            <a:ext uri="{909E8E84-426E-40DD-AFC4-6F175D3DCCD1}">
              <a14:hiddenFill xmlns:a14="http://schemas.microsoft.com/office/drawing/2010/main">
                <a:solidFill>
                  <a:srgbClr val="FFFFFF"/>
                </a:solidFill>
              </a14:hiddenFill>
            </a:ext>
          </a:extLst>
        </p:spPr>
      </p:pic>
      <p:pic>
        <p:nvPicPr>
          <p:cNvPr id="24580" name="Picture 4" descr="5 The Brillouin zone of a FCC lattice [Fig. 1.3]. The truncated octahedron is formed buy the area enclosed by planes constructed perpendicular to, and at the midpoints of the reciprocal lattice vectors. The high symmetry points are labelled with the standard crystal notation.">
            <a:extLst>
              <a:ext uri="{FF2B5EF4-FFF2-40B4-BE49-F238E27FC236}">
                <a16:creationId xmlns:a16="http://schemas.microsoft.com/office/drawing/2014/main" id="{98F4B432-84F4-44E4-A2EA-837CF44560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5449" y="1106437"/>
            <a:ext cx="2899901" cy="343845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1BAC5F00-FA13-4624-8D0F-81A5D6EF0E54}"/>
                  </a:ext>
                </a:extLst>
              </p:cNvPr>
              <p:cNvSpPr txBox="1"/>
              <p:nvPr/>
            </p:nvSpPr>
            <p:spPr>
              <a:xfrm>
                <a:off x="835742" y="5456903"/>
                <a:ext cx="7059561" cy="646331"/>
              </a:xfrm>
              <a:prstGeom prst="rect">
                <a:avLst/>
              </a:prstGeom>
              <a:noFill/>
            </p:spPr>
            <p:txBody>
              <a:bodyPr wrap="square" rtlCol="0">
                <a:spAutoFit/>
              </a:bodyPr>
              <a:lstStyle/>
              <a:p>
                <a:r>
                  <a:rPr lang="en-US" dirty="0"/>
                  <a:t>Three units in common use for frequency </a:t>
                </a:r>
              </a:p>
              <a:p>
                <a:r>
                  <a:rPr lang="en-US" dirty="0"/>
                  <a:t>1 THz (</a:t>
                </a:r>
                <a:r>
                  <a:rPr lang="en-US" dirty="0">
                    <a:sym typeface="Symbol" panose="05050102010706020507" pitchFamily="18" charset="2"/>
                  </a:rPr>
                  <a:t>/(2)) </a:t>
                </a:r>
                <a:r>
                  <a:rPr lang="en-US" dirty="0"/>
                  <a:t>= 33.356 cm</a:t>
                </a:r>
                <a:r>
                  <a:rPr lang="en-US" baseline="30000" dirty="0"/>
                  <a:t>-1</a:t>
                </a:r>
                <a:r>
                  <a:rPr lang="en-US" dirty="0"/>
                  <a:t> (</a:t>
                </a:r>
                <a:r>
                  <a:rPr lang="en-US" dirty="0">
                    <a:sym typeface="Symbol" panose="05050102010706020507" pitchFamily="18" charset="2"/>
                  </a:rPr>
                  <a:t>/(2c)) </a:t>
                </a:r>
                <a:r>
                  <a:rPr lang="en-US" dirty="0"/>
                  <a:t>= 4.14 </a:t>
                </a:r>
                <a:r>
                  <a:rPr lang="en-US" dirty="0" err="1"/>
                  <a:t>meV</a:t>
                </a:r>
                <a:r>
                  <a:rPr lang="en-US" dirty="0"/>
                  <a:t> (</a:t>
                </a:r>
                <a14:m>
                  <m:oMath xmlns:m="http://schemas.openxmlformats.org/officeDocument/2006/math">
                    <m:r>
                      <a:rPr lang="en-US" b="0" i="1" smtClean="0">
                        <a:latin typeface="Cambria Math" panose="02040503050406030204" pitchFamily="18" charset="0"/>
                      </a:rPr>
                      <m:t>ℏ</m:t>
                    </m:r>
                    <m:r>
                      <a:rPr lang="en-US" b="0" i="1" smtClean="0">
                        <a:latin typeface="Cambria Math" panose="02040503050406030204" pitchFamily="18" charset="0"/>
                        <a:sym typeface="Symbol" panose="05050102010706020507" pitchFamily="18" charset="2"/>
                      </a:rPr>
                      <m:t>)</m:t>
                    </m:r>
                  </m:oMath>
                </a14:m>
                <a:endParaRPr lang="en-US" dirty="0"/>
              </a:p>
            </p:txBody>
          </p:sp>
        </mc:Choice>
        <mc:Fallback>
          <p:sp>
            <p:nvSpPr>
              <p:cNvPr id="4" name="TextBox 3">
                <a:extLst>
                  <a:ext uri="{FF2B5EF4-FFF2-40B4-BE49-F238E27FC236}">
                    <a16:creationId xmlns:a16="http://schemas.microsoft.com/office/drawing/2014/main" id="{1BAC5F00-FA13-4624-8D0F-81A5D6EF0E54}"/>
                  </a:ext>
                </a:extLst>
              </p:cNvPr>
              <p:cNvSpPr txBox="1">
                <a:spLocks noRot="1" noChangeAspect="1" noMove="1" noResize="1" noEditPoints="1" noAdjustHandles="1" noChangeArrowheads="1" noChangeShapeType="1" noTextEdit="1"/>
              </p:cNvSpPr>
              <p:nvPr/>
            </p:nvSpPr>
            <p:spPr>
              <a:xfrm>
                <a:off x="835742" y="5456903"/>
                <a:ext cx="7059561" cy="646331"/>
              </a:xfrm>
              <a:prstGeom prst="rect">
                <a:avLst/>
              </a:prstGeom>
              <a:blipFill>
                <a:blip r:embed="rId5"/>
                <a:stretch>
                  <a:fillRect l="-691" t="-4717" b="-14151"/>
                </a:stretch>
              </a:blipFill>
            </p:spPr>
            <p:txBody>
              <a:bodyPr/>
              <a:lstStyle/>
              <a:p>
                <a:r>
                  <a:rPr lang="en-US">
                    <a:noFill/>
                  </a:rPr>
                  <a:t> </a:t>
                </a:r>
              </a:p>
            </p:txBody>
          </p:sp>
        </mc:Fallback>
      </mc:AlternateContent>
    </p:spTree>
    <p:extLst>
      <p:ext uri="{BB962C8B-B14F-4D97-AF65-F5344CB8AC3E}">
        <p14:creationId xmlns:p14="http://schemas.microsoft.com/office/powerpoint/2010/main" val="415549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4FB7690-649A-4051-8066-287B5A92A693}"/>
              </a:ext>
            </a:extLst>
          </p:cNvPr>
          <p:cNvSpPr/>
          <p:nvPr/>
        </p:nvSpPr>
        <p:spPr>
          <a:xfrm>
            <a:off x="6575898" y="904672"/>
            <a:ext cx="1877438" cy="272375"/>
          </a:xfrm>
          <a:custGeom>
            <a:avLst/>
            <a:gdLst>
              <a:gd name="connsiteX0" fmla="*/ 0 w 1877438"/>
              <a:gd name="connsiteY0" fmla="*/ 107005 h 272375"/>
              <a:gd name="connsiteX1" fmla="*/ 136187 w 1877438"/>
              <a:gd name="connsiteY1" fmla="*/ 77822 h 272375"/>
              <a:gd name="connsiteX2" fmla="*/ 194553 w 1877438"/>
              <a:gd name="connsiteY2" fmla="*/ 58366 h 272375"/>
              <a:gd name="connsiteX3" fmla="*/ 252919 w 1877438"/>
              <a:gd name="connsiteY3" fmla="*/ 48639 h 272375"/>
              <a:gd name="connsiteX4" fmla="*/ 301557 w 1877438"/>
              <a:gd name="connsiteY4" fmla="*/ 29183 h 272375"/>
              <a:gd name="connsiteX5" fmla="*/ 340468 w 1877438"/>
              <a:gd name="connsiteY5" fmla="*/ 19456 h 272375"/>
              <a:gd name="connsiteX6" fmla="*/ 369651 w 1877438"/>
              <a:gd name="connsiteY6" fmla="*/ 0 h 272375"/>
              <a:gd name="connsiteX7" fmla="*/ 398834 w 1877438"/>
              <a:gd name="connsiteY7" fmla="*/ 9728 h 272375"/>
              <a:gd name="connsiteX8" fmla="*/ 428017 w 1877438"/>
              <a:gd name="connsiteY8" fmla="*/ 97277 h 272375"/>
              <a:gd name="connsiteX9" fmla="*/ 447472 w 1877438"/>
              <a:gd name="connsiteY9" fmla="*/ 126460 h 272375"/>
              <a:gd name="connsiteX10" fmla="*/ 457200 w 1877438"/>
              <a:gd name="connsiteY10" fmla="*/ 155643 h 272375"/>
              <a:gd name="connsiteX11" fmla="*/ 505838 w 1877438"/>
              <a:gd name="connsiteY11" fmla="*/ 214009 h 272375"/>
              <a:gd name="connsiteX12" fmla="*/ 515566 w 1877438"/>
              <a:gd name="connsiteY12" fmla="*/ 243192 h 272375"/>
              <a:gd name="connsiteX13" fmla="*/ 544749 w 1877438"/>
              <a:gd name="connsiteY13" fmla="*/ 262647 h 272375"/>
              <a:gd name="connsiteX14" fmla="*/ 603115 w 1877438"/>
              <a:gd name="connsiteY14" fmla="*/ 233464 h 272375"/>
              <a:gd name="connsiteX15" fmla="*/ 632298 w 1877438"/>
              <a:gd name="connsiteY15" fmla="*/ 223737 h 272375"/>
              <a:gd name="connsiteX16" fmla="*/ 661481 w 1877438"/>
              <a:gd name="connsiteY16" fmla="*/ 204281 h 272375"/>
              <a:gd name="connsiteX17" fmla="*/ 690664 w 1877438"/>
              <a:gd name="connsiteY17" fmla="*/ 194554 h 272375"/>
              <a:gd name="connsiteX18" fmla="*/ 739302 w 1877438"/>
              <a:gd name="connsiteY18" fmla="*/ 165371 h 272375"/>
              <a:gd name="connsiteX19" fmla="*/ 768485 w 1877438"/>
              <a:gd name="connsiteY19" fmla="*/ 145915 h 272375"/>
              <a:gd name="connsiteX20" fmla="*/ 807396 w 1877438"/>
              <a:gd name="connsiteY20" fmla="*/ 107005 h 272375"/>
              <a:gd name="connsiteX21" fmla="*/ 826851 w 1877438"/>
              <a:gd name="connsiteY21" fmla="*/ 87549 h 272375"/>
              <a:gd name="connsiteX22" fmla="*/ 856034 w 1877438"/>
              <a:gd name="connsiteY22" fmla="*/ 77822 h 272375"/>
              <a:gd name="connsiteX23" fmla="*/ 865762 w 1877438"/>
              <a:gd name="connsiteY23" fmla="*/ 48639 h 272375"/>
              <a:gd name="connsiteX24" fmla="*/ 914400 w 1877438"/>
              <a:gd name="connsiteY24" fmla="*/ 19456 h 272375"/>
              <a:gd name="connsiteX25" fmla="*/ 943583 w 1877438"/>
              <a:gd name="connsiteY25" fmla="*/ 87549 h 272375"/>
              <a:gd name="connsiteX26" fmla="*/ 972766 w 1877438"/>
              <a:gd name="connsiteY26" fmla="*/ 145915 h 272375"/>
              <a:gd name="connsiteX27" fmla="*/ 1001949 w 1877438"/>
              <a:gd name="connsiteY27" fmla="*/ 204281 h 272375"/>
              <a:gd name="connsiteX28" fmla="*/ 1031132 w 1877438"/>
              <a:gd name="connsiteY28" fmla="*/ 214009 h 272375"/>
              <a:gd name="connsiteX29" fmla="*/ 1040859 w 1877438"/>
              <a:gd name="connsiteY29" fmla="*/ 243192 h 272375"/>
              <a:gd name="connsiteX30" fmla="*/ 1215957 w 1877438"/>
              <a:gd name="connsiteY30" fmla="*/ 223737 h 272375"/>
              <a:gd name="connsiteX31" fmla="*/ 1245140 w 1877438"/>
              <a:gd name="connsiteY31" fmla="*/ 204281 h 272375"/>
              <a:gd name="connsiteX32" fmla="*/ 1274323 w 1877438"/>
              <a:gd name="connsiteY32" fmla="*/ 194554 h 272375"/>
              <a:gd name="connsiteX33" fmla="*/ 1322962 w 1877438"/>
              <a:gd name="connsiteY33" fmla="*/ 165371 h 272375"/>
              <a:gd name="connsiteX34" fmla="*/ 1332689 w 1877438"/>
              <a:gd name="connsiteY34" fmla="*/ 136188 h 272375"/>
              <a:gd name="connsiteX35" fmla="*/ 1381328 w 1877438"/>
              <a:gd name="connsiteY35" fmla="*/ 107005 h 272375"/>
              <a:gd name="connsiteX36" fmla="*/ 1439693 w 1877438"/>
              <a:gd name="connsiteY36" fmla="*/ 77822 h 272375"/>
              <a:gd name="connsiteX37" fmla="*/ 1468876 w 1877438"/>
              <a:gd name="connsiteY37" fmla="*/ 58366 h 272375"/>
              <a:gd name="connsiteX38" fmla="*/ 1498059 w 1877438"/>
              <a:gd name="connsiteY38" fmla="*/ 116732 h 272375"/>
              <a:gd name="connsiteX39" fmla="*/ 1527242 w 1877438"/>
              <a:gd name="connsiteY39" fmla="*/ 126460 h 272375"/>
              <a:gd name="connsiteX40" fmla="*/ 1536970 w 1877438"/>
              <a:gd name="connsiteY40" fmla="*/ 155643 h 272375"/>
              <a:gd name="connsiteX41" fmla="*/ 1556425 w 1877438"/>
              <a:gd name="connsiteY41" fmla="*/ 184826 h 272375"/>
              <a:gd name="connsiteX42" fmla="*/ 1585608 w 1877438"/>
              <a:gd name="connsiteY42" fmla="*/ 272375 h 272375"/>
              <a:gd name="connsiteX43" fmla="*/ 1673157 w 1877438"/>
              <a:gd name="connsiteY43" fmla="*/ 233464 h 272375"/>
              <a:gd name="connsiteX44" fmla="*/ 1682885 w 1877438"/>
              <a:gd name="connsiteY44" fmla="*/ 204281 h 272375"/>
              <a:gd name="connsiteX45" fmla="*/ 1712068 w 1877438"/>
              <a:gd name="connsiteY45" fmla="*/ 194554 h 272375"/>
              <a:gd name="connsiteX46" fmla="*/ 1770434 w 1877438"/>
              <a:gd name="connsiteY46" fmla="*/ 165371 h 272375"/>
              <a:gd name="connsiteX47" fmla="*/ 1819072 w 1877438"/>
              <a:gd name="connsiteY47" fmla="*/ 136188 h 272375"/>
              <a:gd name="connsiteX48" fmla="*/ 1848255 w 1877438"/>
              <a:gd name="connsiteY48" fmla="*/ 116732 h 272375"/>
              <a:gd name="connsiteX49" fmla="*/ 1877438 w 1877438"/>
              <a:gd name="connsiteY49" fmla="*/ 107005 h 27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877438" h="272375">
                <a:moveTo>
                  <a:pt x="0" y="107005"/>
                </a:moveTo>
                <a:cubicBezTo>
                  <a:pt x="103627" y="65552"/>
                  <a:pt x="-15341" y="108128"/>
                  <a:pt x="136187" y="77822"/>
                </a:cubicBezTo>
                <a:cubicBezTo>
                  <a:pt x="156297" y="73800"/>
                  <a:pt x="174658" y="63340"/>
                  <a:pt x="194553" y="58366"/>
                </a:cubicBezTo>
                <a:cubicBezTo>
                  <a:pt x="213688" y="53582"/>
                  <a:pt x="233464" y="51881"/>
                  <a:pt x="252919" y="48639"/>
                </a:cubicBezTo>
                <a:cubicBezTo>
                  <a:pt x="269132" y="42154"/>
                  <a:pt x="284991" y="34705"/>
                  <a:pt x="301557" y="29183"/>
                </a:cubicBezTo>
                <a:cubicBezTo>
                  <a:pt x="314240" y="24955"/>
                  <a:pt x="328180" y="24722"/>
                  <a:pt x="340468" y="19456"/>
                </a:cubicBezTo>
                <a:cubicBezTo>
                  <a:pt x="351214" y="14851"/>
                  <a:pt x="359923" y="6485"/>
                  <a:pt x="369651" y="0"/>
                </a:cubicBezTo>
                <a:cubicBezTo>
                  <a:pt x="379379" y="3243"/>
                  <a:pt x="390827" y="3322"/>
                  <a:pt x="398834" y="9728"/>
                </a:cubicBezTo>
                <a:cubicBezTo>
                  <a:pt x="428974" y="33840"/>
                  <a:pt x="416798" y="63620"/>
                  <a:pt x="428017" y="97277"/>
                </a:cubicBezTo>
                <a:cubicBezTo>
                  <a:pt x="431714" y="108368"/>
                  <a:pt x="442244" y="116003"/>
                  <a:pt x="447472" y="126460"/>
                </a:cubicBezTo>
                <a:cubicBezTo>
                  <a:pt x="452058" y="135631"/>
                  <a:pt x="452614" y="146472"/>
                  <a:pt x="457200" y="155643"/>
                </a:cubicBezTo>
                <a:cubicBezTo>
                  <a:pt x="470744" y="182730"/>
                  <a:pt x="484323" y="192494"/>
                  <a:pt x="505838" y="214009"/>
                </a:cubicBezTo>
                <a:cubicBezTo>
                  <a:pt x="509081" y="223737"/>
                  <a:pt x="509160" y="235185"/>
                  <a:pt x="515566" y="243192"/>
                </a:cubicBezTo>
                <a:cubicBezTo>
                  <a:pt x="522869" y="252321"/>
                  <a:pt x="533217" y="260725"/>
                  <a:pt x="544749" y="262647"/>
                </a:cubicBezTo>
                <a:cubicBezTo>
                  <a:pt x="563086" y="265703"/>
                  <a:pt x="590412" y="239815"/>
                  <a:pt x="603115" y="233464"/>
                </a:cubicBezTo>
                <a:cubicBezTo>
                  <a:pt x="612286" y="228878"/>
                  <a:pt x="622570" y="226979"/>
                  <a:pt x="632298" y="223737"/>
                </a:cubicBezTo>
                <a:cubicBezTo>
                  <a:pt x="642026" y="217252"/>
                  <a:pt x="651024" y="209510"/>
                  <a:pt x="661481" y="204281"/>
                </a:cubicBezTo>
                <a:cubicBezTo>
                  <a:pt x="670652" y="199695"/>
                  <a:pt x="681871" y="199830"/>
                  <a:pt x="690664" y="194554"/>
                </a:cubicBezTo>
                <a:cubicBezTo>
                  <a:pt x="757428" y="154495"/>
                  <a:pt x="656632" y="192926"/>
                  <a:pt x="739302" y="165371"/>
                </a:cubicBezTo>
                <a:cubicBezTo>
                  <a:pt x="749030" y="158886"/>
                  <a:pt x="761182" y="155044"/>
                  <a:pt x="768485" y="145915"/>
                </a:cubicBezTo>
                <a:cubicBezTo>
                  <a:pt x="806215" y="98752"/>
                  <a:pt x="743726" y="128227"/>
                  <a:pt x="807396" y="107005"/>
                </a:cubicBezTo>
                <a:cubicBezTo>
                  <a:pt x="813881" y="100520"/>
                  <a:pt x="818987" y="92268"/>
                  <a:pt x="826851" y="87549"/>
                </a:cubicBezTo>
                <a:cubicBezTo>
                  <a:pt x="835644" y="82273"/>
                  <a:pt x="848783" y="85072"/>
                  <a:pt x="856034" y="77822"/>
                </a:cubicBezTo>
                <a:cubicBezTo>
                  <a:pt x="863285" y="70571"/>
                  <a:pt x="860486" y="57432"/>
                  <a:pt x="865762" y="48639"/>
                </a:cubicBezTo>
                <a:cubicBezTo>
                  <a:pt x="879116" y="26383"/>
                  <a:pt x="891444" y="27108"/>
                  <a:pt x="914400" y="19456"/>
                </a:cubicBezTo>
                <a:cubicBezTo>
                  <a:pt x="934646" y="100436"/>
                  <a:pt x="909994" y="20371"/>
                  <a:pt x="943583" y="87549"/>
                </a:cubicBezTo>
                <a:cubicBezTo>
                  <a:pt x="983857" y="168097"/>
                  <a:pt x="917011" y="62281"/>
                  <a:pt x="972766" y="145915"/>
                </a:cubicBezTo>
                <a:cubicBezTo>
                  <a:pt x="979174" y="165142"/>
                  <a:pt x="984804" y="190565"/>
                  <a:pt x="1001949" y="204281"/>
                </a:cubicBezTo>
                <a:cubicBezTo>
                  <a:pt x="1009956" y="210687"/>
                  <a:pt x="1021404" y="210766"/>
                  <a:pt x="1031132" y="214009"/>
                </a:cubicBezTo>
                <a:cubicBezTo>
                  <a:pt x="1034374" y="223737"/>
                  <a:pt x="1030724" y="241633"/>
                  <a:pt x="1040859" y="243192"/>
                </a:cubicBezTo>
                <a:cubicBezTo>
                  <a:pt x="1076315" y="248647"/>
                  <a:pt x="1170062" y="231386"/>
                  <a:pt x="1215957" y="223737"/>
                </a:cubicBezTo>
                <a:cubicBezTo>
                  <a:pt x="1225685" y="217252"/>
                  <a:pt x="1234683" y="209510"/>
                  <a:pt x="1245140" y="204281"/>
                </a:cubicBezTo>
                <a:cubicBezTo>
                  <a:pt x="1254311" y="199695"/>
                  <a:pt x="1265530" y="199829"/>
                  <a:pt x="1274323" y="194554"/>
                </a:cubicBezTo>
                <a:cubicBezTo>
                  <a:pt x="1341088" y="154496"/>
                  <a:pt x="1240293" y="192925"/>
                  <a:pt x="1322962" y="165371"/>
                </a:cubicBezTo>
                <a:cubicBezTo>
                  <a:pt x="1326204" y="155643"/>
                  <a:pt x="1327414" y="144981"/>
                  <a:pt x="1332689" y="136188"/>
                </a:cubicBezTo>
                <a:cubicBezTo>
                  <a:pt x="1346042" y="113932"/>
                  <a:pt x="1358373" y="114656"/>
                  <a:pt x="1381328" y="107005"/>
                </a:cubicBezTo>
                <a:cubicBezTo>
                  <a:pt x="1464965" y="51245"/>
                  <a:pt x="1359145" y="118097"/>
                  <a:pt x="1439693" y="77822"/>
                </a:cubicBezTo>
                <a:cubicBezTo>
                  <a:pt x="1450150" y="72593"/>
                  <a:pt x="1459148" y="64851"/>
                  <a:pt x="1468876" y="58366"/>
                </a:cubicBezTo>
                <a:cubicBezTo>
                  <a:pt x="1475284" y="77590"/>
                  <a:pt x="1480917" y="103018"/>
                  <a:pt x="1498059" y="116732"/>
                </a:cubicBezTo>
                <a:cubicBezTo>
                  <a:pt x="1506066" y="123138"/>
                  <a:pt x="1517514" y="123217"/>
                  <a:pt x="1527242" y="126460"/>
                </a:cubicBezTo>
                <a:cubicBezTo>
                  <a:pt x="1530485" y="136188"/>
                  <a:pt x="1532384" y="146472"/>
                  <a:pt x="1536970" y="155643"/>
                </a:cubicBezTo>
                <a:cubicBezTo>
                  <a:pt x="1542198" y="166100"/>
                  <a:pt x="1551928" y="174034"/>
                  <a:pt x="1556425" y="184826"/>
                </a:cubicBezTo>
                <a:cubicBezTo>
                  <a:pt x="1568256" y="213221"/>
                  <a:pt x="1585608" y="272375"/>
                  <a:pt x="1585608" y="272375"/>
                </a:cubicBezTo>
                <a:cubicBezTo>
                  <a:pt x="1655065" y="249222"/>
                  <a:pt x="1626910" y="264295"/>
                  <a:pt x="1673157" y="233464"/>
                </a:cubicBezTo>
                <a:cubicBezTo>
                  <a:pt x="1676400" y="223736"/>
                  <a:pt x="1675634" y="211532"/>
                  <a:pt x="1682885" y="204281"/>
                </a:cubicBezTo>
                <a:cubicBezTo>
                  <a:pt x="1690136" y="197031"/>
                  <a:pt x="1702897" y="199140"/>
                  <a:pt x="1712068" y="194554"/>
                </a:cubicBezTo>
                <a:cubicBezTo>
                  <a:pt x="1787497" y="156839"/>
                  <a:pt x="1697082" y="189820"/>
                  <a:pt x="1770434" y="165371"/>
                </a:cubicBezTo>
                <a:cubicBezTo>
                  <a:pt x="1808435" y="127368"/>
                  <a:pt x="1768560" y="161444"/>
                  <a:pt x="1819072" y="136188"/>
                </a:cubicBezTo>
                <a:cubicBezTo>
                  <a:pt x="1829529" y="130959"/>
                  <a:pt x="1837798" y="121961"/>
                  <a:pt x="1848255" y="116732"/>
                </a:cubicBezTo>
                <a:cubicBezTo>
                  <a:pt x="1857426" y="112146"/>
                  <a:pt x="1877438" y="107005"/>
                  <a:pt x="1877438" y="107005"/>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2" name="Title 1">
            <a:extLst>
              <a:ext uri="{FF2B5EF4-FFF2-40B4-BE49-F238E27FC236}">
                <a16:creationId xmlns:a16="http://schemas.microsoft.com/office/drawing/2014/main" id="{B05FD4B5-0A1D-42F1-85A9-43097DA86287}"/>
              </a:ext>
            </a:extLst>
          </p:cNvPr>
          <p:cNvSpPr>
            <a:spLocks noGrp="1"/>
          </p:cNvSpPr>
          <p:nvPr>
            <p:ph type="title"/>
          </p:nvPr>
        </p:nvSpPr>
        <p:spPr/>
        <p:txBody>
          <a:bodyPr/>
          <a:lstStyle/>
          <a:p>
            <a:r>
              <a:rPr lang="en-US" dirty="0"/>
              <a:t>Harmonic oscillator</a:t>
            </a:r>
          </a:p>
        </p:txBody>
      </p:sp>
      <p:graphicFrame>
        <p:nvGraphicFramePr>
          <p:cNvPr id="4" name="Object 3">
            <a:extLst>
              <a:ext uri="{FF2B5EF4-FFF2-40B4-BE49-F238E27FC236}">
                <a16:creationId xmlns:a16="http://schemas.microsoft.com/office/drawing/2014/main" id="{2663D5DD-603F-44C8-B7C1-DB8FBA762677}"/>
              </a:ext>
            </a:extLst>
          </p:cNvPr>
          <p:cNvGraphicFramePr>
            <a:graphicFrameLocks noChangeAspect="1"/>
          </p:cNvGraphicFramePr>
          <p:nvPr>
            <p:extLst>
              <p:ext uri="{D42A27DB-BD31-4B8C-83A1-F6EECF244321}">
                <p14:modId xmlns:p14="http://schemas.microsoft.com/office/powerpoint/2010/main" val="333886377"/>
              </p:ext>
            </p:extLst>
          </p:nvPr>
        </p:nvGraphicFramePr>
        <p:xfrm>
          <a:off x="409243" y="1556288"/>
          <a:ext cx="8686800" cy="4864100"/>
        </p:xfrm>
        <a:graphic>
          <a:graphicData uri="http://schemas.openxmlformats.org/presentationml/2006/ole">
            <mc:AlternateContent xmlns:mc="http://schemas.openxmlformats.org/markup-compatibility/2006">
              <mc:Choice xmlns:v="urn:schemas-microsoft-com:vml" Requires="v">
                <p:oleObj name="Equation" r:id="rId3" imgW="6438600" imgH="3606480" progId="Equation.DSMT4">
                  <p:embed/>
                </p:oleObj>
              </mc:Choice>
              <mc:Fallback>
                <p:oleObj name="Equation" r:id="rId3" imgW="6438600" imgH="3606480" progId="Equation.DSMT4">
                  <p:embed/>
                  <p:pic>
                    <p:nvPicPr>
                      <p:cNvPr id="4" name="Object 3">
                        <a:extLst>
                          <a:ext uri="{FF2B5EF4-FFF2-40B4-BE49-F238E27FC236}">
                            <a16:creationId xmlns:a16="http://schemas.microsoft.com/office/drawing/2014/main" id="{2663D5DD-603F-44C8-B7C1-DB8FBA762677}"/>
                          </a:ext>
                        </a:extLst>
                      </p:cNvPr>
                      <p:cNvPicPr/>
                      <p:nvPr/>
                    </p:nvPicPr>
                    <p:blipFill>
                      <a:blip r:embed="rId4"/>
                      <a:stretch>
                        <a:fillRect/>
                      </a:stretch>
                    </p:blipFill>
                    <p:spPr>
                      <a:xfrm>
                        <a:off x="409243" y="1556288"/>
                        <a:ext cx="8686800" cy="4864100"/>
                      </a:xfrm>
                      <a:prstGeom prst="rect">
                        <a:avLst/>
                      </a:prstGeom>
                    </p:spPr>
                  </p:pic>
                </p:oleObj>
              </mc:Fallback>
            </mc:AlternateContent>
          </a:graphicData>
        </a:graphic>
      </p:graphicFrame>
      <p:cxnSp>
        <p:nvCxnSpPr>
          <p:cNvPr id="6" name="Straight Arrow Connector 5">
            <a:extLst>
              <a:ext uri="{FF2B5EF4-FFF2-40B4-BE49-F238E27FC236}">
                <a16:creationId xmlns:a16="http://schemas.microsoft.com/office/drawing/2014/main" id="{F5D186F0-FF6C-4BC0-8474-3904015DADFF}"/>
              </a:ext>
            </a:extLst>
          </p:cNvPr>
          <p:cNvCxnSpPr/>
          <p:nvPr/>
        </p:nvCxnSpPr>
        <p:spPr>
          <a:xfrm>
            <a:off x="6566170" y="1021404"/>
            <a:ext cx="2286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9B66D09-5A27-4E79-8F8F-80625F2EE90B}"/>
              </a:ext>
            </a:extLst>
          </p:cNvPr>
          <p:cNvCxnSpPr/>
          <p:nvPr/>
        </p:nvCxnSpPr>
        <p:spPr>
          <a:xfrm>
            <a:off x="7850221" y="564204"/>
            <a:ext cx="0" cy="943583"/>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8372C177-444F-4930-824F-24D305CC7414}"/>
              </a:ext>
            </a:extLst>
          </p:cNvPr>
          <p:cNvSpPr/>
          <p:nvPr/>
        </p:nvSpPr>
        <p:spPr>
          <a:xfrm>
            <a:off x="8307421" y="904673"/>
            <a:ext cx="207911" cy="22373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C46D8D59-385A-4B75-9FC9-B9003F5CBD20}"/>
              </a:ext>
            </a:extLst>
          </p:cNvPr>
          <p:cNvCxnSpPr/>
          <p:nvPr/>
        </p:nvCxnSpPr>
        <p:spPr>
          <a:xfrm>
            <a:off x="7850221" y="1342417"/>
            <a:ext cx="593388"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C77CF120-5437-463B-A4B4-A28D2C291212}"/>
              </a:ext>
            </a:extLst>
          </p:cNvPr>
          <p:cNvSpPr txBox="1"/>
          <p:nvPr/>
        </p:nvSpPr>
        <p:spPr>
          <a:xfrm>
            <a:off x="8044773" y="1332688"/>
            <a:ext cx="369652" cy="369332"/>
          </a:xfrm>
          <a:prstGeom prst="rect">
            <a:avLst/>
          </a:prstGeom>
          <a:noFill/>
        </p:spPr>
        <p:txBody>
          <a:bodyPr wrap="square" rtlCol="0">
            <a:spAutoFit/>
          </a:bodyPr>
          <a:lstStyle/>
          <a:p>
            <a:r>
              <a:rPr lang="en-US" i="1" dirty="0"/>
              <a:t>x</a:t>
            </a:r>
          </a:p>
        </p:txBody>
      </p:sp>
      <p:cxnSp>
        <p:nvCxnSpPr>
          <p:cNvPr id="17" name="Straight Arrow Connector 16">
            <a:extLst>
              <a:ext uri="{FF2B5EF4-FFF2-40B4-BE49-F238E27FC236}">
                <a16:creationId xmlns:a16="http://schemas.microsoft.com/office/drawing/2014/main" id="{9514D16C-6789-4778-87EE-F07BF1ABCA02}"/>
              </a:ext>
            </a:extLst>
          </p:cNvPr>
          <p:cNvCxnSpPr/>
          <p:nvPr/>
        </p:nvCxnSpPr>
        <p:spPr>
          <a:xfrm>
            <a:off x="6265552" y="5612964"/>
            <a:ext cx="2869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DAE9FF2-5A48-464A-AC2D-0D13943ABD31}"/>
              </a:ext>
            </a:extLst>
          </p:cNvPr>
          <p:cNvSpPr txBox="1"/>
          <p:nvPr/>
        </p:nvSpPr>
        <p:spPr>
          <a:xfrm>
            <a:off x="8719615" y="5637964"/>
            <a:ext cx="327108" cy="369332"/>
          </a:xfrm>
          <a:prstGeom prst="rect">
            <a:avLst/>
          </a:prstGeom>
          <a:noFill/>
        </p:spPr>
        <p:txBody>
          <a:bodyPr wrap="square" rtlCol="0">
            <a:spAutoFit/>
          </a:bodyPr>
          <a:lstStyle/>
          <a:p>
            <a:r>
              <a:rPr lang="en-US" i="1" dirty="0"/>
              <a:t>x</a:t>
            </a:r>
          </a:p>
        </p:txBody>
      </p:sp>
      <p:sp>
        <p:nvSpPr>
          <p:cNvPr id="26" name="TextBox 25">
            <a:extLst>
              <a:ext uri="{FF2B5EF4-FFF2-40B4-BE49-F238E27FC236}">
                <a16:creationId xmlns:a16="http://schemas.microsoft.com/office/drawing/2014/main" id="{D269CA50-1350-43BA-95EF-4F412D2CEE20}"/>
              </a:ext>
            </a:extLst>
          </p:cNvPr>
          <p:cNvSpPr txBox="1"/>
          <p:nvPr/>
        </p:nvSpPr>
        <p:spPr>
          <a:xfrm>
            <a:off x="8044773" y="3429000"/>
            <a:ext cx="340469" cy="369332"/>
          </a:xfrm>
          <a:prstGeom prst="rect">
            <a:avLst/>
          </a:prstGeom>
          <a:noFill/>
        </p:spPr>
        <p:txBody>
          <a:bodyPr wrap="square" rtlCol="0">
            <a:spAutoFit/>
          </a:bodyPr>
          <a:lstStyle/>
          <a:p>
            <a:r>
              <a:rPr lang="en-US" i="1" dirty="0"/>
              <a:t>E</a:t>
            </a:r>
          </a:p>
        </p:txBody>
      </p:sp>
      <p:cxnSp>
        <p:nvCxnSpPr>
          <p:cNvPr id="28" name="Straight Arrow Connector 27">
            <a:extLst>
              <a:ext uri="{FF2B5EF4-FFF2-40B4-BE49-F238E27FC236}">
                <a16:creationId xmlns:a16="http://schemas.microsoft.com/office/drawing/2014/main" id="{DB7CF3E1-2306-4F75-AA63-14FF4F7D1BDE}"/>
              </a:ext>
            </a:extLst>
          </p:cNvPr>
          <p:cNvCxnSpPr/>
          <p:nvPr/>
        </p:nvCxnSpPr>
        <p:spPr>
          <a:xfrm flipV="1">
            <a:off x="7845672" y="3677055"/>
            <a:ext cx="0" cy="233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A51B669-8FD4-4EFE-AD0F-233733EF757C}"/>
              </a:ext>
            </a:extLst>
          </p:cNvPr>
          <p:cNvCxnSpPr>
            <a:cxnSpLocks/>
          </p:cNvCxnSpPr>
          <p:nvPr/>
        </p:nvCxnSpPr>
        <p:spPr>
          <a:xfrm>
            <a:off x="7206018" y="5254861"/>
            <a:ext cx="1237591" cy="2679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F9997D0-40C3-4270-B91F-752C73AB059F}"/>
              </a:ext>
            </a:extLst>
          </p:cNvPr>
          <p:cNvCxnSpPr>
            <a:cxnSpLocks/>
            <a:stCxn id="7" idx="2"/>
          </p:cNvCxnSpPr>
          <p:nvPr/>
        </p:nvCxnSpPr>
        <p:spPr>
          <a:xfrm>
            <a:off x="6796585" y="4612943"/>
            <a:ext cx="2092657" cy="398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5320DE7-5269-44CE-8C4C-AE6FAF2D7891}"/>
              </a:ext>
            </a:extLst>
          </p:cNvPr>
          <p:cNvCxnSpPr>
            <a:cxnSpLocks/>
          </p:cNvCxnSpPr>
          <p:nvPr/>
        </p:nvCxnSpPr>
        <p:spPr>
          <a:xfrm>
            <a:off x="6491785" y="3988338"/>
            <a:ext cx="265221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A659B1E7-332C-42D4-B4FF-577393DF2F78}"/>
                  </a:ext>
                </a:extLst>
              </p:cNvPr>
              <p:cNvSpPr txBox="1"/>
              <p:nvPr/>
            </p:nvSpPr>
            <p:spPr>
              <a:xfrm>
                <a:off x="7305472" y="4786010"/>
                <a:ext cx="418289" cy="4956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r>
                        <a:rPr lang="en-US" sz="1400" b="0" i="1" smtClean="0">
                          <a:latin typeface="Cambria Math" panose="02040503050406030204" pitchFamily="18" charset="0"/>
                        </a:rPr>
                        <m:t>ℏ</m:t>
                      </m:r>
                      <m:r>
                        <m:rPr>
                          <m:sty m:val="p"/>
                        </m:rPr>
                        <a:rPr lang="en-US" sz="1400" b="0" i="0" smtClean="0">
                          <a:latin typeface="Cambria Math" panose="02040503050406030204" pitchFamily="18" charset="0"/>
                        </a:rPr>
                        <m:t>Ω</m:t>
                      </m:r>
                    </m:oMath>
                  </m:oMathPara>
                </a14:m>
                <a:endParaRPr lang="en-US" sz="1400" dirty="0"/>
              </a:p>
            </p:txBody>
          </p:sp>
        </mc:Choice>
        <mc:Fallback xmlns="">
          <p:sp>
            <p:nvSpPr>
              <p:cNvPr id="35" name="TextBox 34">
                <a:extLst>
                  <a:ext uri="{FF2B5EF4-FFF2-40B4-BE49-F238E27FC236}">
                    <a16:creationId xmlns:a16="http://schemas.microsoft.com/office/drawing/2014/main" id="{A659B1E7-332C-42D4-B4FF-577393DF2F78}"/>
                  </a:ext>
                </a:extLst>
              </p:cNvPr>
              <p:cNvSpPr txBox="1">
                <a:spLocks noRot="1" noChangeAspect="1" noMove="1" noResize="1" noEditPoints="1" noAdjustHandles="1" noChangeArrowheads="1" noChangeShapeType="1" noTextEdit="1"/>
              </p:cNvSpPr>
              <p:nvPr/>
            </p:nvSpPr>
            <p:spPr>
              <a:xfrm>
                <a:off x="7305472" y="4786010"/>
                <a:ext cx="418289" cy="495649"/>
              </a:xfrm>
              <a:prstGeom prst="rect">
                <a:avLst/>
              </a:prstGeom>
              <a:blipFill>
                <a:blip r:embed="rId5"/>
                <a:stretch>
                  <a:fillRect r="-20290" b="-24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DEB43CE6-0423-48BC-A31A-64712E7DB27B}"/>
                  </a:ext>
                </a:extLst>
              </p:cNvPr>
              <p:cNvSpPr txBox="1"/>
              <p:nvPr/>
            </p:nvSpPr>
            <p:spPr>
              <a:xfrm>
                <a:off x="7302232" y="4121283"/>
                <a:ext cx="418289" cy="4956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2</m:t>
                          </m:r>
                        </m:den>
                      </m:f>
                      <m:r>
                        <a:rPr lang="en-US" sz="1400" b="0" i="1" smtClean="0">
                          <a:latin typeface="Cambria Math" panose="02040503050406030204" pitchFamily="18" charset="0"/>
                        </a:rPr>
                        <m:t>ℏ</m:t>
                      </m:r>
                      <m:r>
                        <m:rPr>
                          <m:sty m:val="p"/>
                        </m:rPr>
                        <a:rPr lang="en-US" sz="1400" b="0" i="0" smtClean="0">
                          <a:latin typeface="Cambria Math" panose="02040503050406030204" pitchFamily="18" charset="0"/>
                        </a:rPr>
                        <m:t>Ω</m:t>
                      </m:r>
                    </m:oMath>
                  </m:oMathPara>
                </a14:m>
                <a:endParaRPr lang="en-US" sz="1400" dirty="0"/>
              </a:p>
            </p:txBody>
          </p:sp>
        </mc:Choice>
        <mc:Fallback xmlns="">
          <p:sp>
            <p:nvSpPr>
              <p:cNvPr id="36" name="TextBox 35">
                <a:extLst>
                  <a:ext uri="{FF2B5EF4-FFF2-40B4-BE49-F238E27FC236}">
                    <a16:creationId xmlns:a16="http://schemas.microsoft.com/office/drawing/2014/main" id="{DEB43CE6-0423-48BC-A31A-64712E7DB27B}"/>
                  </a:ext>
                </a:extLst>
              </p:cNvPr>
              <p:cNvSpPr txBox="1">
                <a:spLocks noRot="1" noChangeAspect="1" noMove="1" noResize="1" noEditPoints="1" noAdjustHandles="1" noChangeArrowheads="1" noChangeShapeType="1" noTextEdit="1"/>
              </p:cNvSpPr>
              <p:nvPr/>
            </p:nvSpPr>
            <p:spPr>
              <a:xfrm>
                <a:off x="7302232" y="4121283"/>
                <a:ext cx="418289" cy="495649"/>
              </a:xfrm>
              <a:prstGeom prst="rect">
                <a:avLst/>
              </a:prstGeom>
              <a:blipFill>
                <a:blip r:embed="rId6"/>
                <a:stretch>
                  <a:fillRect r="-22059" b="-24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BCA47DFA-9437-426E-BA65-666D4194C8FF}"/>
                  </a:ext>
                </a:extLst>
              </p:cNvPr>
              <p:cNvSpPr txBox="1"/>
              <p:nvPr/>
            </p:nvSpPr>
            <p:spPr>
              <a:xfrm>
                <a:off x="7282773" y="3488991"/>
                <a:ext cx="418289" cy="50000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5</m:t>
                          </m:r>
                        </m:num>
                        <m:den>
                          <m:r>
                            <a:rPr lang="en-US" sz="1400" b="0" i="1" smtClean="0">
                              <a:latin typeface="Cambria Math" panose="02040503050406030204" pitchFamily="18" charset="0"/>
                            </a:rPr>
                            <m:t>2</m:t>
                          </m:r>
                        </m:den>
                      </m:f>
                      <m:r>
                        <a:rPr lang="en-US" sz="1400" b="0" i="1" smtClean="0">
                          <a:latin typeface="Cambria Math" panose="02040503050406030204" pitchFamily="18" charset="0"/>
                        </a:rPr>
                        <m:t>ℏ</m:t>
                      </m:r>
                      <m:r>
                        <m:rPr>
                          <m:sty m:val="p"/>
                        </m:rPr>
                        <a:rPr lang="en-US" sz="1400" b="0" i="0" smtClean="0">
                          <a:latin typeface="Cambria Math" panose="02040503050406030204" pitchFamily="18" charset="0"/>
                        </a:rPr>
                        <m:t>Ω</m:t>
                      </m:r>
                    </m:oMath>
                  </m:oMathPara>
                </a14:m>
                <a:endParaRPr lang="en-US" sz="1400" dirty="0"/>
              </a:p>
            </p:txBody>
          </p:sp>
        </mc:Choice>
        <mc:Fallback xmlns="">
          <p:sp>
            <p:nvSpPr>
              <p:cNvPr id="37" name="TextBox 36">
                <a:extLst>
                  <a:ext uri="{FF2B5EF4-FFF2-40B4-BE49-F238E27FC236}">
                    <a16:creationId xmlns:a16="http://schemas.microsoft.com/office/drawing/2014/main" id="{BCA47DFA-9437-426E-BA65-666D4194C8FF}"/>
                  </a:ext>
                </a:extLst>
              </p:cNvPr>
              <p:cNvSpPr txBox="1">
                <a:spLocks noRot="1" noChangeAspect="1" noMove="1" noResize="1" noEditPoints="1" noAdjustHandles="1" noChangeArrowheads="1" noChangeShapeType="1" noTextEdit="1"/>
              </p:cNvSpPr>
              <p:nvPr/>
            </p:nvSpPr>
            <p:spPr>
              <a:xfrm>
                <a:off x="7282773" y="3488991"/>
                <a:ext cx="418289" cy="500009"/>
              </a:xfrm>
              <a:prstGeom prst="rect">
                <a:avLst/>
              </a:prstGeom>
              <a:blipFill>
                <a:blip r:embed="rId7"/>
                <a:stretch>
                  <a:fillRect r="-22059" b="-2439"/>
                </a:stretch>
              </a:blipFill>
            </p:spPr>
            <p:txBody>
              <a:bodyPr/>
              <a:lstStyle/>
              <a:p>
                <a:r>
                  <a:rPr lang="en-US">
                    <a:noFill/>
                  </a:rPr>
                  <a:t> </a:t>
                </a:r>
              </a:p>
            </p:txBody>
          </p:sp>
        </mc:Fallback>
      </mc:AlternateContent>
      <p:sp>
        <p:nvSpPr>
          <p:cNvPr id="7" name="Freeform: Shape 6">
            <a:extLst>
              <a:ext uri="{FF2B5EF4-FFF2-40B4-BE49-F238E27FC236}">
                <a16:creationId xmlns:a16="http://schemas.microsoft.com/office/drawing/2014/main" id="{41A2146F-279D-464E-BF48-E74A5AFC38FF}"/>
              </a:ext>
            </a:extLst>
          </p:cNvPr>
          <p:cNvSpPr/>
          <p:nvPr/>
        </p:nvSpPr>
        <p:spPr>
          <a:xfrm>
            <a:off x="6555475" y="4085651"/>
            <a:ext cx="2598908" cy="1528284"/>
          </a:xfrm>
          <a:custGeom>
            <a:avLst/>
            <a:gdLst>
              <a:gd name="connsiteX0" fmla="*/ 0 w 2598908"/>
              <a:gd name="connsiteY0" fmla="*/ 17776 h 1528284"/>
              <a:gd name="connsiteX1" fmla="*/ 109182 w 2598908"/>
              <a:gd name="connsiteY1" fmla="*/ 258886 h 1528284"/>
              <a:gd name="connsiteX2" fmla="*/ 241110 w 2598908"/>
              <a:gd name="connsiteY2" fmla="*/ 527292 h 1528284"/>
              <a:gd name="connsiteX3" fmla="*/ 336644 w 2598908"/>
              <a:gd name="connsiteY3" fmla="*/ 691065 h 1528284"/>
              <a:gd name="connsiteX4" fmla="*/ 423080 w 2598908"/>
              <a:gd name="connsiteY4" fmla="*/ 822994 h 1528284"/>
              <a:gd name="connsiteX5" fmla="*/ 514065 w 2598908"/>
              <a:gd name="connsiteY5" fmla="*/ 964021 h 1528284"/>
              <a:gd name="connsiteX6" fmla="*/ 636895 w 2598908"/>
              <a:gd name="connsiteY6" fmla="*/ 1118695 h 1528284"/>
              <a:gd name="connsiteX7" fmla="*/ 736979 w 2598908"/>
              <a:gd name="connsiteY7" fmla="*/ 1232427 h 1528284"/>
              <a:gd name="connsiteX8" fmla="*/ 891653 w 2598908"/>
              <a:gd name="connsiteY8" fmla="*/ 1373453 h 1528284"/>
              <a:gd name="connsiteX9" fmla="*/ 987188 w 2598908"/>
              <a:gd name="connsiteY9" fmla="*/ 1441692 h 1528284"/>
              <a:gd name="connsiteX10" fmla="*/ 1123665 w 2598908"/>
              <a:gd name="connsiteY10" fmla="*/ 1496283 h 1528284"/>
              <a:gd name="connsiteX11" fmla="*/ 1187355 w 2598908"/>
              <a:gd name="connsiteY11" fmla="*/ 1514480 h 1528284"/>
              <a:gd name="connsiteX12" fmla="*/ 1305635 w 2598908"/>
              <a:gd name="connsiteY12" fmla="*/ 1528128 h 1528284"/>
              <a:gd name="connsiteX13" fmla="*/ 1469409 w 2598908"/>
              <a:gd name="connsiteY13" fmla="*/ 1505382 h 1528284"/>
              <a:gd name="connsiteX14" fmla="*/ 1569492 w 2598908"/>
              <a:gd name="connsiteY14" fmla="*/ 1468988 h 1528284"/>
              <a:gd name="connsiteX15" fmla="*/ 1724167 w 2598908"/>
              <a:gd name="connsiteY15" fmla="*/ 1364355 h 1528284"/>
              <a:gd name="connsiteX16" fmla="*/ 1851546 w 2598908"/>
              <a:gd name="connsiteY16" fmla="*/ 1259722 h 1528284"/>
              <a:gd name="connsiteX17" fmla="*/ 1978925 w 2598908"/>
              <a:gd name="connsiteY17" fmla="*/ 1100498 h 1528284"/>
              <a:gd name="connsiteX18" fmla="*/ 2119952 w 2598908"/>
              <a:gd name="connsiteY18" fmla="*/ 932176 h 1528284"/>
              <a:gd name="connsiteX19" fmla="*/ 2260979 w 2598908"/>
              <a:gd name="connsiteY19" fmla="*/ 713812 h 1528284"/>
              <a:gd name="connsiteX20" fmla="*/ 2383809 w 2598908"/>
              <a:gd name="connsiteY20" fmla="*/ 481800 h 1528284"/>
              <a:gd name="connsiteX21" fmla="*/ 2497540 w 2598908"/>
              <a:gd name="connsiteY21" fmla="*/ 254337 h 1528284"/>
              <a:gd name="connsiteX22" fmla="*/ 2588525 w 2598908"/>
              <a:gd name="connsiteY22" fmla="*/ 22325 h 1528284"/>
              <a:gd name="connsiteX23" fmla="*/ 2593074 w 2598908"/>
              <a:gd name="connsiteY23" fmla="*/ 22325 h 152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98908" h="1528284">
                <a:moveTo>
                  <a:pt x="0" y="17776"/>
                </a:moveTo>
                <a:cubicBezTo>
                  <a:pt x="34498" y="95871"/>
                  <a:pt x="68997" y="173967"/>
                  <a:pt x="109182" y="258886"/>
                </a:cubicBezTo>
                <a:cubicBezTo>
                  <a:pt x="149367" y="343805"/>
                  <a:pt x="203200" y="455262"/>
                  <a:pt x="241110" y="527292"/>
                </a:cubicBezTo>
                <a:cubicBezTo>
                  <a:pt x="279020" y="599322"/>
                  <a:pt x="306316" y="641781"/>
                  <a:pt x="336644" y="691065"/>
                </a:cubicBezTo>
                <a:cubicBezTo>
                  <a:pt x="366972" y="740349"/>
                  <a:pt x="393510" y="777501"/>
                  <a:pt x="423080" y="822994"/>
                </a:cubicBezTo>
                <a:cubicBezTo>
                  <a:pt x="452650" y="868487"/>
                  <a:pt x="478429" y="914738"/>
                  <a:pt x="514065" y="964021"/>
                </a:cubicBezTo>
                <a:cubicBezTo>
                  <a:pt x="549701" y="1013305"/>
                  <a:pt x="599743" y="1073961"/>
                  <a:pt x="636895" y="1118695"/>
                </a:cubicBezTo>
                <a:cubicBezTo>
                  <a:pt x="674047" y="1163429"/>
                  <a:pt x="694519" y="1189967"/>
                  <a:pt x="736979" y="1232427"/>
                </a:cubicBezTo>
                <a:cubicBezTo>
                  <a:pt x="779439" y="1274887"/>
                  <a:pt x="849952" y="1338576"/>
                  <a:pt x="891653" y="1373453"/>
                </a:cubicBezTo>
                <a:cubicBezTo>
                  <a:pt x="933355" y="1408331"/>
                  <a:pt x="948519" y="1421220"/>
                  <a:pt x="987188" y="1441692"/>
                </a:cubicBezTo>
                <a:cubicBezTo>
                  <a:pt x="1025857" y="1462164"/>
                  <a:pt x="1090304" y="1484152"/>
                  <a:pt x="1123665" y="1496283"/>
                </a:cubicBezTo>
                <a:cubicBezTo>
                  <a:pt x="1157026" y="1508414"/>
                  <a:pt x="1157027" y="1509173"/>
                  <a:pt x="1187355" y="1514480"/>
                </a:cubicBezTo>
                <a:cubicBezTo>
                  <a:pt x="1217683" y="1519788"/>
                  <a:pt x="1258626" y="1529644"/>
                  <a:pt x="1305635" y="1528128"/>
                </a:cubicBezTo>
                <a:cubicBezTo>
                  <a:pt x="1352644" y="1526612"/>
                  <a:pt x="1425433" y="1515239"/>
                  <a:pt x="1469409" y="1505382"/>
                </a:cubicBezTo>
                <a:cubicBezTo>
                  <a:pt x="1513385" y="1495525"/>
                  <a:pt x="1527032" y="1492493"/>
                  <a:pt x="1569492" y="1468988"/>
                </a:cubicBezTo>
                <a:cubicBezTo>
                  <a:pt x="1611952" y="1445484"/>
                  <a:pt x="1677158" y="1399233"/>
                  <a:pt x="1724167" y="1364355"/>
                </a:cubicBezTo>
                <a:cubicBezTo>
                  <a:pt x="1771176" y="1329477"/>
                  <a:pt x="1809086" y="1303698"/>
                  <a:pt x="1851546" y="1259722"/>
                </a:cubicBezTo>
                <a:cubicBezTo>
                  <a:pt x="1894006" y="1215746"/>
                  <a:pt x="1934191" y="1155089"/>
                  <a:pt x="1978925" y="1100498"/>
                </a:cubicBezTo>
                <a:cubicBezTo>
                  <a:pt x="2023659" y="1045907"/>
                  <a:pt x="2072943" y="996624"/>
                  <a:pt x="2119952" y="932176"/>
                </a:cubicBezTo>
                <a:cubicBezTo>
                  <a:pt x="2166961" y="867728"/>
                  <a:pt x="2217003" y="788875"/>
                  <a:pt x="2260979" y="713812"/>
                </a:cubicBezTo>
                <a:cubicBezTo>
                  <a:pt x="2304955" y="638749"/>
                  <a:pt x="2344382" y="558379"/>
                  <a:pt x="2383809" y="481800"/>
                </a:cubicBezTo>
                <a:cubicBezTo>
                  <a:pt x="2423236" y="405221"/>
                  <a:pt x="2463421" y="330916"/>
                  <a:pt x="2497540" y="254337"/>
                </a:cubicBezTo>
                <a:cubicBezTo>
                  <a:pt x="2531659" y="177758"/>
                  <a:pt x="2588525" y="22325"/>
                  <a:pt x="2588525" y="22325"/>
                </a:cubicBezTo>
                <a:cubicBezTo>
                  <a:pt x="2604447" y="-16344"/>
                  <a:pt x="2598760" y="2990"/>
                  <a:pt x="2593074" y="22325"/>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021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D91D-DCDC-4F96-BD6B-0F7504B0CDC5}"/>
              </a:ext>
            </a:extLst>
          </p:cNvPr>
          <p:cNvSpPr>
            <a:spLocks noGrp="1"/>
          </p:cNvSpPr>
          <p:nvPr>
            <p:ph type="title"/>
          </p:nvPr>
        </p:nvSpPr>
        <p:spPr/>
        <p:txBody>
          <a:bodyPr/>
          <a:lstStyle/>
          <a:p>
            <a:r>
              <a:rPr lang="en-US" dirty="0"/>
              <a:t>Annihilation and creation operators</a:t>
            </a:r>
          </a:p>
        </p:txBody>
      </p:sp>
      <p:graphicFrame>
        <p:nvGraphicFramePr>
          <p:cNvPr id="4" name="Object 3">
            <a:extLst>
              <a:ext uri="{FF2B5EF4-FFF2-40B4-BE49-F238E27FC236}">
                <a16:creationId xmlns:a16="http://schemas.microsoft.com/office/drawing/2014/main" id="{79657309-5368-4E10-A732-22AB52FCBEC6}"/>
              </a:ext>
            </a:extLst>
          </p:cNvPr>
          <p:cNvGraphicFramePr>
            <a:graphicFrameLocks noChangeAspect="1"/>
          </p:cNvGraphicFramePr>
          <p:nvPr>
            <p:extLst>
              <p:ext uri="{D42A27DB-BD31-4B8C-83A1-F6EECF244321}">
                <p14:modId xmlns:p14="http://schemas.microsoft.com/office/powerpoint/2010/main" val="435040778"/>
              </p:ext>
            </p:extLst>
          </p:nvPr>
        </p:nvGraphicFramePr>
        <p:xfrm>
          <a:off x="305920" y="2018087"/>
          <a:ext cx="6841644" cy="4167560"/>
        </p:xfrm>
        <a:graphic>
          <a:graphicData uri="http://schemas.openxmlformats.org/presentationml/2006/ole">
            <mc:AlternateContent xmlns:mc="http://schemas.openxmlformats.org/markup-compatibility/2006">
              <mc:Choice xmlns:v="urn:schemas-microsoft-com:vml" Requires="v">
                <p:oleObj name="Equation" r:id="rId3" imgW="4965480" imgH="3022560" progId="Equation.DSMT4">
                  <p:embed/>
                </p:oleObj>
              </mc:Choice>
              <mc:Fallback>
                <p:oleObj name="Equation" r:id="rId3" imgW="4965480" imgH="3022560" progId="Equation.DSMT4">
                  <p:embed/>
                  <p:pic>
                    <p:nvPicPr>
                      <p:cNvPr id="0" name=""/>
                      <p:cNvPicPr/>
                      <p:nvPr/>
                    </p:nvPicPr>
                    <p:blipFill>
                      <a:blip r:embed="rId4"/>
                      <a:stretch>
                        <a:fillRect/>
                      </a:stretch>
                    </p:blipFill>
                    <p:spPr>
                      <a:xfrm>
                        <a:off x="305920" y="2018087"/>
                        <a:ext cx="6841644" cy="4167560"/>
                      </a:xfrm>
                      <a:prstGeom prst="rect">
                        <a:avLst/>
                      </a:prstGeom>
                    </p:spPr>
                  </p:pic>
                </p:oleObj>
              </mc:Fallback>
            </mc:AlternateContent>
          </a:graphicData>
        </a:graphic>
      </p:graphicFrame>
      <p:cxnSp>
        <p:nvCxnSpPr>
          <p:cNvPr id="6" name="Straight Arrow Connector 5">
            <a:extLst>
              <a:ext uri="{FF2B5EF4-FFF2-40B4-BE49-F238E27FC236}">
                <a16:creationId xmlns:a16="http://schemas.microsoft.com/office/drawing/2014/main" id="{F6AB4EEB-6891-4C1B-A522-08E10516418A}"/>
              </a:ext>
            </a:extLst>
          </p:cNvPr>
          <p:cNvCxnSpPr/>
          <p:nvPr/>
        </p:nvCxnSpPr>
        <p:spPr>
          <a:xfrm flipV="1">
            <a:off x="8310282" y="1371600"/>
            <a:ext cx="0" cy="389964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78DC977A-5946-4571-8349-8FFFF032CA3D}"/>
              </a:ext>
            </a:extLst>
          </p:cNvPr>
          <p:cNvCxnSpPr/>
          <p:nvPr/>
        </p:nvCxnSpPr>
        <p:spPr>
          <a:xfrm>
            <a:off x="7951695" y="2958353"/>
            <a:ext cx="708211" cy="0"/>
          </a:xfrm>
          <a:prstGeom prst="line">
            <a:avLst/>
          </a:prstGeom>
          <a:ln w="12700">
            <a:solidFill>
              <a:srgbClr val="C00000"/>
            </a:solidFill>
          </a:ln>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A1A1520D-B5AE-4116-83F2-0F4D862EBDAB}"/>
              </a:ext>
            </a:extLst>
          </p:cNvPr>
          <p:cNvCxnSpPr/>
          <p:nvPr/>
        </p:nvCxnSpPr>
        <p:spPr>
          <a:xfrm>
            <a:off x="7942731" y="2420470"/>
            <a:ext cx="708211" cy="0"/>
          </a:xfrm>
          <a:prstGeom prst="line">
            <a:avLst/>
          </a:prstGeom>
          <a:ln w="12700">
            <a:solidFill>
              <a:srgbClr val="C00000"/>
            </a:solidFill>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66D8FE50-82A0-4062-9AF7-6A4E4A15FB4D}"/>
              </a:ext>
            </a:extLst>
          </p:cNvPr>
          <p:cNvCxnSpPr/>
          <p:nvPr/>
        </p:nvCxnSpPr>
        <p:spPr>
          <a:xfrm>
            <a:off x="7960661" y="3541056"/>
            <a:ext cx="708211" cy="0"/>
          </a:xfrm>
          <a:prstGeom prst="line">
            <a:avLst/>
          </a:prstGeom>
          <a:ln w="12700">
            <a:solidFill>
              <a:srgbClr val="C00000"/>
            </a:solidFill>
          </a:ln>
        </p:spPr>
        <p:style>
          <a:lnRef idx="2">
            <a:schemeClr val="dk1"/>
          </a:lnRef>
          <a:fillRef idx="0">
            <a:schemeClr val="dk1"/>
          </a:fillRef>
          <a:effectRef idx="1">
            <a:schemeClr val="dk1"/>
          </a:effectRef>
          <a:fontRef idx="minor">
            <a:schemeClr val="tx1"/>
          </a:fontRef>
        </p:style>
      </p:cxnSp>
      <p:sp>
        <p:nvSpPr>
          <p:cNvPr id="11" name="TextBox 10">
            <a:extLst>
              <a:ext uri="{FF2B5EF4-FFF2-40B4-BE49-F238E27FC236}">
                <a16:creationId xmlns:a16="http://schemas.microsoft.com/office/drawing/2014/main" id="{6C460DBD-88CD-4F0F-84CD-19FE877E6EBF}"/>
              </a:ext>
            </a:extLst>
          </p:cNvPr>
          <p:cNvSpPr txBox="1"/>
          <p:nvPr/>
        </p:nvSpPr>
        <p:spPr>
          <a:xfrm>
            <a:off x="7673788" y="797859"/>
            <a:ext cx="1057834" cy="369332"/>
          </a:xfrm>
          <a:prstGeom prst="rect">
            <a:avLst/>
          </a:prstGeom>
          <a:noFill/>
        </p:spPr>
        <p:txBody>
          <a:bodyPr wrap="square" rtlCol="0">
            <a:spAutoFit/>
          </a:bodyPr>
          <a:lstStyle/>
          <a:p>
            <a:r>
              <a:rPr lang="en-US" dirty="0"/>
              <a:t>Energy </a:t>
            </a:r>
            <a:r>
              <a:rPr lang="en-US" i="1" dirty="0"/>
              <a:t>E</a:t>
            </a:r>
          </a:p>
        </p:txBody>
      </p:sp>
      <p:sp>
        <p:nvSpPr>
          <p:cNvPr id="12" name="TextBox 11">
            <a:extLst>
              <a:ext uri="{FF2B5EF4-FFF2-40B4-BE49-F238E27FC236}">
                <a16:creationId xmlns:a16="http://schemas.microsoft.com/office/drawing/2014/main" id="{D7455703-707F-474E-844B-EA46385E42AE}"/>
              </a:ext>
            </a:extLst>
          </p:cNvPr>
          <p:cNvSpPr txBox="1"/>
          <p:nvPr/>
        </p:nvSpPr>
        <p:spPr>
          <a:xfrm>
            <a:off x="7476564" y="2761128"/>
            <a:ext cx="619682" cy="369332"/>
          </a:xfrm>
          <a:prstGeom prst="rect">
            <a:avLst/>
          </a:prstGeom>
          <a:noFill/>
        </p:spPr>
        <p:txBody>
          <a:bodyPr wrap="square" rtlCol="0">
            <a:spAutoFit/>
          </a:bodyPr>
          <a:lstStyle/>
          <a:p>
            <a:r>
              <a:rPr lang="en-US" i="1" dirty="0"/>
              <a:t>E</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5018E4C-16C3-44F3-9915-B5CFD9D55EBE}"/>
                  </a:ext>
                </a:extLst>
              </p:cNvPr>
              <p:cNvSpPr txBox="1"/>
              <p:nvPr/>
            </p:nvSpPr>
            <p:spPr>
              <a:xfrm>
                <a:off x="6932411" y="3330390"/>
                <a:ext cx="118064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−ℏ</m:t>
                      </m:r>
                      <m:r>
                        <m:rPr>
                          <m:sty m:val="p"/>
                        </m:rPr>
                        <a:rPr lang="en-US" b="0" i="0" smtClean="0">
                          <a:latin typeface="Cambria Math" panose="02040503050406030204" pitchFamily="18" charset="0"/>
                        </a:rPr>
                        <m:t>Ω</m:t>
                      </m:r>
                    </m:oMath>
                  </m:oMathPara>
                </a14:m>
                <a:endParaRPr lang="en-US" dirty="0"/>
              </a:p>
            </p:txBody>
          </p:sp>
        </mc:Choice>
        <mc:Fallback xmlns="">
          <p:sp>
            <p:nvSpPr>
              <p:cNvPr id="13" name="TextBox 12">
                <a:extLst>
                  <a:ext uri="{FF2B5EF4-FFF2-40B4-BE49-F238E27FC236}">
                    <a16:creationId xmlns:a16="http://schemas.microsoft.com/office/drawing/2014/main" id="{95018E4C-16C3-44F3-9915-B5CFD9D55EBE}"/>
                  </a:ext>
                </a:extLst>
              </p:cNvPr>
              <p:cNvSpPr txBox="1">
                <a:spLocks noRot="1" noChangeAspect="1" noMove="1" noResize="1" noEditPoints="1" noAdjustHandles="1" noChangeArrowheads="1" noChangeShapeType="1" noTextEdit="1"/>
              </p:cNvSpPr>
              <p:nvPr/>
            </p:nvSpPr>
            <p:spPr>
              <a:xfrm>
                <a:off x="6932411" y="3330390"/>
                <a:ext cx="1180641" cy="369332"/>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1200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89A2-4A21-49AB-BDF2-01691EDEF343}"/>
              </a:ext>
            </a:extLst>
          </p:cNvPr>
          <p:cNvSpPr>
            <a:spLocks noGrp="1"/>
          </p:cNvSpPr>
          <p:nvPr>
            <p:ph type="title"/>
          </p:nvPr>
        </p:nvSpPr>
        <p:spPr/>
        <p:txBody>
          <a:bodyPr/>
          <a:lstStyle/>
          <a:p>
            <a:r>
              <a:rPr lang="en-US" dirty="0"/>
              <a:t>Molecular vibration, normal mode</a:t>
            </a:r>
          </a:p>
        </p:txBody>
      </p:sp>
      <p:graphicFrame>
        <p:nvGraphicFramePr>
          <p:cNvPr id="4" name="Object 3">
            <a:extLst>
              <a:ext uri="{FF2B5EF4-FFF2-40B4-BE49-F238E27FC236}">
                <a16:creationId xmlns:a16="http://schemas.microsoft.com/office/drawing/2014/main" id="{1BED45E1-B996-44DA-9DBF-709A7C7D7765}"/>
              </a:ext>
            </a:extLst>
          </p:cNvPr>
          <p:cNvGraphicFramePr>
            <a:graphicFrameLocks noChangeAspect="1"/>
          </p:cNvGraphicFramePr>
          <p:nvPr>
            <p:extLst>
              <p:ext uri="{D42A27DB-BD31-4B8C-83A1-F6EECF244321}">
                <p14:modId xmlns:p14="http://schemas.microsoft.com/office/powerpoint/2010/main" val="2293551553"/>
              </p:ext>
            </p:extLst>
          </p:nvPr>
        </p:nvGraphicFramePr>
        <p:xfrm>
          <a:off x="950913" y="1858963"/>
          <a:ext cx="7245350" cy="4598987"/>
        </p:xfrm>
        <a:graphic>
          <a:graphicData uri="http://schemas.openxmlformats.org/presentationml/2006/ole">
            <mc:AlternateContent xmlns:mc="http://schemas.openxmlformats.org/markup-compatibility/2006">
              <mc:Choice xmlns:v="urn:schemas-microsoft-com:vml" Requires="v">
                <p:oleObj name="Equation" r:id="rId3" imgW="5562360" imgH="3530520" progId="Equation.DSMT4">
                  <p:embed/>
                </p:oleObj>
              </mc:Choice>
              <mc:Fallback>
                <p:oleObj name="Equation" r:id="rId3" imgW="5562360" imgH="3530520" progId="Equation.DSMT4">
                  <p:embed/>
                  <p:pic>
                    <p:nvPicPr>
                      <p:cNvPr id="0" name=""/>
                      <p:cNvPicPr/>
                      <p:nvPr/>
                    </p:nvPicPr>
                    <p:blipFill>
                      <a:blip r:embed="rId4"/>
                      <a:stretch>
                        <a:fillRect/>
                      </a:stretch>
                    </p:blipFill>
                    <p:spPr>
                      <a:xfrm>
                        <a:off x="950913" y="1858963"/>
                        <a:ext cx="7245350" cy="4598987"/>
                      </a:xfrm>
                      <a:prstGeom prst="rect">
                        <a:avLst/>
                      </a:prstGeom>
                    </p:spPr>
                  </p:pic>
                </p:oleObj>
              </mc:Fallback>
            </mc:AlternateContent>
          </a:graphicData>
        </a:graphic>
      </p:graphicFrame>
    </p:spTree>
    <p:extLst>
      <p:ext uri="{BB962C8B-B14F-4D97-AF65-F5344CB8AC3E}">
        <p14:creationId xmlns:p14="http://schemas.microsoft.com/office/powerpoint/2010/main" val="19719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EA34-11FF-48C1-BAF6-9729905726AF}"/>
              </a:ext>
            </a:extLst>
          </p:cNvPr>
          <p:cNvSpPr>
            <a:spLocks noGrp="1"/>
          </p:cNvSpPr>
          <p:nvPr>
            <p:ph type="title"/>
          </p:nvPr>
        </p:nvSpPr>
        <p:spPr/>
        <p:txBody>
          <a:bodyPr/>
          <a:lstStyle/>
          <a:p>
            <a:r>
              <a:rPr lang="en-US" dirty="0"/>
              <a:t>Water molecule </a:t>
            </a:r>
          </a:p>
        </p:txBody>
      </p:sp>
      <p:graphicFrame>
        <p:nvGraphicFramePr>
          <p:cNvPr id="4" name="Object 3">
            <a:extLst>
              <a:ext uri="{FF2B5EF4-FFF2-40B4-BE49-F238E27FC236}">
                <a16:creationId xmlns:a16="http://schemas.microsoft.com/office/drawing/2014/main" id="{5346BDB3-1E53-4C50-8FED-7B56E8FBEFAA}"/>
              </a:ext>
            </a:extLst>
          </p:cNvPr>
          <p:cNvGraphicFramePr>
            <a:graphicFrameLocks noChangeAspect="1"/>
          </p:cNvGraphicFramePr>
          <p:nvPr>
            <p:extLst>
              <p:ext uri="{D42A27DB-BD31-4B8C-83A1-F6EECF244321}">
                <p14:modId xmlns:p14="http://schemas.microsoft.com/office/powerpoint/2010/main" val="2556197551"/>
              </p:ext>
            </p:extLst>
          </p:nvPr>
        </p:nvGraphicFramePr>
        <p:xfrm>
          <a:off x="4339590" y="1857692"/>
          <a:ext cx="4236720" cy="4574618"/>
        </p:xfrm>
        <a:graphic>
          <a:graphicData uri="http://schemas.openxmlformats.org/presentationml/2006/ole">
            <mc:AlternateContent xmlns:mc="http://schemas.openxmlformats.org/markup-compatibility/2006">
              <mc:Choice xmlns:v="urn:schemas-microsoft-com:vml" Requires="v">
                <p:oleObj name="Equation" r:id="rId3" imgW="2070000" imgH="2234880" progId="Equation.DSMT4">
                  <p:embed/>
                </p:oleObj>
              </mc:Choice>
              <mc:Fallback>
                <p:oleObj name="Equation" r:id="rId3" imgW="2070000" imgH="2234880" progId="Equation.DSMT4">
                  <p:embed/>
                  <p:pic>
                    <p:nvPicPr>
                      <p:cNvPr id="0" name=""/>
                      <p:cNvPicPr/>
                      <p:nvPr/>
                    </p:nvPicPr>
                    <p:blipFill>
                      <a:blip r:embed="rId4"/>
                      <a:stretch>
                        <a:fillRect/>
                      </a:stretch>
                    </p:blipFill>
                    <p:spPr>
                      <a:xfrm>
                        <a:off x="4339590" y="1857692"/>
                        <a:ext cx="4236720" cy="4574618"/>
                      </a:xfrm>
                      <a:prstGeom prst="rect">
                        <a:avLst/>
                      </a:prstGeom>
                    </p:spPr>
                  </p:pic>
                </p:oleObj>
              </mc:Fallback>
            </mc:AlternateContent>
          </a:graphicData>
        </a:graphic>
      </p:graphicFrame>
      <p:sp>
        <p:nvSpPr>
          <p:cNvPr id="6" name="Flowchart: Connector 5">
            <a:extLst>
              <a:ext uri="{FF2B5EF4-FFF2-40B4-BE49-F238E27FC236}">
                <a16:creationId xmlns:a16="http://schemas.microsoft.com/office/drawing/2014/main" id="{A5026347-B33F-4AA0-A1A7-E88FAA2BFAD5}"/>
              </a:ext>
            </a:extLst>
          </p:cNvPr>
          <p:cNvSpPr/>
          <p:nvPr/>
        </p:nvSpPr>
        <p:spPr>
          <a:xfrm>
            <a:off x="1036320" y="3429000"/>
            <a:ext cx="236220" cy="236220"/>
          </a:xfrm>
          <a:prstGeom prst="flowChartConnecto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8DB5E63D-605B-491C-906A-8EF0A7C2509C}"/>
              </a:ext>
            </a:extLst>
          </p:cNvPr>
          <p:cNvSpPr/>
          <p:nvPr/>
        </p:nvSpPr>
        <p:spPr>
          <a:xfrm>
            <a:off x="2346960" y="2339340"/>
            <a:ext cx="144780" cy="144780"/>
          </a:xfrm>
          <a:prstGeom prst="flowChartConnecto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a:extLst>
              <a:ext uri="{FF2B5EF4-FFF2-40B4-BE49-F238E27FC236}">
                <a16:creationId xmlns:a16="http://schemas.microsoft.com/office/drawing/2014/main" id="{2EC1A765-DCCD-4873-B347-6C94F73A0EED}"/>
              </a:ext>
            </a:extLst>
          </p:cNvPr>
          <p:cNvSpPr/>
          <p:nvPr/>
        </p:nvSpPr>
        <p:spPr>
          <a:xfrm>
            <a:off x="2350770" y="4853940"/>
            <a:ext cx="144780" cy="144780"/>
          </a:xfrm>
          <a:prstGeom prst="flowChartConnecto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09DA7A14-D343-41E6-9E0C-B7984047F96F}"/>
              </a:ext>
            </a:extLst>
          </p:cNvPr>
          <p:cNvCxnSpPr>
            <a:stCxn id="6" idx="7"/>
            <a:endCxn id="7" idx="3"/>
          </p:cNvCxnSpPr>
          <p:nvPr/>
        </p:nvCxnSpPr>
        <p:spPr>
          <a:xfrm flipV="1">
            <a:off x="1237946" y="2462917"/>
            <a:ext cx="1130217" cy="10006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45C113D-7082-48B3-8626-CA4C6FE75B1B}"/>
              </a:ext>
            </a:extLst>
          </p:cNvPr>
          <p:cNvCxnSpPr>
            <a:stCxn id="6" idx="5"/>
            <a:endCxn id="8" idx="1"/>
          </p:cNvCxnSpPr>
          <p:nvPr/>
        </p:nvCxnSpPr>
        <p:spPr>
          <a:xfrm>
            <a:off x="1237946" y="3630626"/>
            <a:ext cx="1134027" cy="1244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Arc 12">
            <a:extLst>
              <a:ext uri="{FF2B5EF4-FFF2-40B4-BE49-F238E27FC236}">
                <a16:creationId xmlns:a16="http://schemas.microsoft.com/office/drawing/2014/main" id="{6A2163E8-4B68-445A-9DA9-04E270986F4A}"/>
              </a:ext>
            </a:extLst>
          </p:cNvPr>
          <p:cNvSpPr/>
          <p:nvPr/>
        </p:nvSpPr>
        <p:spPr>
          <a:xfrm>
            <a:off x="1219199" y="3352800"/>
            <a:ext cx="531799" cy="485775"/>
          </a:xfrm>
          <a:prstGeom prst="arc">
            <a:avLst>
              <a:gd name="adj1" fmla="val 16200000"/>
              <a:gd name="adj2" fmla="val 5244853"/>
            </a:avLst>
          </a:prstGeom>
          <a:ln>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4E7DCC5-6E0F-4091-98FF-3641EF054AFB}"/>
                  </a:ext>
                </a:extLst>
              </p:cNvPr>
              <p:cNvSpPr txBox="1"/>
              <p:nvPr/>
            </p:nvSpPr>
            <p:spPr>
              <a:xfrm>
                <a:off x="1533525" y="3324225"/>
                <a:ext cx="914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𝜃</m:t>
                      </m:r>
                    </m:oMath>
                  </m:oMathPara>
                </a14:m>
                <a:endParaRPr lang="en-US" sz="2800" dirty="0"/>
              </a:p>
            </p:txBody>
          </p:sp>
        </mc:Choice>
        <mc:Fallback xmlns="">
          <p:sp>
            <p:nvSpPr>
              <p:cNvPr id="16" name="TextBox 15">
                <a:extLst>
                  <a:ext uri="{FF2B5EF4-FFF2-40B4-BE49-F238E27FC236}">
                    <a16:creationId xmlns:a16="http://schemas.microsoft.com/office/drawing/2014/main" id="{94E7DCC5-6E0F-4091-98FF-3641EF054AFB}"/>
                  </a:ext>
                </a:extLst>
              </p:cNvPr>
              <p:cNvSpPr txBox="1">
                <a:spLocks noRot="1" noChangeAspect="1" noMove="1" noResize="1" noEditPoints="1" noAdjustHandles="1" noChangeArrowheads="1" noChangeShapeType="1" noTextEdit="1"/>
              </p:cNvSpPr>
              <p:nvPr/>
            </p:nvSpPr>
            <p:spPr>
              <a:xfrm>
                <a:off x="1533525" y="3324225"/>
                <a:ext cx="914400"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FB79497-9528-4648-BE51-69AC556A6D6D}"/>
                  </a:ext>
                </a:extLst>
              </p:cNvPr>
              <p:cNvSpPr txBox="1"/>
              <p:nvPr/>
            </p:nvSpPr>
            <p:spPr>
              <a:xfrm>
                <a:off x="1028700" y="4219575"/>
                <a:ext cx="914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2</m:t>
                          </m:r>
                        </m:sub>
                      </m:sSub>
                    </m:oMath>
                  </m:oMathPara>
                </a14:m>
                <a:endParaRPr lang="en-US" sz="2800" dirty="0"/>
              </a:p>
            </p:txBody>
          </p:sp>
        </mc:Choice>
        <mc:Fallback xmlns="">
          <p:sp>
            <p:nvSpPr>
              <p:cNvPr id="17" name="TextBox 16">
                <a:extLst>
                  <a:ext uri="{FF2B5EF4-FFF2-40B4-BE49-F238E27FC236}">
                    <a16:creationId xmlns:a16="http://schemas.microsoft.com/office/drawing/2014/main" id="{4FB79497-9528-4648-BE51-69AC556A6D6D}"/>
                  </a:ext>
                </a:extLst>
              </p:cNvPr>
              <p:cNvSpPr txBox="1">
                <a:spLocks noRot="1" noChangeAspect="1" noMove="1" noResize="1" noEditPoints="1" noAdjustHandles="1" noChangeArrowheads="1" noChangeShapeType="1" noTextEdit="1"/>
              </p:cNvSpPr>
              <p:nvPr/>
            </p:nvSpPr>
            <p:spPr>
              <a:xfrm>
                <a:off x="1028700" y="4219575"/>
                <a:ext cx="914400" cy="52322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7A976A4-B185-406B-B743-FB34FF435241}"/>
                  </a:ext>
                </a:extLst>
              </p:cNvPr>
              <p:cNvSpPr txBox="1"/>
              <p:nvPr/>
            </p:nvSpPr>
            <p:spPr>
              <a:xfrm>
                <a:off x="1200150" y="2371725"/>
                <a:ext cx="914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𝑟</m:t>
                          </m:r>
                        </m:e>
                        <m:sub>
                          <m:r>
                            <a:rPr lang="en-US" sz="2800" b="0" i="1" smtClean="0">
                              <a:latin typeface="Cambria Math" panose="02040503050406030204" pitchFamily="18" charset="0"/>
                            </a:rPr>
                            <m:t>1</m:t>
                          </m:r>
                        </m:sub>
                      </m:sSub>
                    </m:oMath>
                  </m:oMathPara>
                </a14:m>
                <a:endParaRPr lang="en-US" sz="2800" dirty="0"/>
              </a:p>
            </p:txBody>
          </p:sp>
        </mc:Choice>
        <mc:Fallback xmlns="">
          <p:sp>
            <p:nvSpPr>
              <p:cNvPr id="18" name="TextBox 17">
                <a:extLst>
                  <a:ext uri="{FF2B5EF4-FFF2-40B4-BE49-F238E27FC236}">
                    <a16:creationId xmlns:a16="http://schemas.microsoft.com/office/drawing/2014/main" id="{E7A976A4-B185-406B-B743-FB34FF435241}"/>
                  </a:ext>
                </a:extLst>
              </p:cNvPr>
              <p:cNvSpPr txBox="1">
                <a:spLocks noRot="1" noChangeAspect="1" noMove="1" noResize="1" noEditPoints="1" noAdjustHandles="1" noChangeArrowheads="1" noChangeShapeType="1" noTextEdit="1"/>
              </p:cNvSpPr>
              <p:nvPr/>
            </p:nvSpPr>
            <p:spPr>
              <a:xfrm>
                <a:off x="1200150" y="2371725"/>
                <a:ext cx="914400" cy="523220"/>
              </a:xfrm>
              <a:prstGeom prst="rect">
                <a:avLst/>
              </a:prstGeom>
              <a:blipFill>
                <a:blip r:embed="rId7"/>
                <a:stretch>
                  <a:fillRect/>
                </a:stretch>
              </a:blipFill>
            </p:spPr>
            <p:txBody>
              <a:bodyPr/>
              <a:lstStyle/>
              <a:p>
                <a:r>
                  <a:rPr lang="en-US">
                    <a:noFill/>
                  </a:rPr>
                  <a:t> </a:t>
                </a:r>
              </a:p>
            </p:txBody>
          </p:sp>
        </mc:Fallback>
      </mc:AlternateContent>
      <p:graphicFrame>
        <p:nvGraphicFramePr>
          <p:cNvPr id="19" name="Object 18">
            <a:extLst>
              <a:ext uri="{FF2B5EF4-FFF2-40B4-BE49-F238E27FC236}">
                <a16:creationId xmlns:a16="http://schemas.microsoft.com/office/drawing/2014/main" id="{9D6948B6-B1F2-473A-852B-72C2A7FB35A9}"/>
              </a:ext>
            </a:extLst>
          </p:cNvPr>
          <p:cNvGraphicFramePr>
            <a:graphicFrameLocks noChangeAspect="1"/>
          </p:cNvGraphicFramePr>
          <p:nvPr>
            <p:extLst>
              <p:ext uri="{D42A27DB-BD31-4B8C-83A1-F6EECF244321}">
                <p14:modId xmlns:p14="http://schemas.microsoft.com/office/powerpoint/2010/main" val="937650237"/>
              </p:ext>
            </p:extLst>
          </p:nvPr>
        </p:nvGraphicFramePr>
        <p:xfrm>
          <a:off x="590178" y="5619093"/>
          <a:ext cx="2014795" cy="769697"/>
        </p:xfrm>
        <a:graphic>
          <a:graphicData uri="http://schemas.openxmlformats.org/presentationml/2006/ole">
            <mc:AlternateContent xmlns:mc="http://schemas.openxmlformats.org/markup-compatibility/2006">
              <mc:Choice xmlns:v="urn:schemas-microsoft-com:vml" Requires="v">
                <p:oleObj name="Equation" r:id="rId8" imgW="1130040" imgH="431640" progId="Equation.DSMT4">
                  <p:embed/>
                </p:oleObj>
              </mc:Choice>
              <mc:Fallback>
                <p:oleObj name="Equation" r:id="rId8" imgW="1130040" imgH="431640" progId="Equation.DSMT4">
                  <p:embed/>
                  <p:pic>
                    <p:nvPicPr>
                      <p:cNvPr id="0" name=""/>
                      <p:cNvPicPr/>
                      <p:nvPr/>
                    </p:nvPicPr>
                    <p:blipFill>
                      <a:blip r:embed="rId9"/>
                      <a:stretch>
                        <a:fillRect/>
                      </a:stretch>
                    </p:blipFill>
                    <p:spPr>
                      <a:xfrm>
                        <a:off x="590178" y="5619093"/>
                        <a:ext cx="2014795" cy="769697"/>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46BA49BD-CB75-4153-A667-63493B43DCE2}"/>
              </a:ext>
            </a:extLst>
          </p:cNvPr>
          <p:cNvSpPr txBox="1"/>
          <p:nvPr/>
        </p:nvSpPr>
        <p:spPr>
          <a:xfrm>
            <a:off x="320040" y="3217545"/>
            <a:ext cx="531799" cy="584775"/>
          </a:xfrm>
          <a:prstGeom prst="rect">
            <a:avLst/>
          </a:prstGeom>
          <a:noFill/>
        </p:spPr>
        <p:txBody>
          <a:bodyPr wrap="square" rtlCol="0">
            <a:spAutoFit/>
          </a:bodyPr>
          <a:lstStyle/>
          <a:p>
            <a:r>
              <a:rPr lang="en-US" sz="3200" dirty="0"/>
              <a:t>O</a:t>
            </a:r>
          </a:p>
        </p:txBody>
      </p:sp>
      <p:sp>
        <p:nvSpPr>
          <p:cNvPr id="15" name="TextBox 14">
            <a:extLst>
              <a:ext uri="{FF2B5EF4-FFF2-40B4-BE49-F238E27FC236}">
                <a16:creationId xmlns:a16="http://schemas.microsoft.com/office/drawing/2014/main" id="{FE3A1186-8EE6-40E4-A96B-BD2FBDD351A3}"/>
              </a:ext>
            </a:extLst>
          </p:cNvPr>
          <p:cNvSpPr txBox="1"/>
          <p:nvPr/>
        </p:nvSpPr>
        <p:spPr>
          <a:xfrm>
            <a:off x="2545080" y="1724025"/>
            <a:ext cx="531799" cy="584775"/>
          </a:xfrm>
          <a:prstGeom prst="rect">
            <a:avLst/>
          </a:prstGeom>
          <a:noFill/>
        </p:spPr>
        <p:txBody>
          <a:bodyPr wrap="square" rtlCol="0">
            <a:spAutoFit/>
          </a:bodyPr>
          <a:lstStyle/>
          <a:p>
            <a:r>
              <a:rPr lang="en-US" sz="3200" dirty="0"/>
              <a:t>H</a:t>
            </a:r>
          </a:p>
        </p:txBody>
      </p:sp>
      <p:sp>
        <p:nvSpPr>
          <p:cNvPr id="20" name="TextBox 19">
            <a:extLst>
              <a:ext uri="{FF2B5EF4-FFF2-40B4-BE49-F238E27FC236}">
                <a16:creationId xmlns:a16="http://schemas.microsoft.com/office/drawing/2014/main" id="{0B98D3E0-269A-4D84-A183-2B12FDAC1121}"/>
              </a:ext>
            </a:extLst>
          </p:cNvPr>
          <p:cNvSpPr txBox="1"/>
          <p:nvPr/>
        </p:nvSpPr>
        <p:spPr>
          <a:xfrm>
            <a:off x="2651760" y="4878705"/>
            <a:ext cx="531799" cy="584775"/>
          </a:xfrm>
          <a:prstGeom prst="rect">
            <a:avLst/>
          </a:prstGeom>
          <a:noFill/>
        </p:spPr>
        <p:txBody>
          <a:bodyPr wrap="square" rtlCol="0">
            <a:spAutoFit/>
          </a:bodyPr>
          <a:lstStyle/>
          <a:p>
            <a:r>
              <a:rPr lang="en-US" sz="3200" dirty="0"/>
              <a:t>H</a:t>
            </a:r>
          </a:p>
        </p:txBody>
      </p:sp>
    </p:spTree>
    <p:extLst>
      <p:ext uri="{BB962C8B-B14F-4D97-AF65-F5344CB8AC3E}">
        <p14:creationId xmlns:p14="http://schemas.microsoft.com/office/powerpoint/2010/main" val="4270084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a:extLst>
              <a:ext uri="{FF2B5EF4-FFF2-40B4-BE49-F238E27FC236}">
                <a16:creationId xmlns:a16="http://schemas.microsoft.com/office/drawing/2014/main" id="{995F8DB1-0910-42B5-8B56-137012DB8EC9}"/>
              </a:ext>
            </a:extLst>
          </p:cNvPr>
          <p:cNvCxnSpPr/>
          <p:nvPr/>
        </p:nvCxnSpPr>
        <p:spPr>
          <a:xfrm>
            <a:off x="7216588" y="3720352"/>
            <a:ext cx="12987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3411116-D962-4416-84C3-B4B42677D027}"/>
              </a:ext>
            </a:extLst>
          </p:cNvPr>
          <p:cNvSpPr>
            <a:spLocks noGrp="1"/>
          </p:cNvSpPr>
          <p:nvPr>
            <p:ph type="title"/>
          </p:nvPr>
        </p:nvSpPr>
        <p:spPr>
          <a:xfrm>
            <a:off x="628650" y="24463"/>
            <a:ext cx="7886700" cy="1325563"/>
          </a:xfrm>
        </p:spPr>
        <p:txBody>
          <a:bodyPr/>
          <a:lstStyle/>
          <a:p>
            <a:r>
              <a:rPr lang="en-US" dirty="0"/>
              <a:t>Molecular vibration, group theory, H</a:t>
            </a:r>
            <a:r>
              <a:rPr lang="en-US" baseline="-25000" dirty="0"/>
              <a:t>2</a:t>
            </a:r>
            <a:r>
              <a:rPr lang="en-US" dirty="0"/>
              <a:t>O</a:t>
            </a:r>
          </a:p>
        </p:txBody>
      </p:sp>
      <p:graphicFrame>
        <p:nvGraphicFramePr>
          <p:cNvPr id="4" name="Object 3">
            <a:extLst>
              <a:ext uri="{FF2B5EF4-FFF2-40B4-BE49-F238E27FC236}">
                <a16:creationId xmlns:a16="http://schemas.microsoft.com/office/drawing/2014/main" id="{8A10572A-2472-4D32-BF2D-CA576C111622}"/>
              </a:ext>
            </a:extLst>
          </p:cNvPr>
          <p:cNvGraphicFramePr>
            <a:graphicFrameLocks noChangeAspect="1"/>
          </p:cNvGraphicFramePr>
          <p:nvPr>
            <p:extLst>
              <p:ext uri="{D42A27DB-BD31-4B8C-83A1-F6EECF244321}">
                <p14:modId xmlns:p14="http://schemas.microsoft.com/office/powerpoint/2010/main" val="1475513284"/>
              </p:ext>
            </p:extLst>
          </p:nvPr>
        </p:nvGraphicFramePr>
        <p:xfrm>
          <a:off x="509588" y="1752225"/>
          <a:ext cx="6327775" cy="4110038"/>
        </p:xfrm>
        <a:graphic>
          <a:graphicData uri="http://schemas.openxmlformats.org/presentationml/2006/ole">
            <mc:AlternateContent xmlns:mc="http://schemas.openxmlformats.org/markup-compatibility/2006">
              <mc:Choice xmlns:v="urn:schemas-microsoft-com:vml" Requires="v">
                <p:oleObj name="Equation" r:id="rId3" imgW="5003640" imgH="3251160" progId="Equation.DSMT4">
                  <p:embed/>
                </p:oleObj>
              </mc:Choice>
              <mc:Fallback>
                <p:oleObj name="Equation" r:id="rId3" imgW="5003640" imgH="3251160" progId="Equation.DSMT4">
                  <p:embed/>
                  <p:pic>
                    <p:nvPicPr>
                      <p:cNvPr id="0" name=""/>
                      <p:cNvPicPr/>
                      <p:nvPr/>
                    </p:nvPicPr>
                    <p:blipFill>
                      <a:blip r:embed="rId4"/>
                      <a:stretch>
                        <a:fillRect/>
                      </a:stretch>
                    </p:blipFill>
                    <p:spPr>
                      <a:xfrm>
                        <a:off x="509588" y="1752225"/>
                        <a:ext cx="6327775" cy="4110038"/>
                      </a:xfrm>
                      <a:prstGeom prst="rect">
                        <a:avLst/>
                      </a:prstGeom>
                    </p:spPr>
                  </p:pic>
                </p:oleObj>
              </mc:Fallback>
            </mc:AlternateContent>
          </a:graphicData>
        </a:graphic>
      </p:graphicFrame>
      <p:graphicFrame>
        <p:nvGraphicFramePr>
          <p:cNvPr id="5" name="Table 5">
            <a:extLst>
              <a:ext uri="{FF2B5EF4-FFF2-40B4-BE49-F238E27FC236}">
                <a16:creationId xmlns:a16="http://schemas.microsoft.com/office/drawing/2014/main" id="{1A878064-1709-433E-869F-1C503F477DCD}"/>
              </a:ext>
            </a:extLst>
          </p:cNvPr>
          <p:cNvGraphicFramePr>
            <a:graphicFrameLocks noGrp="1"/>
          </p:cNvGraphicFramePr>
          <p:nvPr>
            <p:extLst>
              <p:ext uri="{D42A27DB-BD31-4B8C-83A1-F6EECF244321}">
                <p14:modId xmlns:p14="http://schemas.microsoft.com/office/powerpoint/2010/main" val="554082812"/>
              </p:ext>
            </p:extLst>
          </p:nvPr>
        </p:nvGraphicFramePr>
        <p:xfrm>
          <a:off x="5065059" y="4453965"/>
          <a:ext cx="3783108" cy="2194560"/>
        </p:xfrm>
        <a:graphic>
          <a:graphicData uri="http://schemas.openxmlformats.org/drawingml/2006/table">
            <a:tbl>
              <a:tblPr firstRow="1" bandRow="1">
                <a:tableStyleId>{5C22544A-7EE6-4342-B048-85BDC9FD1C3A}</a:tableStyleId>
              </a:tblPr>
              <a:tblGrid>
                <a:gridCol w="806823">
                  <a:extLst>
                    <a:ext uri="{9D8B030D-6E8A-4147-A177-3AD203B41FA5}">
                      <a16:colId xmlns:a16="http://schemas.microsoft.com/office/drawing/2014/main" val="3826238742"/>
                    </a:ext>
                  </a:extLst>
                </a:gridCol>
                <a:gridCol w="460189">
                  <a:extLst>
                    <a:ext uri="{9D8B030D-6E8A-4147-A177-3AD203B41FA5}">
                      <a16:colId xmlns:a16="http://schemas.microsoft.com/office/drawing/2014/main" val="3485756338"/>
                    </a:ext>
                  </a:extLst>
                </a:gridCol>
                <a:gridCol w="629024">
                  <a:extLst>
                    <a:ext uri="{9D8B030D-6E8A-4147-A177-3AD203B41FA5}">
                      <a16:colId xmlns:a16="http://schemas.microsoft.com/office/drawing/2014/main" val="2325904217"/>
                    </a:ext>
                  </a:extLst>
                </a:gridCol>
                <a:gridCol w="629024">
                  <a:extLst>
                    <a:ext uri="{9D8B030D-6E8A-4147-A177-3AD203B41FA5}">
                      <a16:colId xmlns:a16="http://schemas.microsoft.com/office/drawing/2014/main" val="1055859994"/>
                    </a:ext>
                  </a:extLst>
                </a:gridCol>
                <a:gridCol w="629024">
                  <a:extLst>
                    <a:ext uri="{9D8B030D-6E8A-4147-A177-3AD203B41FA5}">
                      <a16:colId xmlns:a16="http://schemas.microsoft.com/office/drawing/2014/main" val="1537772604"/>
                    </a:ext>
                  </a:extLst>
                </a:gridCol>
                <a:gridCol w="629024">
                  <a:extLst>
                    <a:ext uri="{9D8B030D-6E8A-4147-A177-3AD203B41FA5}">
                      <a16:colId xmlns:a16="http://schemas.microsoft.com/office/drawing/2014/main" val="857626682"/>
                    </a:ext>
                  </a:extLst>
                </a:gridCol>
              </a:tblGrid>
              <a:tr h="265113">
                <a:tc gridSpan="2">
                  <a:txBody>
                    <a:bodyPr/>
                    <a:lstStyle/>
                    <a:p>
                      <a:r>
                        <a:rPr lang="en-US" dirty="0"/>
                        <a:t>C</a:t>
                      </a:r>
                      <a:r>
                        <a:rPr lang="en-US" baseline="-25000" dirty="0"/>
                        <a:t>2v</a:t>
                      </a:r>
                    </a:p>
                  </a:txBody>
                  <a:tcPr/>
                </a:tc>
                <a:tc hMerge="1">
                  <a:txBody>
                    <a:bodyPr/>
                    <a:lstStyle/>
                    <a:p>
                      <a:endParaRPr lang="en-US" dirty="0"/>
                    </a:p>
                  </a:txBody>
                  <a:tcPr/>
                </a:tc>
                <a:tc>
                  <a:txBody>
                    <a:bodyPr/>
                    <a:lstStyle/>
                    <a:p>
                      <a:r>
                        <a:rPr lang="en-US" dirty="0"/>
                        <a:t>E</a:t>
                      </a:r>
                    </a:p>
                  </a:txBody>
                  <a:tcPr/>
                </a:tc>
                <a:tc>
                  <a:txBody>
                    <a:bodyPr/>
                    <a:lstStyle/>
                    <a:p>
                      <a:r>
                        <a:rPr lang="en-US" dirty="0"/>
                        <a:t>C</a:t>
                      </a:r>
                      <a:r>
                        <a:rPr lang="en-US" baseline="-25000" dirty="0"/>
                        <a:t>2</a:t>
                      </a:r>
                    </a:p>
                  </a:txBody>
                  <a:tcPr/>
                </a:tc>
                <a:tc>
                  <a:txBody>
                    <a:bodyPr/>
                    <a:lstStyle/>
                    <a:p>
                      <a:r>
                        <a:rPr lang="en-US" dirty="0">
                          <a:sym typeface="Symbol" panose="05050102010706020507" pitchFamily="18" charset="2"/>
                        </a:rPr>
                        <a:t></a:t>
                      </a:r>
                      <a:r>
                        <a:rPr lang="en-US" baseline="-25000" dirty="0">
                          <a:sym typeface="Symbol" panose="05050102010706020507" pitchFamily="18" charset="2"/>
                        </a:rPr>
                        <a:t>v</a:t>
                      </a:r>
                      <a:endParaRPr lang="en-US" baseline="-25000" dirty="0"/>
                    </a:p>
                  </a:txBody>
                  <a:tcPr/>
                </a:tc>
                <a:tc>
                  <a:txBody>
                    <a:bodyPr/>
                    <a:lstStyle/>
                    <a:p>
                      <a:r>
                        <a:rPr lang="en-US" dirty="0">
                          <a:sym typeface="Symbol" panose="05050102010706020507" pitchFamily="18" charset="2"/>
                        </a:rPr>
                        <a:t>’</a:t>
                      </a:r>
                      <a:r>
                        <a:rPr lang="en-US" baseline="-25000" dirty="0">
                          <a:sym typeface="Symbol" panose="05050102010706020507" pitchFamily="18" charset="2"/>
                        </a:rPr>
                        <a:t>v</a:t>
                      </a:r>
                      <a:endParaRPr lang="en-US" baseline="-25000" dirty="0"/>
                    </a:p>
                  </a:txBody>
                  <a:tcPr/>
                </a:tc>
                <a:extLst>
                  <a:ext uri="{0D108BD9-81ED-4DB2-BD59-A6C34878D82A}">
                    <a16:rowId xmlns:a16="http://schemas.microsoft.com/office/drawing/2014/main" val="235778242"/>
                  </a:ext>
                </a:extLst>
              </a:tr>
              <a:tr h="265113">
                <a:tc>
                  <a:txBody>
                    <a:bodyPr/>
                    <a:lstStyle/>
                    <a:p>
                      <a:r>
                        <a:rPr lang="en-US" dirty="0"/>
                        <a:t>z</a:t>
                      </a:r>
                    </a:p>
                  </a:txBody>
                  <a:tcPr/>
                </a:tc>
                <a:tc>
                  <a:txBody>
                    <a:bodyPr/>
                    <a:lstStyle/>
                    <a:p>
                      <a:r>
                        <a:rPr lang="en-US" i="1" dirty="0"/>
                        <a:t>A</a:t>
                      </a:r>
                      <a:r>
                        <a:rPr lang="en-US" baseline="-25000"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3451188358"/>
                  </a:ext>
                </a:extLst>
              </a:tr>
              <a:tr h="265113">
                <a:tc>
                  <a:txBody>
                    <a:bodyPr/>
                    <a:lstStyle/>
                    <a:p>
                      <a:r>
                        <a:rPr lang="en-US" dirty="0"/>
                        <a:t>R</a:t>
                      </a:r>
                      <a:r>
                        <a:rPr lang="en-US" baseline="-25000" dirty="0"/>
                        <a:t>z</a:t>
                      </a:r>
                    </a:p>
                  </a:txBody>
                  <a:tcPr/>
                </a:tc>
                <a:tc>
                  <a:txBody>
                    <a:bodyPr/>
                    <a:lstStyle/>
                    <a:p>
                      <a:r>
                        <a:rPr lang="en-US" i="1" dirty="0"/>
                        <a:t>A</a:t>
                      </a:r>
                      <a:r>
                        <a:rPr lang="en-US" baseline="-25000" dirty="0"/>
                        <a:t>2</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1574193728"/>
                  </a:ext>
                </a:extLst>
              </a:tr>
              <a:tr h="265113">
                <a:tc>
                  <a:txBody>
                    <a:bodyPr/>
                    <a:lstStyle/>
                    <a:p>
                      <a:r>
                        <a:rPr lang="en-US" dirty="0"/>
                        <a:t>x, R</a:t>
                      </a:r>
                      <a:r>
                        <a:rPr lang="en-US" baseline="-25000" dirty="0"/>
                        <a:t>y</a:t>
                      </a:r>
                    </a:p>
                  </a:txBody>
                  <a:tcPr/>
                </a:tc>
                <a:tc>
                  <a:txBody>
                    <a:bodyPr/>
                    <a:lstStyle/>
                    <a:p>
                      <a:r>
                        <a:rPr lang="en-US" i="1" dirty="0"/>
                        <a:t>B</a:t>
                      </a:r>
                      <a:r>
                        <a:rPr lang="en-US" baseline="-25000"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1695386121"/>
                  </a:ext>
                </a:extLst>
              </a:tr>
              <a:tr h="265113">
                <a:tc>
                  <a:txBody>
                    <a:bodyPr/>
                    <a:lstStyle/>
                    <a:p>
                      <a:r>
                        <a:rPr lang="en-US" dirty="0"/>
                        <a:t>y, R</a:t>
                      </a:r>
                      <a:r>
                        <a:rPr lang="en-US" baseline="-25000" dirty="0"/>
                        <a:t>x</a:t>
                      </a:r>
                    </a:p>
                  </a:txBody>
                  <a:tcPr/>
                </a:tc>
                <a:tc>
                  <a:txBody>
                    <a:bodyPr/>
                    <a:lstStyle/>
                    <a:p>
                      <a:r>
                        <a:rPr lang="en-US" i="1" dirty="0"/>
                        <a:t>B</a:t>
                      </a:r>
                      <a:r>
                        <a:rPr lang="en-US" baseline="-25000" dirty="0"/>
                        <a:t>2</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2778161854"/>
                  </a:ext>
                </a:extLst>
              </a:tr>
              <a:tr h="265113">
                <a:tc>
                  <a:txBody>
                    <a:bodyPr/>
                    <a:lstStyle/>
                    <a:p>
                      <a:endParaRPr lang="en-US" baseline="-25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25000" dirty="0">
                          <a:sym typeface="Symbol" panose="05050102010706020507" pitchFamily="18" charset="2"/>
                        </a:rPr>
                        <a:t></a:t>
                      </a:r>
                      <a:r>
                        <a:rPr lang="en-US" baseline="30000" dirty="0" err="1">
                          <a:sym typeface="Symbol" panose="05050102010706020507" pitchFamily="18" charset="2"/>
                        </a:rPr>
                        <a:t>a.s</a:t>
                      </a:r>
                      <a:endParaRPr lang="en-US" baseline="-25000" dirty="0"/>
                    </a:p>
                  </a:txBody>
                  <a:tcPr/>
                </a:tc>
                <a:tc>
                  <a:txBody>
                    <a:bodyPr/>
                    <a:lstStyle/>
                    <a:p>
                      <a:r>
                        <a:rPr lang="en-US" dirty="0"/>
                        <a:t>3</a:t>
                      </a:r>
                    </a:p>
                  </a:txBody>
                  <a:tcPr/>
                </a:tc>
                <a:tc>
                  <a:txBody>
                    <a:bodyPr/>
                    <a:lstStyle/>
                    <a:p>
                      <a:r>
                        <a:rPr lang="en-US" dirty="0"/>
                        <a:t>1</a:t>
                      </a:r>
                    </a:p>
                  </a:txBody>
                  <a:tcPr/>
                </a:tc>
                <a:tc>
                  <a:txBody>
                    <a:bodyPr/>
                    <a:lstStyle/>
                    <a:p>
                      <a:r>
                        <a:rPr lang="en-US" dirty="0"/>
                        <a:t>3</a:t>
                      </a:r>
                    </a:p>
                  </a:txBody>
                  <a:tcPr/>
                </a:tc>
                <a:tc>
                  <a:txBody>
                    <a:bodyPr/>
                    <a:lstStyle/>
                    <a:p>
                      <a:r>
                        <a:rPr lang="en-US" dirty="0"/>
                        <a:t>1</a:t>
                      </a:r>
                    </a:p>
                  </a:txBody>
                  <a:tcPr/>
                </a:tc>
                <a:extLst>
                  <a:ext uri="{0D108BD9-81ED-4DB2-BD59-A6C34878D82A}">
                    <a16:rowId xmlns:a16="http://schemas.microsoft.com/office/drawing/2014/main" val="480083554"/>
                  </a:ext>
                </a:extLst>
              </a:tr>
            </a:tbl>
          </a:graphicData>
        </a:graphic>
      </p:graphicFrame>
      <p:sp>
        <p:nvSpPr>
          <p:cNvPr id="6" name="Oval 5">
            <a:extLst>
              <a:ext uri="{FF2B5EF4-FFF2-40B4-BE49-F238E27FC236}">
                <a16:creationId xmlns:a16="http://schemas.microsoft.com/office/drawing/2014/main" id="{D1A7FF0B-54C0-47EC-9BB9-35BBCF1EB8A0}"/>
              </a:ext>
            </a:extLst>
          </p:cNvPr>
          <p:cNvSpPr/>
          <p:nvPr/>
        </p:nvSpPr>
        <p:spPr>
          <a:xfrm>
            <a:off x="4849906" y="1690689"/>
            <a:ext cx="340659" cy="344299"/>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23FE9BF-DE21-49CD-84DA-10E572CAE999}"/>
              </a:ext>
            </a:extLst>
          </p:cNvPr>
          <p:cNvSpPr/>
          <p:nvPr/>
        </p:nvSpPr>
        <p:spPr>
          <a:xfrm>
            <a:off x="4477870" y="1326776"/>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664169C-30D3-41A1-986E-0C7BDBCF1EDE}"/>
              </a:ext>
            </a:extLst>
          </p:cNvPr>
          <p:cNvSpPr/>
          <p:nvPr/>
        </p:nvSpPr>
        <p:spPr>
          <a:xfrm>
            <a:off x="5374341" y="1344708"/>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FD33028A-80D9-42FB-A252-B60889093ABF}"/>
              </a:ext>
            </a:extLst>
          </p:cNvPr>
          <p:cNvCxnSpPr/>
          <p:nvPr/>
        </p:nvCxnSpPr>
        <p:spPr>
          <a:xfrm flipV="1">
            <a:off x="5459505" y="1260384"/>
            <a:ext cx="116541" cy="172149"/>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F8F0548-41BC-4EFB-A93A-37BA45D7741E}"/>
              </a:ext>
            </a:extLst>
          </p:cNvPr>
          <p:cNvCxnSpPr/>
          <p:nvPr/>
        </p:nvCxnSpPr>
        <p:spPr>
          <a:xfrm flipH="1" flipV="1">
            <a:off x="4392706" y="1284851"/>
            <a:ext cx="179294" cy="131576"/>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A48F310-85DC-4B80-90F1-2F1FE54AB52B}"/>
              </a:ext>
            </a:extLst>
          </p:cNvPr>
          <p:cNvCxnSpPr>
            <a:cxnSpLocks/>
          </p:cNvCxnSpPr>
          <p:nvPr/>
        </p:nvCxnSpPr>
        <p:spPr>
          <a:xfrm>
            <a:off x="5029200" y="2019957"/>
            <a:ext cx="0" cy="149505"/>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E35F80AF-C8BB-4192-BFC6-6F5DAC493A0B}"/>
              </a:ext>
            </a:extLst>
          </p:cNvPr>
          <p:cNvSpPr/>
          <p:nvPr/>
        </p:nvSpPr>
        <p:spPr>
          <a:xfrm>
            <a:off x="7055225" y="1681725"/>
            <a:ext cx="340659" cy="344299"/>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2953ABA-E3BF-47E4-B962-F05FBA7D02A0}"/>
              </a:ext>
            </a:extLst>
          </p:cNvPr>
          <p:cNvSpPr/>
          <p:nvPr/>
        </p:nvSpPr>
        <p:spPr>
          <a:xfrm>
            <a:off x="6683189" y="1317812"/>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BFA182F-53B9-442D-917C-27F79881CC05}"/>
              </a:ext>
            </a:extLst>
          </p:cNvPr>
          <p:cNvSpPr/>
          <p:nvPr/>
        </p:nvSpPr>
        <p:spPr>
          <a:xfrm>
            <a:off x="7579660" y="1335744"/>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a:extLst>
              <a:ext uri="{FF2B5EF4-FFF2-40B4-BE49-F238E27FC236}">
                <a16:creationId xmlns:a16="http://schemas.microsoft.com/office/drawing/2014/main" id="{D4D73115-5058-4BDB-BE0B-F589CC87B89D}"/>
              </a:ext>
            </a:extLst>
          </p:cNvPr>
          <p:cNvCxnSpPr/>
          <p:nvPr/>
        </p:nvCxnSpPr>
        <p:spPr>
          <a:xfrm>
            <a:off x="7700682" y="1430716"/>
            <a:ext cx="125506" cy="13811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52F16D3-ED7B-40B7-AAC7-19C555E61E10}"/>
              </a:ext>
            </a:extLst>
          </p:cNvPr>
          <p:cNvCxnSpPr/>
          <p:nvPr/>
        </p:nvCxnSpPr>
        <p:spPr>
          <a:xfrm flipH="1">
            <a:off x="6642849" y="1425392"/>
            <a:ext cx="116541" cy="112899"/>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D79AC06-A69D-4E02-93EF-1AF638F98200}"/>
              </a:ext>
            </a:extLst>
          </p:cNvPr>
          <p:cNvCxnSpPr/>
          <p:nvPr/>
        </p:nvCxnSpPr>
        <p:spPr>
          <a:xfrm flipV="1">
            <a:off x="7216588" y="1558039"/>
            <a:ext cx="0" cy="136293"/>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7F1C216B-24B3-4D9A-AFB7-18C915D31EA8}"/>
              </a:ext>
            </a:extLst>
          </p:cNvPr>
          <p:cNvSpPr txBox="1"/>
          <p:nvPr/>
        </p:nvSpPr>
        <p:spPr>
          <a:xfrm>
            <a:off x="4903698" y="726141"/>
            <a:ext cx="2913529" cy="369332"/>
          </a:xfrm>
          <a:prstGeom prst="rect">
            <a:avLst/>
          </a:prstGeom>
          <a:noFill/>
        </p:spPr>
        <p:txBody>
          <a:bodyPr wrap="square" rtlCol="0">
            <a:spAutoFit/>
          </a:bodyPr>
          <a:lstStyle/>
          <a:p>
            <a:r>
              <a:rPr lang="en-US" i="1" dirty="0"/>
              <a:t>A</a:t>
            </a:r>
            <a:r>
              <a:rPr lang="en-US" baseline="-25000" dirty="0"/>
              <a:t>1</a:t>
            </a:r>
            <a:r>
              <a:rPr lang="en-US" dirty="0"/>
              <a:t>                                  </a:t>
            </a:r>
            <a:r>
              <a:rPr lang="en-US" i="1" dirty="0" err="1"/>
              <a:t>A</a:t>
            </a:r>
            <a:r>
              <a:rPr lang="en-US" baseline="-25000" dirty="0" err="1"/>
              <a:t>1</a:t>
            </a:r>
            <a:endParaRPr lang="en-US" baseline="-25000" dirty="0"/>
          </a:p>
        </p:txBody>
      </p:sp>
      <p:sp>
        <p:nvSpPr>
          <p:cNvPr id="30" name="Oval 29">
            <a:extLst>
              <a:ext uri="{FF2B5EF4-FFF2-40B4-BE49-F238E27FC236}">
                <a16:creationId xmlns:a16="http://schemas.microsoft.com/office/drawing/2014/main" id="{557297DE-F64E-43A2-9D22-B783233AFDDB}"/>
              </a:ext>
            </a:extLst>
          </p:cNvPr>
          <p:cNvSpPr/>
          <p:nvPr/>
        </p:nvSpPr>
        <p:spPr>
          <a:xfrm>
            <a:off x="7082117" y="3546384"/>
            <a:ext cx="340659" cy="344299"/>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978F1C6-237D-47E8-A381-30D81BE24A5C}"/>
              </a:ext>
            </a:extLst>
          </p:cNvPr>
          <p:cNvSpPr/>
          <p:nvPr/>
        </p:nvSpPr>
        <p:spPr>
          <a:xfrm>
            <a:off x="6710081" y="3182471"/>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62729ECA-B994-405A-949C-82BA9C7E834D}"/>
              </a:ext>
            </a:extLst>
          </p:cNvPr>
          <p:cNvSpPr/>
          <p:nvPr/>
        </p:nvSpPr>
        <p:spPr>
          <a:xfrm>
            <a:off x="7606552" y="3200403"/>
            <a:ext cx="188259" cy="192024"/>
          </a:xfrm>
          <a:prstGeom prst="ellipse">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616B2DF0-886B-4FD3-BB77-95371BA78EAB}"/>
              </a:ext>
            </a:extLst>
          </p:cNvPr>
          <p:cNvCxnSpPr/>
          <p:nvPr/>
        </p:nvCxnSpPr>
        <p:spPr>
          <a:xfrm flipH="1" flipV="1">
            <a:off x="6624917" y="3140546"/>
            <a:ext cx="179294" cy="131576"/>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7CF7E9C-959C-4ECF-A3B0-603129D9D5DD}"/>
              </a:ext>
            </a:extLst>
          </p:cNvPr>
          <p:cNvSpPr txBox="1"/>
          <p:nvPr/>
        </p:nvSpPr>
        <p:spPr>
          <a:xfrm>
            <a:off x="7073155" y="3989294"/>
            <a:ext cx="524435" cy="369332"/>
          </a:xfrm>
          <a:prstGeom prst="rect">
            <a:avLst/>
          </a:prstGeom>
          <a:noFill/>
        </p:spPr>
        <p:txBody>
          <a:bodyPr wrap="square" rtlCol="0">
            <a:spAutoFit/>
          </a:bodyPr>
          <a:lstStyle/>
          <a:p>
            <a:r>
              <a:rPr lang="en-US" i="1" dirty="0"/>
              <a:t>B</a:t>
            </a:r>
            <a:r>
              <a:rPr lang="en-US" baseline="-25000" dirty="0"/>
              <a:t>1</a:t>
            </a:r>
          </a:p>
        </p:txBody>
      </p:sp>
      <p:cxnSp>
        <p:nvCxnSpPr>
          <p:cNvPr id="9" name="Straight Arrow Connector 8">
            <a:extLst>
              <a:ext uri="{FF2B5EF4-FFF2-40B4-BE49-F238E27FC236}">
                <a16:creationId xmlns:a16="http://schemas.microsoft.com/office/drawing/2014/main" id="{3F6718A1-E31F-4144-8383-320A58FE1660}"/>
              </a:ext>
            </a:extLst>
          </p:cNvPr>
          <p:cNvCxnSpPr/>
          <p:nvPr/>
        </p:nvCxnSpPr>
        <p:spPr>
          <a:xfrm>
            <a:off x="7395881" y="3720352"/>
            <a:ext cx="188259"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838A77-0AB6-487A-A754-FE56DB9591DB}"/>
              </a:ext>
            </a:extLst>
          </p:cNvPr>
          <p:cNvCxnSpPr/>
          <p:nvPr/>
        </p:nvCxnSpPr>
        <p:spPr>
          <a:xfrm flipH="1">
            <a:off x="7539321" y="3307977"/>
            <a:ext cx="152400" cy="174092"/>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F567825-EF5E-4916-8C51-B5173AC38AFC}"/>
              </a:ext>
            </a:extLst>
          </p:cNvPr>
          <p:cNvCxnSpPr/>
          <p:nvPr/>
        </p:nvCxnSpPr>
        <p:spPr>
          <a:xfrm flipV="1">
            <a:off x="7252448" y="2572871"/>
            <a:ext cx="0" cy="1147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B2A134E-74A9-48D4-A9F1-9872184595BE}"/>
              </a:ext>
            </a:extLst>
          </p:cNvPr>
          <p:cNvSpPr txBox="1"/>
          <p:nvPr/>
        </p:nvSpPr>
        <p:spPr>
          <a:xfrm>
            <a:off x="8390964" y="3702422"/>
            <a:ext cx="160244" cy="369332"/>
          </a:xfrm>
          <a:prstGeom prst="rect">
            <a:avLst/>
          </a:prstGeom>
          <a:noFill/>
        </p:spPr>
        <p:txBody>
          <a:bodyPr wrap="square" rtlCol="0">
            <a:spAutoFit/>
          </a:bodyPr>
          <a:lstStyle/>
          <a:p>
            <a:r>
              <a:rPr lang="en-US" i="1" dirty="0"/>
              <a:t>x</a:t>
            </a:r>
          </a:p>
        </p:txBody>
      </p:sp>
      <p:sp>
        <p:nvSpPr>
          <p:cNvPr id="23" name="TextBox 22">
            <a:extLst>
              <a:ext uri="{FF2B5EF4-FFF2-40B4-BE49-F238E27FC236}">
                <a16:creationId xmlns:a16="http://schemas.microsoft.com/office/drawing/2014/main" id="{7C9FE807-22EE-4A2C-9E6E-8A31D49A06BF}"/>
              </a:ext>
            </a:extLst>
          </p:cNvPr>
          <p:cNvSpPr txBox="1"/>
          <p:nvPr/>
        </p:nvSpPr>
        <p:spPr>
          <a:xfrm>
            <a:off x="7117975" y="2244072"/>
            <a:ext cx="295838" cy="369332"/>
          </a:xfrm>
          <a:prstGeom prst="rect">
            <a:avLst/>
          </a:prstGeom>
          <a:noFill/>
        </p:spPr>
        <p:txBody>
          <a:bodyPr wrap="square" rtlCol="0">
            <a:spAutoFit/>
          </a:bodyPr>
          <a:lstStyle/>
          <a:p>
            <a:r>
              <a:rPr lang="en-US" i="1" dirty="0"/>
              <a:t>z</a:t>
            </a:r>
          </a:p>
        </p:txBody>
      </p:sp>
    </p:spTree>
    <p:extLst>
      <p:ext uri="{BB962C8B-B14F-4D97-AF65-F5344CB8AC3E}">
        <p14:creationId xmlns:p14="http://schemas.microsoft.com/office/powerpoint/2010/main" val="160658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5116-3C89-44FD-9060-BD3ADEEB0397}"/>
              </a:ext>
            </a:extLst>
          </p:cNvPr>
          <p:cNvSpPr>
            <a:spLocks noGrp="1"/>
          </p:cNvSpPr>
          <p:nvPr>
            <p:ph type="title"/>
          </p:nvPr>
        </p:nvSpPr>
        <p:spPr/>
        <p:txBody>
          <a:bodyPr/>
          <a:lstStyle/>
          <a:p>
            <a:r>
              <a:rPr lang="en-US" dirty="0"/>
              <a:t>Direct product representation</a:t>
            </a:r>
          </a:p>
        </p:txBody>
      </p:sp>
      <p:graphicFrame>
        <p:nvGraphicFramePr>
          <p:cNvPr id="4" name="Object 3">
            <a:extLst>
              <a:ext uri="{FF2B5EF4-FFF2-40B4-BE49-F238E27FC236}">
                <a16:creationId xmlns:a16="http://schemas.microsoft.com/office/drawing/2014/main" id="{90B0F515-B441-4370-8BB1-758E433CB9CF}"/>
              </a:ext>
            </a:extLst>
          </p:cNvPr>
          <p:cNvGraphicFramePr>
            <a:graphicFrameLocks noChangeAspect="1"/>
          </p:cNvGraphicFramePr>
          <p:nvPr>
            <p:extLst>
              <p:ext uri="{D42A27DB-BD31-4B8C-83A1-F6EECF244321}">
                <p14:modId xmlns:p14="http://schemas.microsoft.com/office/powerpoint/2010/main" val="3234580614"/>
              </p:ext>
            </p:extLst>
          </p:nvPr>
        </p:nvGraphicFramePr>
        <p:xfrm>
          <a:off x="735760" y="1690689"/>
          <a:ext cx="7226300" cy="4572000"/>
        </p:xfrm>
        <a:graphic>
          <a:graphicData uri="http://schemas.openxmlformats.org/presentationml/2006/ole">
            <mc:AlternateContent xmlns:mc="http://schemas.openxmlformats.org/markup-compatibility/2006">
              <mc:Choice xmlns:v="urn:schemas-microsoft-com:vml" Requires="v">
                <p:oleObj name="Equation" r:id="rId3" imgW="4216320" imgH="2666880" progId="Equation.DSMT4">
                  <p:embed/>
                </p:oleObj>
              </mc:Choice>
              <mc:Fallback>
                <p:oleObj name="Equation" r:id="rId3" imgW="4216320" imgH="2666880" progId="Equation.DSMT4">
                  <p:embed/>
                  <p:pic>
                    <p:nvPicPr>
                      <p:cNvPr id="0" name=""/>
                      <p:cNvPicPr/>
                      <p:nvPr/>
                    </p:nvPicPr>
                    <p:blipFill>
                      <a:blip r:embed="rId4"/>
                      <a:stretch>
                        <a:fillRect/>
                      </a:stretch>
                    </p:blipFill>
                    <p:spPr>
                      <a:xfrm>
                        <a:off x="735760" y="1690689"/>
                        <a:ext cx="7226300" cy="4572000"/>
                      </a:xfrm>
                      <a:prstGeom prst="rect">
                        <a:avLst/>
                      </a:prstGeom>
                    </p:spPr>
                  </p:pic>
                </p:oleObj>
              </mc:Fallback>
            </mc:AlternateContent>
          </a:graphicData>
        </a:graphic>
      </p:graphicFrame>
    </p:spTree>
    <p:extLst>
      <p:ext uri="{BB962C8B-B14F-4D97-AF65-F5344CB8AC3E}">
        <p14:creationId xmlns:p14="http://schemas.microsoft.com/office/powerpoint/2010/main" val="416112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B5A2-8AD1-4612-9CDA-3A1892724A3D}"/>
              </a:ext>
            </a:extLst>
          </p:cNvPr>
          <p:cNvSpPr>
            <a:spLocks noGrp="1"/>
          </p:cNvSpPr>
          <p:nvPr>
            <p:ph type="title"/>
          </p:nvPr>
        </p:nvSpPr>
        <p:spPr/>
        <p:txBody>
          <a:bodyPr/>
          <a:lstStyle/>
          <a:p>
            <a:r>
              <a:rPr lang="en-US" dirty="0"/>
              <a:t>Lattice vibration, 1D chain</a:t>
            </a:r>
          </a:p>
        </p:txBody>
      </p:sp>
      <p:cxnSp>
        <p:nvCxnSpPr>
          <p:cNvPr id="5" name="Straight Arrow Connector 4">
            <a:extLst>
              <a:ext uri="{FF2B5EF4-FFF2-40B4-BE49-F238E27FC236}">
                <a16:creationId xmlns:a16="http://schemas.microsoft.com/office/drawing/2014/main" id="{A49C426E-B61F-4637-BF8B-238F4E79A4C3}"/>
              </a:ext>
            </a:extLst>
          </p:cNvPr>
          <p:cNvCxnSpPr/>
          <p:nvPr/>
        </p:nvCxnSpPr>
        <p:spPr>
          <a:xfrm>
            <a:off x="787940" y="2324911"/>
            <a:ext cx="77274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9C8B183F-FD2E-4BAD-AAB8-4E8C14CC9B3E}"/>
              </a:ext>
            </a:extLst>
          </p:cNvPr>
          <p:cNvSpPr/>
          <p:nvPr/>
        </p:nvSpPr>
        <p:spPr>
          <a:xfrm>
            <a:off x="1108953" y="2237365"/>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57D8E95D-9516-4A4F-861A-E6D5598EAE43}"/>
              </a:ext>
            </a:extLst>
          </p:cNvPr>
          <p:cNvCxnSpPr/>
          <p:nvPr/>
        </p:nvCxnSpPr>
        <p:spPr>
          <a:xfrm>
            <a:off x="914400" y="2110901"/>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194B19-0587-4576-826A-26766D714D87}"/>
              </a:ext>
            </a:extLst>
          </p:cNvPr>
          <p:cNvCxnSpPr/>
          <p:nvPr/>
        </p:nvCxnSpPr>
        <p:spPr>
          <a:xfrm>
            <a:off x="1825558" y="2107658"/>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922E678-3B2D-4804-8144-81641EA9FA33}"/>
              </a:ext>
            </a:extLst>
          </p:cNvPr>
          <p:cNvCxnSpPr/>
          <p:nvPr/>
        </p:nvCxnSpPr>
        <p:spPr>
          <a:xfrm>
            <a:off x="2739962" y="2107654"/>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D33D470-9817-4940-8652-28CFAA665AFA}"/>
              </a:ext>
            </a:extLst>
          </p:cNvPr>
          <p:cNvCxnSpPr/>
          <p:nvPr/>
        </p:nvCxnSpPr>
        <p:spPr>
          <a:xfrm>
            <a:off x="3654364" y="2107656"/>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85FAC92-87C4-43D4-A916-10A92C57224D}"/>
              </a:ext>
            </a:extLst>
          </p:cNvPr>
          <p:cNvCxnSpPr/>
          <p:nvPr/>
        </p:nvCxnSpPr>
        <p:spPr>
          <a:xfrm>
            <a:off x="4568768" y="2107654"/>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815BC88-04BE-478B-82CB-72D49FA4E6BB}"/>
              </a:ext>
            </a:extLst>
          </p:cNvPr>
          <p:cNvCxnSpPr/>
          <p:nvPr/>
        </p:nvCxnSpPr>
        <p:spPr>
          <a:xfrm>
            <a:off x="5483165" y="2107657"/>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4F05096-460D-420F-8C47-FE088BFCD0F8}"/>
              </a:ext>
            </a:extLst>
          </p:cNvPr>
          <p:cNvCxnSpPr/>
          <p:nvPr/>
        </p:nvCxnSpPr>
        <p:spPr>
          <a:xfrm>
            <a:off x="6397573" y="2107656"/>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77D526C-3DC0-42EB-A135-A78777A6941B}"/>
              </a:ext>
            </a:extLst>
          </p:cNvPr>
          <p:cNvCxnSpPr/>
          <p:nvPr/>
        </p:nvCxnSpPr>
        <p:spPr>
          <a:xfrm>
            <a:off x="7311981" y="2107657"/>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B1F0875-580F-4EC8-A64C-4D5EB4990A06}"/>
              </a:ext>
            </a:extLst>
          </p:cNvPr>
          <p:cNvCxnSpPr/>
          <p:nvPr/>
        </p:nvCxnSpPr>
        <p:spPr>
          <a:xfrm>
            <a:off x="8226381" y="2107656"/>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366EE0B-7B88-4EC1-993D-0AFDD81E8107}"/>
              </a:ext>
            </a:extLst>
          </p:cNvPr>
          <p:cNvCxnSpPr/>
          <p:nvPr/>
        </p:nvCxnSpPr>
        <p:spPr>
          <a:xfrm>
            <a:off x="1825558" y="2694562"/>
            <a:ext cx="914404" cy="0"/>
          </a:xfrm>
          <a:prstGeom prst="straightConnector1">
            <a:avLst/>
          </a:prstGeom>
          <a:ln>
            <a:headEnd type="arrow" w="med" len="med"/>
            <a:tailEnd type="arrow" w="med" len="med"/>
          </a:ln>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58047075-F53E-40A4-AC5C-2F512EA15990}"/>
              </a:ext>
            </a:extLst>
          </p:cNvPr>
          <p:cNvSpPr txBox="1"/>
          <p:nvPr/>
        </p:nvSpPr>
        <p:spPr>
          <a:xfrm>
            <a:off x="1984441" y="2752927"/>
            <a:ext cx="755517" cy="523220"/>
          </a:xfrm>
          <a:prstGeom prst="rect">
            <a:avLst/>
          </a:prstGeom>
          <a:noFill/>
        </p:spPr>
        <p:txBody>
          <a:bodyPr wrap="square" rtlCol="0">
            <a:spAutoFit/>
          </a:bodyPr>
          <a:lstStyle/>
          <a:p>
            <a:r>
              <a:rPr lang="en-US" i="1" dirty="0"/>
              <a:t>a</a:t>
            </a:r>
            <a:r>
              <a:rPr lang="en-US" sz="1000" dirty="0"/>
              <a:t>: lattice constant </a:t>
            </a:r>
            <a:endParaRPr lang="en-US" sz="1000" i="1" dirty="0"/>
          </a:p>
        </p:txBody>
      </p:sp>
      <p:sp>
        <p:nvSpPr>
          <p:cNvPr id="20" name="TextBox 19">
            <a:extLst>
              <a:ext uri="{FF2B5EF4-FFF2-40B4-BE49-F238E27FC236}">
                <a16:creationId xmlns:a16="http://schemas.microsoft.com/office/drawing/2014/main" id="{7AC58377-34BE-4170-9B26-DCCA470A66D0}"/>
              </a:ext>
            </a:extLst>
          </p:cNvPr>
          <p:cNvSpPr txBox="1"/>
          <p:nvPr/>
        </p:nvSpPr>
        <p:spPr>
          <a:xfrm>
            <a:off x="911158" y="2672482"/>
            <a:ext cx="914400" cy="369332"/>
          </a:xfrm>
          <a:prstGeom prst="rect">
            <a:avLst/>
          </a:prstGeom>
          <a:noFill/>
        </p:spPr>
        <p:txBody>
          <a:bodyPr wrap="square" rtlCol="0">
            <a:spAutoFit/>
          </a:bodyPr>
          <a:lstStyle/>
          <a:p>
            <a:r>
              <a:rPr lang="en-US" i="1" dirty="0"/>
              <a:t>x</a:t>
            </a:r>
            <a:r>
              <a:rPr lang="en-US" baseline="-25000" dirty="0"/>
              <a:t>0</a:t>
            </a:r>
          </a:p>
        </p:txBody>
      </p:sp>
      <p:sp>
        <p:nvSpPr>
          <p:cNvPr id="21" name="Oval 20">
            <a:extLst>
              <a:ext uri="{FF2B5EF4-FFF2-40B4-BE49-F238E27FC236}">
                <a16:creationId xmlns:a16="http://schemas.microsoft.com/office/drawing/2014/main" id="{23DB68AB-0D23-44F7-87C3-520D47A19EDD}"/>
              </a:ext>
            </a:extLst>
          </p:cNvPr>
          <p:cNvSpPr/>
          <p:nvPr/>
        </p:nvSpPr>
        <p:spPr>
          <a:xfrm>
            <a:off x="1913106" y="2243851"/>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FAB3AE3-0B21-450D-8200-7698AF011FD7}"/>
              </a:ext>
            </a:extLst>
          </p:cNvPr>
          <p:cNvSpPr/>
          <p:nvPr/>
        </p:nvSpPr>
        <p:spPr>
          <a:xfrm>
            <a:off x="2856691" y="2243849"/>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3DCCBDB-DF7B-4784-9AB0-E05FFB850B30}"/>
              </a:ext>
            </a:extLst>
          </p:cNvPr>
          <p:cNvSpPr/>
          <p:nvPr/>
        </p:nvSpPr>
        <p:spPr>
          <a:xfrm>
            <a:off x="3839186" y="2243845"/>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EB4C5D7-C80D-4AFD-87BC-F84319D8399A}"/>
              </a:ext>
            </a:extLst>
          </p:cNvPr>
          <p:cNvSpPr/>
          <p:nvPr/>
        </p:nvSpPr>
        <p:spPr>
          <a:xfrm>
            <a:off x="4899509" y="2243849"/>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052E7E6-E926-4BBD-8B29-A5B2577244F7}"/>
              </a:ext>
            </a:extLst>
          </p:cNvPr>
          <p:cNvSpPr/>
          <p:nvPr/>
        </p:nvSpPr>
        <p:spPr>
          <a:xfrm>
            <a:off x="5677726" y="2243847"/>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02073AB-32F2-4997-907D-2B0B524A188D}"/>
              </a:ext>
            </a:extLst>
          </p:cNvPr>
          <p:cNvSpPr/>
          <p:nvPr/>
        </p:nvSpPr>
        <p:spPr>
          <a:xfrm>
            <a:off x="7214700" y="2243849"/>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1E0E4A69-C719-4FF0-AA87-E4C843CCDCF5}"/>
              </a:ext>
            </a:extLst>
          </p:cNvPr>
          <p:cNvSpPr txBox="1"/>
          <p:nvPr/>
        </p:nvSpPr>
        <p:spPr>
          <a:xfrm>
            <a:off x="3654362" y="2655647"/>
            <a:ext cx="2503241" cy="369332"/>
          </a:xfrm>
          <a:prstGeom prst="rect">
            <a:avLst/>
          </a:prstGeom>
          <a:noFill/>
        </p:spPr>
        <p:txBody>
          <a:bodyPr wrap="square" rtlCol="0">
            <a:spAutoFit/>
          </a:bodyPr>
          <a:lstStyle/>
          <a:p>
            <a:r>
              <a:rPr lang="en-US" i="1" dirty="0"/>
              <a:t>x</a:t>
            </a:r>
            <a:r>
              <a:rPr lang="en-US" i="1" baseline="-25000" dirty="0"/>
              <a:t>l</a:t>
            </a:r>
            <a:r>
              <a:rPr lang="en-US" baseline="-25000" dirty="0"/>
              <a:t>-1</a:t>
            </a:r>
            <a:r>
              <a:rPr lang="en-US" dirty="0"/>
              <a:t>            </a:t>
            </a:r>
            <a:r>
              <a:rPr lang="en-US" i="1" dirty="0"/>
              <a:t>x</a:t>
            </a:r>
            <a:r>
              <a:rPr lang="en-US" i="1" baseline="-25000" dirty="0"/>
              <a:t>l</a:t>
            </a:r>
            <a:r>
              <a:rPr lang="en-US" dirty="0"/>
              <a:t>               </a:t>
            </a:r>
            <a:r>
              <a:rPr lang="en-US" i="1" dirty="0"/>
              <a:t>x</a:t>
            </a:r>
            <a:r>
              <a:rPr lang="en-US" i="1" baseline="-25000" dirty="0"/>
              <a:t>l</a:t>
            </a:r>
            <a:r>
              <a:rPr lang="en-US" baseline="-25000" dirty="0"/>
              <a:t>+1</a:t>
            </a:r>
          </a:p>
        </p:txBody>
      </p:sp>
      <p:sp>
        <p:nvSpPr>
          <p:cNvPr id="30" name="TextBox 29">
            <a:extLst>
              <a:ext uri="{FF2B5EF4-FFF2-40B4-BE49-F238E27FC236}">
                <a16:creationId xmlns:a16="http://schemas.microsoft.com/office/drawing/2014/main" id="{C21C24B8-1F0B-4A5F-B80F-75C722E65712}"/>
              </a:ext>
            </a:extLst>
          </p:cNvPr>
          <p:cNvSpPr txBox="1"/>
          <p:nvPr/>
        </p:nvSpPr>
        <p:spPr>
          <a:xfrm>
            <a:off x="4221804" y="1690689"/>
            <a:ext cx="1527243" cy="369332"/>
          </a:xfrm>
          <a:prstGeom prst="rect">
            <a:avLst/>
          </a:prstGeom>
          <a:noFill/>
        </p:spPr>
        <p:txBody>
          <a:bodyPr wrap="square" rtlCol="0">
            <a:spAutoFit/>
          </a:bodyPr>
          <a:lstStyle/>
          <a:p>
            <a:r>
              <a:rPr lang="en-US" i="1" dirty="0"/>
              <a:t>k</a:t>
            </a:r>
            <a:r>
              <a:rPr lang="en-US" dirty="0"/>
              <a:t>                </a:t>
            </a:r>
            <a:r>
              <a:rPr lang="en-US" i="1" dirty="0" err="1"/>
              <a:t>k</a:t>
            </a:r>
            <a:endParaRPr lang="en-US" i="1" dirty="0"/>
          </a:p>
        </p:txBody>
      </p:sp>
      <p:cxnSp>
        <p:nvCxnSpPr>
          <p:cNvPr id="32" name="Straight Arrow Connector 31">
            <a:extLst>
              <a:ext uri="{FF2B5EF4-FFF2-40B4-BE49-F238E27FC236}">
                <a16:creationId xmlns:a16="http://schemas.microsoft.com/office/drawing/2014/main" id="{A64915C5-F199-4840-A8AF-ED598ED2CE80}"/>
              </a:ext>
            </a:extLst>
          </p:cNvPr>
          <p:cNvCxnSpPr>
            <a:endCxn id="23" idx="2"/>
          </p:cNvCxnSpPr>
          <p:nvPr/>
        </p:nvCxnSpPr>
        <p:spPr>
          <a:xfrm>
            <a:off x="3654362" y="2324911"/>
            <a:ext cx="184824" cy="16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4" name="Straight Arrow Connector 33">
            <a:extLst>
              <a:ext uri="{FF2B5EF4-FFF2-40B4-BE49-F238E27FC236}">
                <a16:creationId xmlns:a16="http://schemas.microsoft.com/office/drawing/2014/main" id="{E351DE52-F200-4563-8189-C851C700BA58}"/>
              </a:ext>
            </a:extLst>
          </p:cNvPr>
          <p:cNvCxnSpPr>
            <a:endCxn id="24" idx="2"/>
          </p:cNvCxnSpPr>
          <p:nvPr/>
        </p:nvCxnSpPr>
        <p:spPr>
          <a:xfrm>
            <a:off x="4568768" y="2324911"/>
            <a:ext cx="330741" cy="16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6CE5DC2A-A843-4707-A7B0-A72CC4AAA98B}"/>
              </a:ext>
            </a:extLst>
          </p:cNvPr>
          <p:cNvCxnSpPr>
            <a:endCxn id="25" idx="2"/>
          </p:cNvCxnSpPr>
          <p:nvPr/>
        </p:nvCxnSpPr>
        <p:spPr>
          <a:xfrm>
            <a:off x="5483165" y="2324911"/>
            <a:ext cx="194561" cy="161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a:extLst>
              <a:ext uri="{FF2B5EF4-FFF2-40B4-BE49-F238E27FC236}">
                <a16:creationId xmlns:a16="http://schemas.microsoft.com/office/drawing/2014/main" id="{6AA17C91-EA51-4F7F-A900-503408B67A20}"/>
              </a:ext>
            </a:extLst>
          </p:cNvPr>
          <p:cNvCxnSpPr>
            <a:endCxn id="6" idx="2"/>
          </p:cNvCxnSpPr>
          <p:nvPr/>
        </p:nvCxnSpPr>
        <p:spPr>
          <a:xfrm flipV="1">
            <a:off x="911158" y="2320046"/>
            <a:ext cx="197795" cy="486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a:extLst>
              <a:ext uri="{FF2B5EF4-FFF2-40B4-BE49-F238E27FC236}">
                <a16:creationId xmlns:a16="http://schemas.microsoft.com/office/drawing/2014/main" id="{9A836331-D364-4845-B0EE-AEC2B9328B43}"/>
              </a:ext>
            </a:extLst>
          </p:cNvPr>
          <p:cNvSpPr txBox="1"/>
          <p:nvPr/>
        </p:nvSpPr>
        <p:spPr>
          <a:xfrm>
            <a:off x="7072003" y="2694562"/>
            <a:ext cx="1887170" cy="369332"/>
          </a:xfrm>
          <a:prstGeom prst="rect">
            <a:avLst/>
          </a:prstGeom>
          <a:noFill/>
        </p:spPr>
        <p:txBody>
          <a:bodyPr wrap="square" rtlCol="0">
            <a:spAutoFit/>
          </a:bodyPr>
          <a:lstStyle/>
          <a:p>
            <a:r>
              <a:rPr lang="en-US" i="1" dirty="0"/>
              <a:t>x</a:t>
            </a:r>
            <a:r>
              <a:rPr lang="en-US" i="1" baseline="-25000" dirty="0"/>
              <a:t>N</a:t>
            </a:r>
            <a:r>
              <a:rPr lang="en-US" baseline="-25000" dirty="0"/>
              <a:t>-1</a:t>
            </a:r>
            <a:r>
              <a:rPr lang="en-US" dirty="0"/>
              <a:t>            </a:t>
            </a:r>
            <a:r>
              <a:rPr lang="en-US" i="1" dirty="0" err="1"/>
              <a:t>x</a:t>
            </a:r>
            <a:r>
              <a:rPr lang="en-US" i="1" baseline="-25000" dirty="0" err="1"/>
              <a:t>N</a:t>
            </a:r>
            <a:r>
              <a:rPr lang="en-US" dirty="0"/>
              <a:t> =</a:t>
            </a:r>
            <a:r>
              <a:rPr lang="en-US" i="1" dirty="0"/>
              <a:t>x</a:t>
            </a:r>
            <a:r>
              <a:rPr lang="en-US" baseline="-25000" dirty="0"/>
              <a:t>0</a:t>
            </a:r>
          </a:p>
        </p:txBody>
      </p:sp>
      <p:graphicFrame>
        <p:nvGraphicFramePr>
          <p:cNvPr id="3" name="Object 2">
            <a:extLst>
              <a:ext uri="{FF2B5EF4-FFF2-40B4-BE49-F238E27FC236}">
                <a16:creationId xmlns:a16="http://schemas.microsoft.com/office/drawing/2014/main" id="{E84AB726-58B9-4CC4-A24E-1D239A2AAEC3}"/>
              </a:ext>
            </a:extLst>
          </p:cNvPr>
          <p:cNvGraphicFramePr>
            <a:graphicFrameLocks noChangeAspect="1"/>
          </p:cNvGraphicFramePr>
          <p:nvPr/>
        </p:nvGraphicFramePr>
        <p:xfrm>
          <a:off x="443148" y="3360838"/>
          <a:ext cx="5878513" cy="3165475"/>
        </p:xfrm>
        <a:graphic>
          <a:graphicData uri="http://schemas.openxmlformats.org/presentationml/2006/ole">
            <mc:AlternateContent xmlns:mc="http://schemas.openxmlformats.org/markup-compatibility/2006">
              <mc:Choice xmlns:v="urn:schemas-microsoft-com:vml" Requires="v">
                <p:oleObj name="Equation" r:id="rId2" imgW="4622760" imgH="2489040" progId="Equation.DSMT4">
                  <p:embed/>
                </p:oleObj>
              </mc:Choice>
              <mc:Fallback>
                <p:oleObj name="Equation" r:id="rId2" imgW="4622760" imgH="2489040" progId="Equation.DSMT4">
                  <p:embed/>
                  <p:pic>
                    <p:nvPicPr>
                      <p:cNvPr id="3" name="Object 2">
                        <a:extLst>
                          <a:ext uri="{FF2B5EF4-FFF2-40B4-BE49-F238E27FC236}">
                            <a16:creationId xmlns:a16="http://schemas.microsoft.com/office/drawing/2014/main" id="{E84AB726-58B9-4CC4-A24E-1D239A2AAEC3}"/>
                          </a:ext>
                        </a:extLst>
                      </p:cNvPr>
                      <p:cNvPicPr/>
                      <p:nvPr/>
                    </p:nvPicPr>
                    <p:blipFill>
                      <a:blip r:embed="rId3"/>
                      <a:stretch>
                        <a:fillRect/>
                      </a:stretch>
                    </p:blipFill>
                    <p:spPr>
                      <a:xfrm>
                        <a:off x="443148" y="3360838"/>
                        <a:ext cx="5878513" cy="3165475"/>
                      </a:xfrm>
                      <a:prstGeom prst="rect">
                        <a:avLst/>
                      </a:prstGeom>
                    </p:spPr>
                  </p:pic>
                </p:oleObj>
              </mc:Fallback>
            </mc:AlternateContent>
          </a:graphicData>
        </a:graphic>
      </p:graphicFrame>
      <p:cxnSp>
        <p:nvCxnSpPr>
          <p:cNvPr id="18" name="Straight Arrow Connector 17">
            <a:extLst>
              <a:ext uri="{FF2B5EF4-FFF2-40B4-BE49-F238E27FC236}">
                <a16:creationId xmlns:a16="http://schemas.microsoft.com/office/drawing/2014/main" id="{AB1420DF-5C8A-4B5C-BBC1-0AB426BF309E}"/>
              </a:ext>
            </a:extLst>
          </p:cNvPr>
          <p:cNvCxnSpPr/>
          <p:nvPr/>
        </p:nvCxnSpPr>
        <p:spPr>
          <a:xfrm>
            <a:off x="6475396" y="6215974"/>
            <a:ext cx="2376774"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2" name="Straight Arrow Connector 41">
            <a:extLst>
              <a:ext uri="{FF2B5EF4-FFF2-40B4-BE49-F238E27FC236}">
                <a16:creationId xmlns:a16="http://schemas.microsoft.com/office/drawing/2014/main" id="{EBCFD716-D2A6-4D6E-B8CE-4188BCCB33E4}"/>
              </a:ext>
            </a:extLst>
          </p:cNvPr>
          <p:cNvCxnSpPr/>
          <p:nvPr/>
        </p:nvCxnSpPr>
        <p:spPr>
          <a:xfrm flipV="1">
            <a:off x="6702641" y="4758431"/>
            <a:ext cx="0" cy="145593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3" name="TextBox 42">
            <a:extLst>
              <a:ext uri="{FF2B5EF4-FFF2-40B4-BE49-F238E27FC236}">
                <a16:creationId xmlns:a16="http://schemas.microsoft.com/office/drawing/2014/main" id="{F7EDCFE4-A2F2-4C3D-AE60-97F77BDB6FF3}"/>
              </a:ext>
            </a:extLst>
          </p:cNvPr>
          <p:cNvSpPr txBox="1"/>
          <p:nvPr/>
        </p:nvSpPr>
        <p:spPr>
          <a:xfrm>
            <a:off x="6551720" y="6258757"/>
            <a:ext cx="230819" cy="369332"/>
          </a:xfrm>
          <a:prstGeom prst="rect">
            <a:avLst/>
          </a:prstGeom>
          <a:noFill/>
        </p:spPr>
        <p:txBody>
          <a:bodyPr wrap="square" rtlCol="0">
            <a:spAutoFit/>
          </a:bodyPr>
          <a:lstStyle/>
          <a:p>
            <a:r>
              <a:rPr lang="en-US" dirty="0"/>
              <a:t>0</a:t>
            </a:r>
          </a:p>
        </p:txBody>
      </p:sp>
      <p:sp>
        <p:nvSpPr>
          <p:cNvPr id="44" name="TextBox 43">
            <a:extLst>
              <a:ext uri="{FF2B5EF4-FFF2-40B4-BE49-F238E27FC236}">
                <a16:creationId xmlns:a16="http://schemas.microsoft.com/office/drawing/2014/main" id="{302C13A4-4CB3-4D9A-9FB9-9685697769E8}"/>
              </a:ext>
            </a:extLst>
          </p:cNvPr>
          <p:cNvSpPr txBox="1"/>
          <p:nvPr/>
        </p:nvSpPr>
        <p:spPr>
          <a:xfrm>
            <a:off x="8416030" y="6285389"/>
            <a:ext cx="621437" cy="369332"/>
          </a:xfrm>
          <a:prstGeom prst="rect">
            <a:avLst/>
          </a:prstGeom>
          <a:noFill/>
        </p:spPr>
        <p:txBody>
          <a:bodyPr wrap="square" rtlCol="0">
            <a:spAutoFit/>
          </a:bodyPr>
          <a:lstStyle/>
          <a:p>
            <a:r>
              <a:rPr lang="en-US" dirty="0"/>
              <a:t>2</a:t>
            </a:r>
            <a:r>
              <a:rPr lang="en-US" dirty="0">
                <a:sym typeface="Symbol" panose="05050102010706020507" pitchFamily="18" charset="2"/>
              </a:rPr>
              <a:t>/</a:t>
            </a:r>
            <a:r>
              <a:rPr lang="en-US" i="1" dirty="0">
                <a:sym typeface="Symbol" panose="05050102010706020507" pitchFamily="18" charset="2"/>
              </a:rPr>
              <a:t>a</a:t>
            </a:r>
            <a:endParaRPr lang="en-US" i="1" dirty="0"/>
          </a:p>
        </p:txBody>
      </p:sp>
      <p:sp>
        <p:nvSpPr>
          <p:cNvPr id="45" name="TextBox 44">
            <a:extLst>
              <a:ext uri="{FF2B5EF4-FFF2-40B4-BE49-F238E27FC236}">
                <a16:creationId xmlns:a16="http://schemas.microsoft.com/office/drawing/2014/main" id="{77B0966B-BAC1-49A5-9FDF-DE1A316D3D7B}"/>
              </a:ext>
            </a:extLst>
          </p:cNvPr>
          <p:cNvSpPr txBox="1"/>
          <p:nvPr/>
        </p:nvSpPr>
        <p:spPr>
          <a:xfrm>
            <a:off x="7581530" y="6409678"/>
            <a:ext cx="292963" cy="369323"/>
          </a:xfrm>
          <a:prstGeom prst="rect">
            <a:avLst/>
          </a:prstGeom>
          <a:noFill/>
        </p:spPr>
        <p:txBody>
          <a:bodyPr wrap="square" rtlCol="0">
            <a:spAutoFit/>
          </a:bodyPr>
          <a:lstStyle/>
          <a:p>
            <a:r>
              <a:rPr lang="en-US" i="1" dirty="0"/>
              <a:t>q</a:t>
            </a:r>
          </a:p>
        </p:txBody>
      </p:sp>
      <p:sp>
        <p:nvSpPr>
          <p:cNvPr id="46" name="TextBox 45">
            <a:extLst>
              <a:ext uri="{FF2B5EF4-FFF2-40B4-BE49-F238E27FC236}">
                <a16:creationId xmlns:a16="http://schemas.microsoft.com/office/drawing/2014/main" id="{A2AEE6DB-4446-4B78-9A98-8C9981217D8F}"/>
              </a:ext>
            </a:extLst>
          </p:cNvPr>
          <p:cNvSpPr txBox="1"/>
          <p:nvPr/>
        </p:nvSpPr>
        <p:spPr>
          <a:xfrm>
            <a:off x="6755907" y="4625266"/>
            <a:ext cx="343383" cy="369332"/>
          </a:xfrm>
          <a:prstGeom prst="rect">
            <a:avLst/>
          </a:prstGeom>
          <a:noFill/>
        </p:spPr>
        <p:txBody>
          <a:bodyPr wrap="square" rtlCol="0">
            <a:spAutoFit/>
          </a:bodyPr>
          <a:lstStyle/>
          <a:p>
            <a:r>
              <a:rPr lang="en-US" dirty="0">
                <a:sym typeface="Symbol" panose="05050102010706020507" pitchFamily="18" charset="2"/>
              </a:rPr>
              <a:t></a:t>
            </a:r>
            <a:endParaRPr lang="en-US" dirty="0"/>
          </a:p>
        </p:txBody>
      </p:sp>
      <p:cxnSp>
        <p:nvCxnSpPr>
          <p:cNvPr id="48" name="Straight Arrow Connector 47">
            <a:extLst>
              <a:ext uri="{FF2B5EF4-FFF2-40B4-BE49-F238E27FC236}">
                <a16:creationId xmlns:a16="http://schemas.microsoft.com/office/drawing/2014/main" id="{7EE324DF-687C-4C29-ADC6-A0E9FCF0FA33}"/>
              </a:ext>
            </a:extLst>
          </p:cNvPr>
          <p:cNvCxnSpPr>
            <a:endCxn id="22" idx="2"/>
          </p:cNvCxnSpPr>
          <p:nvPr/>
        </p:nvCxnSpPr>
        <p:spPr>
          <a:xfrm>
            <a:off x="2739958" y="2326526"/>
            <a:ext cx="116733" cy="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0" name="Straight Arrow Connector 49">
            <a:extLst>
              <a:ext uri="{FF2B5EF4-FFF2-40B4-BE49-F238E27FC236}">
                <a16:creationId xmlns:a16="http://schemas.microsoft.com/office/drawing/2014/main" id="{DF73BB3B-4C3E-4D7A-A643-E4E9A1FA72C2}"/>
              </a:ext>
            </a:extLst>
          </p:cNvPr>
          <p:cNvCxnSpPr>
            <a:endCxn id="21" idx="2"/>
          </p:cNvCxnSpPr>
          <p:nvPr/>
        </p:nvCxnSpPr>
        <p:spPr>
          <a:xfrm>
            <a:off x="1825558" y="2326526"/>
            <a:ext cx="87548" cy="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Oval 54">
            <a:extLst>
              <a:ext uri="{FF2B5EF4-FFF2-40B4-BE49-F238E27FC236}">
                <a16:creationId xmlns:a16="http://schemas.microsoft.com/office/drawing/2014/main" id="{2F3E445A-1C6F-4AF9-B9FC-111548607749}"/>
              </a:ext>
            </a:extLst>
          </p:cNvPr>
          <p:cNvSpPr/>
          <p:nvPr/>
        </p:nvSpPr>
        <p:spPr>
          <a:xfrm>
            <a:off x="6452700" y="2240674"/>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a:extLst>
              <a:ext uri="{FF2B5EF4-FFF2-40B4-BE49-F238E27FC236}">
                <a16:creationId xmlns:a16="http://schemas.microsoft.com/office/drawing/2014/main" id="{B8CB618A-DED1-4865-A7D2-0B700B048731}"/>
              </a:ext>
            </a:extLst>
          </p:cNvPr>
          <p:cNvCxnSpPr>
            <a:endCxn id="55" idx="2"/>
          </p:cNvCxnSpPr>
          <p:nvPr/>
        </p:nvCxnSpPr>
        <p:spPr>
          <a:xfrm flipV="1">
            <a:off x="6397573" y="2323355"/>
            <a:ext cx="55127" cy="31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6" name="Freeform: Shape 25">
            <a:extLst>
              <a:ext uri="{FF2B5EF4-FFF2-40B4-BE49-F238E27FC236}">
                <a16:creationId xmlns:a16="http://schemas.microsoft.com/office/drawing/2014/main" id="{4F8CD296-C155-4662-A23B-9E5BE2487375}"/>
              </a:ext>
            </a:extLst>
          </p:cNvPr>
          <p:cNvSpPr/>
          <p:nvPr/>
        </p:nvSpPr>
        <p:spPr>
          <a:xfrm>
            <a:off x="6715125" y="5036439"/>
            <a:ext cx="2019300" cy="1167511"/>
          </a:xfrm>
          <a:custGeom>
            <a:avLst/>
            <a:gdLst>
              <a:gd name="connsiteX0" fmla="*/ 0 w 2019300"/>
              <a:gd name="connsiteY0" fmla="*/ 1167511 h 1167511"/>
              <a:gd name="connsiteX1" fmla="*/ 107950 w 2019300"/>
              <a:gd name="connsiteY1" fmla="*/ 977011 h 1167511"/>
              <a:gd name="connsiteX2" fmla="*/ 177800 w 2019300"/>
              <a:gd name="connsiteY2" fmla="*/ 859536 h 1167511"/>
              <a:gd name="connsiteX3" fmla="*/ 269875 w 2019300"/>
              <a:gd name="connsiteY3" fmla="*/ 694436 h 1167511"/>
              <a:gd name="connsiteX4" fmla="*/ 352425 w 2019300"/>
              <a:gd name="connsiteY4" fmla="*/ 548386 h 1167511"/>
              <a:gd name="connsiteX5" fmla="*/ 498475 w 2019300"/>
              <a:gd name="connsiteY5" fmla="*/ 351536 h 1167511"/>
              <a:gd name="connsiteX6" fmla="*/ 558800 w 2019300"/>
              <a:gd name="connsiteY6" fmla="*/ 265811 h 1167511"/>
              <a:gd name="connsiteX7" fmla="*/ 685800 w 2019300"/>
              <a:gd name="connsiteY7" fmla="*/ 145161 h 1167511"/>
              <a:gd name="connsiteX8" fmla="*/ 777875 w 2019300"/>
              <a:gd name="connsiteY8" fmla="*/ 68961 h 1167511"/>
              <a:gd name="connsiteX9" fmla="*/ 879475 w 2019300"/>
              <a:gd name="connsiteY9" fmla="*/ 27686 h 1167511"/>
              <a:gd name="connsiteX10" fmla="*/ 971550 w 2019300"/>
              <a:gd name="connsiteY10" fmla="*/ 2286 h 1167511"/>
              <a:gd name="connsiteX11" fmla="*/ 1025525 w 2019300"/>
              <a:gd name="connsiteY11" fmla="*/ 2286 h 1167511"/>
              <a:gd name="connsiteX12" fmla="*/ 1092200 w 2019300"/>
              <a:gd name="connsiteY12" fmla="*/ 11811 h 1167511"/>
              <a:gd name="connsiteX13" fmla="*/ 1184275 w 2019300"/>
              <a:gd name="connsiteY13" fmla="*/ 43561 h 1167511"/>
              <a:gd name="connsiteX14" fmla="*/ 1270000 w 2019300"/>
              <a:gd name="connsiteY14" fmla="*/ 88011 h 1167511"/>
              <a:gd name="connsiteX15" fmla="*/ 1390650 w 2019300"/>
              <a:gd name="connsiteY15" fmla="*/ 186436 h 1167511"/>
              <a:gd name="connsiteX16" fmla="*/ 1460500 w 2019300"/>
              <a:gd name="connsiteY16" fmla="*/ 278511 h 1167511"/>
              <a:gd name="connsiteX17" fmla="*/ 1539875 w 2019300"/>
              <a:gd name="connsiteY17" fmla="*/ 376936 h 1167511"/>
              <a:gd name="connsiteX18" fmla="*/ 1625600 w 2019300"/>
              <a:gd name="connsiteY18" fmla="*/ 491236 h 1167511"/>
              <a:gd name="connsiteX19" fmla="*/ 1689100 w 2019300"/>
              <a:gd name="connsiteY19" fmla="*/ 602361 h 1167511"/>
              <a:gd name="connsiteX20" fmla="*/ 1755775 w 2019300"/>
              <a:gd name="connsiteY20" fmla="*/ 707136 h 1167511"/>
              <a:gd name="connsiteX21" fmla="*/ 1828800 w 2019300"/>
              <a:gd name="connsiteY21" fmla="*/ 821436 h 1167511"/>
              <a:gd name="connsiteX22" fmla="*/ 1905000 w 2019300"/>
              <a:gd name="connsiteY22" fmla="*/ 957961 h 1167511"/>
              <a:gd name="connsiteX23" fmla="*/ 1962150 w 2019300"/>
              <a:gd name="connsiteY23" fmla="*/ 1062736 h 1167511"/>
              <a:gd name="connsiteX24" fmla="*/ 2019300 w 2019300"/>
              <a:gd name="connsiteY24" fmla="*/ 1167511 h 1167511"/>
              <a:gd name="connsiteX25" fmla="*/ 2019300 w 2019300"/>
              <a:gd name="connsiteY25" fmla="*/ 1167511 h 1167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9300" h="1167511">
                <a:moveTo>
                  <a:pt x="0" y="1167511"/>
                </a:moveTo>
                <a:cubicBezTo>
                  <a:pt x="39158" y="1097925"/>
                  <a:pt x="78317" y="1028340"/>
                  <a:pt x="107950" y="977011"/>
                </a:cubicBezTo>
                <a:cubicBezTo>
                  <a:pt x="137583" y="925682"/>
                  <a:pt x="150813" y="906632"/>
                  <a:pt x="177800" y="859536"/>
                </a:cubicBezTo>
                <a:cubicBezTo>
                  <a:pt x="204787" y="812440"/>
                  <a:pt x="240771" y="746294"/>
                  <a:pt x="269875" y="694436"/>
                </a:cubicBezTo>
                <a:cubicBezTo>
                  <a:pt x="298979" y="642578"/>
                  <a:pt x="314325" y="605536"/>
                  <a:pt x="352425" y="548386"/>
                </a:cubicBezTo>
                <a:cubicBezTo>
                  <a:pt x="390525" y="491236"/>
                  <a:pt x="464079" y="398632"/>
                  <a:pt x="498475" y="351536"/>
                </a:cubicBezTo>
                <a:cubicBezTo>
                  <a:pt x="532871" y="304440"/>
                  <a:pt x="527579" y="300207"/>
                  <a:pt x="558800" y="265811"/>
                </a:cubicBezTo>
                <a:cubicBezTo>
                  <a:pt x="590021" y="231415"/>
                  <a:pt x="649288" y="177969"/>
                  <a:pt x="685800" y="145161"/>
                </a:cubicBezTo>
                <a:cubicBezTo>
                  <a:pt x="722313" y="112353"/>
                  <a:pt x="745596" y="88540"/>
                  <a:pt x="777875" y="68961"/>
                </a:cubicBezTo>
                <a:cubicBezTo>
                  <a:pt x="810154" y="49382"/>
                  <a:pt x="847196" y="38798"/>
                  <a:pt x="879475" y="27686"/>
                </a:cubicBezTo>
                <a:cubicBezTo>
                  <a:pt x="911754" y="16573"/>
                  <a:pt x="947208" y="6519"/>
                  <a:pt x="971550" y="2286"/>
                </a:cubicBezTo>
                <a:cubicBezTo>
                  <a:pt x="995892" y="-1947"/>
                  <a:pt x="1005417" y="698"/>
                  <a:pt x="1025525" y="2286"/>
                </a:cubicBezTo>
                <a:cubicBezTo>
                  <a:pt x="1045633" y="3873"/>
                  <a:pt x="1065742" y="4932"/>
                  <a:pt x="1092200" y="11811"/>
                </a:cubicBezTo>
                <a:cubicBezTo>
                  <a:pt x="1118658" y="18690"/>
                  <a:pt x="1154642" y="30861"/>
                  <a:pt x="1184275" y="43561"/>
                </a:cubicBezTo>
                <a:cubicBezTo>
                  <a:pt x="1213908" y="56261"/>
                  <a:pt x="1235604" y="64198"/>
                  <a:pt x="1270000" y="88011"/>
                </a:cubicBezTo>
                <a:cubicBezTo>
                  <a:pt x="1304396" y="111823"/>
                  <a:pt x="1358900" y="154686"/>
                  <a:pt x="1390650" y="186436"/>
                </a:cubicBezTo>
                <a:cubicBezTo>
                  <a:pt x="1422400" y="218186"/>
                  <a:pt x="1435629" y="246761"/>
                  <a:pt x="1460500" y="278511"/>
                </a:cubicBezTo>
                <a:cubicBezTo>
                  <a:pt x="1485371" y="310261"/>
                  <a:pt x="1512358" y="341482"/>
                  <a:pt x="1539875" y="376936"/>
                </a:cubicBezTo>
                <a:cubicBezTo>
                  <a:pt x="1567392" y="412390"/>
                  <a:pt x="1600729" y="453665"/>
                  <a:pt x="1625600" y="491236"/>
                </a:cubicBezTo>
                <a:cubicBezTo>
                  <a:pt x="1650471" y="528807"/>
                  <a:pt x="1667404" y="566378"/>
                  <a:pt x="1689100" y="602361"/>
                </a:cubicBezTo>
                <a:cubicBezTo>
                  <a:pt x="1710796" y="638344"/>
                  <a:pt x="1755775" y="707136"/>
                  <a:pt x="1755775" y="707136"/>
                </a:cubicBezTo>
                <a:cubicBezTo>
                  <a:pt x="1779058" y="743648"/>
                  <a:pt x="1803929" y="779632"/>
                  <a:pt x="1828800" y="821436"/>
                </a:cubicBezTo>
                <a:cubicBezTo>
                  <a:pt x="1853671" y="863240"/>
                  <a:pt x="1882775" y="917744"/>
                  <a:pt x="1905000" y="957961"/>
                </a:cubicBezTo>
                <a:cubicBezTo>
                  <a:pt x="1927225" y="998178"/>
                  <a:pt x="1962150" y="1062736"/>
                  <a:pt x="1962150" y="1062736"/>
                </a:cubicBezTo>
                <a:lnTo>
                  <a:pt x="2019300" y="1167511"/>
                </a:lnTo>
                <a:lnTo>
                  <a:pt x="2019300" y="1167511"/>
                </a:lnTo>
              </a:path>
            </a:pathLst>
          </a:custGeom>
          <a:ln>
            <a:solidFill>
              <a:srgbClr val="C0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47" name="Oval 46">
            <a:extLst>
              <a:ext uri="{FF2B5EF4-FFF2-40B4-BE49-F238E27FC236}">
                <a16:creationId xmlns:a16="http://schemas.microsoft.com/office/drawing/2014/main" id="{CEF7A859-B979-48F8-8464-E7DACDD26D9F}"/>
              </a:ext>
            </a:extLst>
          </p:cNvPr>
          <p:cNvSpPr/>
          <p:nvPr/>
        </p:nvSpPr>
        <p:spPr>
          <a:xfrm>
            <a:off x="8424147" y="2237366"/>
            <a:ext cx="155643" cy="16536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F8968574-F031-4BE5-BCCB-7B0C5AA37D48}"/>
              </a:ext>
            </a:extLst>
          </p:cNvPr>
          <p:cNvCxnSpPr/>
          <p:nvPr/>
        </p:nvCxnSpPr>
        <p:spPr>
          <a:xfrm>
            <a:off x="8229594" y="2110902"/>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0599C97-2622-4B6B-AABA-462DF3DC1EDE}"/>
              </a:ext>
            </a:extLst>
          </p:cNvPr>
          <p:cNvCxnSpPr>
            <a:endCxn id="47" idx="2"/>
          </p:cNvCxnSpPr>
          <p:nvPr/>
        </p:nvCxnSpPr>
        <p:spPr>
          <a:xfrm flipV="1">
            <a:off x="8226352" y="2320047"/>
            <a:ext cx="197795" cy="486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4561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7FB8F-1226-424B-80E0-991ECF03A363}"/>
              </a:ext>
            </a:extLst>
          </p:cNvPr>
          <p:cNvSpPr>
            <a:spLocks noGrp="1"/>
          </p:cNvSpPr>
          <p:nvPr>
            <p:ph type="title"/>
          </p:nvPr>
        </p:nvSpPr>
        <p:spPr/>
        <p:txBody>
          <a:bodyPr>
            <a:normAutofit fontScale="90000"/>
          </a:bodyPr>
          <a:lstStyle/>
          <a:p>
            <a:r>
              <a:rPr lang="en-US" dirty="0"/>
              <a:t>Normal mode coordinates, second quantization of 1D chain</a:t>
            </a:r>
          </a:p>
        </p:txBody>
      </p:sp>
      <p:graphicFrame>
        <p:nvGraphicFramePr>
          <p:cNvPr id="4" name="Object 3">
            <a:extLst>
              <a:ext uri="{FF2B5EF4-FFF2-40B4-BE49-F238E27FC236}">
                <a16:creationId xmlns:a16="http://schemas.microsoft.com/office/drawing/2014/main" id="{167B9CD7-7B9E-449D-9BDD-53479CA27297}"/>
              </a:ext>
            </a:extLst>
          </p:cNvPr>
          <p:cNvGraphicFramePr>
            <a:graphicFrameLocks noChangeAspect="1"/>
          </p:cNvGraphicFramePr>
          <p:nvPr>
            <p:extLst>
              <p:ext uri="{D42A27DB-BD31-4B8C-83A1-F6EECF244321}">
                <p14:modId xmlns:p14="http://schemas.microsoft.com/office/powerpoint/2010/main" val="1922956688"/>
              </p:ext>
            </p:extLst>
          </p:nvPr>
        </p:nvGraphicFramePr>
        <p:xfrm>
          <a:off x="1023938" y="1851025"/>
          <a:ext cx="7107572" cy="4930775"/>
        </p:xfrm>
        <a:graphic>
          <a:graphicData uri="http://schemas.openxmlformats.org/presentationml/2006/ole">
            <mc:AlternateContent xmlns:mc="http://schemas.openxmlformats.org/markup-compatibility/2006">
              <mc:Choice xmlns:v="urn:schemas-microsoft-com:vml" Requires="v">
                <p:oleObj name="Equation" r:id="rId3" imgW="4394160" imgH="3047760" progId="Equation.DSMT4">
                  <p:embed/>
                </p:oleObj>
              </mc:Choice>
              <mc:Fallback>
                <p:oleObj name="Equation" r:id="rId3" imgW="4394160" imgH="3047760" progId="Equation.DSMT4">
                  <p:embed/>
                  <p:pic>
                    <p:nvPicPr>
                      <p:cNvPr id="0" name=""/>
                      <p:cNvPicPr/>
                      <p:nvPr/>
                    </p:nvPicPr>
                    <p:blipFill>
                      <a:blip r:embed="rId4"/>
                      <a:stretch>
                        <a:fillRect/>
                      </a:stretch>
                    </p:blipFill>
                    <p:spPr>
                      <a:xfrm>
                        <a:off x="1023938" y="1851025"/>
                        <a:ext cx="7107572" cy="4930775"/>
                      </a:xfrm>
                      <a:prstGeom prst="rect">
                        <a:avLst/>
                      </a:prstGeom>
                    </p:spPr>
                  </p:pic>
                </p:oleObj>
              </mc:Fallback>
            </mc:AlternateContent>
          </a:graphicData>
        </a:graphic>
      </p:graphicFrame>
    </p:spTree>
    <p:extLst>
      <p:ext uri="{BB962C8B-B14F-4D97-AF65-F5344CB8AC3E}">
        <p14:creationId xmlns:p14="http://schemas.microsoft.com/office/powerpoint/2010/main" val="25219005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1425</Words>
  <Application>Microsoft Office PowerPoint</Application>
  <PresentationFormat>On-screen Show (4:3)</PresentationFormat>
  <Paragraphs>326</Paragraphs>
  <Slides>19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Cambria Math</vt:lpstr>
      <vt:lpstr>Courier New</vt:lpstr>
      <vt:lpstr>Symbol</vt:lpstr>
      <vt:lpstr>Times New Roman</vt:lpstr>
      <vt:lpstr>Office Theme</vt:lpstr>
      <vt:lpstr>MathType 6.0 Equation</vt:lpstr>
      <vt:lpstr>Equation</vt:lpstr>
      <vt:lpstr>Week 2, Lattice Vibration, Phonons </vt:lpstr>
      <vt:lpstr>Harmonic oscillator</vt:lpstr>
      <vt:lpstr>Annihilation and creation operators</vt:lpstr>
      <vt:lpstr>Molecular vibration, normal mode</vt:lpstr>
      <vt:lpstr>Water molecule </vt:lpstr>
      <vt:lpstr>Molecular vibration, group theory, H2O</vt:lpstr>
      <vt:lpstr>Direct product representation</vt:lpstr>
      <vt:lpstr>Lattice vibration, 1D chain</vt:lpstr>
      <vt:lpstr>Normal mode coordinates, second quantization of 1D chain</vt:lpstr>
      <vt:lpstr>1D chain with two kinds of atoms</vt:lpstr>
      <vt:lpstr>General lattice, forces, eqn</vt:lpstr>
      <vt:lpstr>Dynamic matrix</vt:lpstr>
      <vt:lpstr>Diamond lattice, structure</vt:lpstr>
      <vt:lpstr>Character  table for Oh</vt:lpstr>
      <vt:lpstr>Run QE at HPC (e.g., atlas9.nus.edu.sg)</vt:lpstr>
      <vt:lpstr>Quantum Espresso (QE) for phonon mode at  point</vt:lpstr>
      <vt:lpstr>Input file scf.in for pw.x</vt:lpstr>
      <vt:lpstr>Input file ph.in for ph.x</vt:lpstr>
      <vt:lpstr>Phonon dispersion for diamond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Lattice Vibration, Phonons </dc:title>
  <dc:creator>Wang Jian-Sheng</dc:creator>
  <cp:lastModifiedBy>Wang Jian-Sheng</cp:lastModifiedBy>
  <cp:revision>50</cp:revision>
  <dcterms:created xsi:type="dcterms:W3CDTF">2020-12-12T07:21:18Z</dcterms:created>
  <dcterms:modified xsi:type="dcterms:W3CDTF">2021-09-23T13:29:42Z</dcterms:modified>
</cp:coreProperties>
</file>