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15" r:id="rId3"/>
    <p:sldId id="316" r:id="rId4"/>
    <p:sldId id="317" r:id="rId5"/>
    <p:sldId id="319" r:id="rId6"/>
    <p:sldId id="324" r:id="rId7"/>
    <p:sldId id="325" r:id="rId8"/>
    <p:sldId id="326" r:id="rId9"/>
    <p:sldId id="320" r:id="rId10"/>
    <p:sldId id="321" r:id="rId11"/>
    <p:sldId id="322" r:id="rId12"/>
    <p:sldId id="323" r:id="rId13"/>
    <p:sldId id="329" r:id="rId14"/>
    <p:sldId id="327" r:id="rId15"/>
    <p:sldId id="330" r:id="rId16"/>
    <p:sldId id="258" r:id="rId17"/>
    <p:sldId id="259" r:id="rId18"/>
    <p:sldId id="260" r:id="rId19"/>
    <p:sldId id="261" r:id="rId20"/>
    <p:sldId id="32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3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8FA9-5256-42CC-8860-C13BDBB6216E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9217-B672-4187-8272-62A1C753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out the eigenstate phi.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09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Kxy</a:t>
            </a:r>
            <a:r>
              <a:rPr lang="en-US" dirty="0"/>
              <a:t> is Hall thermal</a:t>
            </a:r>
            <a:r>
              <a:rPr lang="en-US" baseline="0" dirty="0"/>
              <a:t> conductivity, i.e., when a temperature gradient is applied in y direction, a heat current appears in x direction.  Such that </a:t>
            </a:r>
            <a:r>
              <a:rPr lang="en-US" baseline="0" dirty="0" err="1"/>
              <a:t>Jx</a:t>
            </a:r>
            <a:r>
              <a:rPr lang="en-US" baseline="0" dirty="0"/>
              <a:t> = - </a:t>
            </a:r>
            <a:r>
              <a:rPr lang="en-US" baseline="0" dirty="0" err="1"/>
              <a:t>k_xy</a:t>
            </a:r>
            <a:r>
              <a:rPr lang="en-US" baseline="0" dirty="0"/>
              <a:t> </a:t>
            </a:r>
            <a:r>
              <a:rPr lang="en-US" baseline="0" dirty="0" err="1"/>
              <a:t>dT</a:t>
            </a:r>
            <a:r>
              <a:rPr lang="en-US" baseline="0" dirty="0"/>
              <a:t>/dy.   For more detail, see  Sun, et al, https://arxiv.org/abs/2005.10578  as well as Sun </a:t>
            </a:r>
            <a:r>
              <a:rPr lang="en-US" baseline="0" dirty="0" err="1"/>
              <a:t>Kangtai’s</a:t>
            </a:r>
            <a:r>
              <a:rPr lang="en-US" baseline="0" dirty="0"/>
              <a:t> PhD thesis.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5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41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“Berry phases in electronic structure theory”, David Vanderbilt, Cambridge (2018).   What does “invariant” mean?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C998-AC0E-41B2-87E0-045C981F67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Gamma is also known as Zak phase.    Show that gamma is real, or &lt;Psi | d |Psi&gt;/</a:t>
            </a:r>
            <a:r>
              <a:rPr lang="en-US" dirty="0" err="1"/>
              <a:t>dk</a:t>
            </a:r>
            <a:r>
              <a:rPr lang="en-US" dirty="0"/>
              <a:t> is purely imaginary.</a:t>
            </a:r>
            <a:r>
              <a:rPr lang="en-US" baseline="0" dirty="0"/>
              <a:t>  Show that |&lt;Psi(k) | Psi(k +</a:t>
            </a:r>
            <a:r>
              <a:rPr lang="en-US" baseline="0" dirty="0" err="1"/>
              <a:t>dk</a:t>
            </a:r>
            <a:r>
              <a:rPr lang="en-US" baseline="0" dirty="0"/>
              <a:t>)&gt;| =1 + O(dk^2), and there is no linear term in dk.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2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–pi and pi are considered equivalent since Berry phase can be defined only modulo 2pi.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55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vector A  (or one-form A . </a:t>
            </a:r>
            <a:r>
              <a:rPr lang="en-US" baseline="0" dirty="0" err="1"/>
              <a:t>dk</a:t>
            </a:r>
            <a:r>
              <a:rPr lang="en-US" baseline="0" dirty="0"/>
              <a:t>) is called Berry connection.   The curl of A gives the Berry curvature.  One can express </a:t>
            </a:r>
            <a:r>
              <a:rPr lang="en-US" baseline="0" dirty="0" err="1"/>
              <a:t>Omega^z</a:t>
            </a:r>
            <a:r>
              <a:rPr lang="en-US" baseline="0" dirty="0"/>
              <a:t> in terms of the eigenvector and eigenvector</a:t>
            </a:r>
          </a:p>
          <a:p>
            <a:r>
              <a:rPr lang="en-US" baseline="0" dirty="0"/>
              <a:t>Of H(k), getting rid of the derivatives on the wave functions.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9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Hall geometry figure from https://en.wikipedia.org/wiki/Hall_effect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C998-AC0E-41B2-87E0-045C981F67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24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C_n</a:t>
            </a:r>
            <a:r>
              <a:rPr lang="en-US" dirty="0"/>
              <a:t> of band n is called the </a:t>
            </a:r>
            <a:r>
              <a:rPr lang="en-US" dirty="0" err="1"/>
              <a:t>Chern</a:t>
            </a:r>
            <a:r>
              <a:rPr lang="en-US" dirty="0"/>
              <a:t> number, a topological invariant.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53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Hamiltonian system cannot be dissipative – equation of motion need only A^T - A, here what I mean is that if the equation of motion contains A du/dt, non-dissipative mean A must be antisymmetric.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C998-AC0E-41B2-87E0-045C981F67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9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1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8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3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8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0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png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6.png"/><Relationship Id="rId9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7.png"/><Relationship Id="rId5" Type="http://schemas.openxmlformats.org/officeDocument/2006/relationships/image" Target="../media/image44.wmf"/><Relationship Id="rId10" Type="http://schemas.openxmlformats.org/officeDocument/2006/relationships/image" Target="../media/image46.wmf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23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0.png"/><Relationship Id="rId10" Type="http://schemas.openxmlformats.org/officeDocument/2006/relationships/image" Target="../media/image26.png"/><Relationship Id="rId4" Type="http://schemas.openxmlformats.org/officeDocument/2006/relationships/image" Target="../media/image18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2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0.png"/><Relationship Id="rId5" Type="http://schemas.openxmlformats.org/officeDocument/2006/relationships/image" Target="../media/image210.png"/><Relationship Id="rId10" Type="http://schemas.openxmlformats.org/officeDocument/2006/relationships/image" Target="../media/image27.png"/><Relationship Id="rId4" Type="http://schemas.openxmlformats.org/officeDocument/2006/relationships/image" Target="../media/image21.wmf"/><Relationship Id="rId9" Type="http://schemas.openxmlformats.org/officeDocument/2006/relationships/image" Target="../media/image2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F6A8-5880-4338-8FDE-5B0CB490C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Week 10,</a:t>
            </a:r>
            <a:br>
              <a:rPr lang="en-US" dirty="0"/>
            </a:br>
            <a:r>
              <a:rPr lang="en-US" dirty="0"/>
              <a:t>Berry phases, SSH Model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7C423-D6D9-4AF7-9371-58FB4065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Surface states, definition of Berry phase, Berry phase in SSH model, bulk-edge correspondence, </a:t>
            </a:r>
            <a:r>
              <a:rPr lang="en-US" dirty="0" err="1"/>
              <a:t>Chern</a:t>
            </a:r>
            <a:r>
              <a:rPr lang="en-US" dirty="0"/>
              <a:t> number, phonon Hall effect,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7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4CF8A-C8DC-44E0-A6D3-2EFCAA3F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Bulk-edge correspondence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246626-945C-41FC-8660-1F4CF7B8A4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Winding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en-US" dirty="0"/>
                  <a:t> = number of edge states on site A minus the number of edge states on site B.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For SSH model, there is no states on site B, and only on site A, so </a:t>
                </a:r>
              </a:p>
              <a:p>
                <a:pPr marL="0" indent="0">
                  <a:buNone/>
                </a:pPr>
                <a:r>
                  <a:rPr lang="en-US" dirty="0"/>
                  <a:t> 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</m:t>
                    </m:r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246626-945C-41FC-8660-1F4CF7B8A4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8E5177-916D-4C7E-9212-4211AA74E1F7}"/>
              </a:ext>
            </a:extLst>
          </p:cNvPr>
          <p:cNvCxnSpPr/>
          <p:nvPr/>
        </p:nvCxnSpPr>
        <p:spPr>
          <a:xfrm>
            <a:off x="1665402" y="3185502"/>
            <a:ext cx="70442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FC0D18C2-75F1-4C06-BCB0-E1713284EA6A}"/>
              </a:ext>
            </a:extLst>
          </p:cNvPr>
          <p:cNvSpPr/>
          <p:nvPr/>
        </p:nvSpPr>
        <p:spPr>
          <a:xfrm>
            <a:off x="1560553" y="3125083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E7FC94F-C00E-4C2E-913D-47E1929E3830}"/>
              </a:ext>
            </a:extLst>
          </p:cNvPr>
          <p:cNvSpPr/>
          <p:nvPr/>
        </p:nvSpPr>
        <p:spPr>
          <a:xfrm>
            <a:off x="2364005" y="3123867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DC52B1-E263-41FD-80FD-99886D1B46F4}"/>
              </a:ext>
            </a:extLst>
          </p:cNvPr>
          <p:cNvCxnSpPr>
            <a:cxnSpLocks/>
          </p:cNvCxnSpPr>
          <p:nvPr/>
        </p:nvCxnSpPr>
        <p:spPr>
          <a:xfrm>
            <a:off x="2454224" y="3169656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168059-A7F2-44CB-8293-3DA9A45669E3}"/>
              </a:ext>
            </a:extLst>
          </p:cNvPr>
          <p:cNvCxnSpPr>
            <a:cxnSpLocks/>
          </p:cNvCxnSpPr>
          <p:nvPr/>
        </p:nvCxnSpPr>
        <p:spPr>
          <a:xfrm>
            <a:off x="2454221" y="3206230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20C109-068A-47E4-BAF7-B09D87A64024}"/>
              </a:ext>
            </a:extLst>
          </p:cNvPr>
          <p:cNvCxnSpPr/>
          <p:nvPr/>
        </p:nvCxnSpPr>
        <p:spPr>
          <a:xfrm>
            <a:off x="3127221" y="3191599"/>
            <a:ext cx="70442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7B51028A-60A6-4A76-9F89-1E95EFE4EA3B}"/>
              </a:ext>
            </a:extLst>
          </p:cNvPr>
          <p:cNvSpPr/>
          <p:nvPr/>
        </p:nvSpPr>
        <p:spPr>
          <a:xfrm>
            <a:off x="3022372" y="3131180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59F7917-9E4B-4323-8359-96B84AC2F9D0}"/>
              </a:ext>
            </a:extLst>
          </p:cNvPr>
          <p:cNvSpPr/>
          <p:nvPr/>
        </p:nvSpPr>
        <p:spPr>
          <a:xfrm>
            <a:off x="3825824" y="3129964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ECB4665-DE37-4EF9-999B-2BB02FF51EC0}"/>
              </a:ext>
            </a:extLst>
          </p:cNvPr>
          <p:cNvCxnSpPr>
            <a:cxnSpLocks/>
          </p:cNvCxnSpPr>
          <p:nvPr/>
        </p:nvCxnSpPr>
        <p:spPr>
          <a:xfrm>
            <a:off x="3916043" y="3175753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63FF90-03DE-4DD1-9F15-BDA204107F0D}"/>
              </a:ext>
            </a:extLst>
          </p:cNvPr>
          <p:cNvCxnSpPr>
            <a:cxnSpLocks/>
          </p:cNvCxnSpPr>
          <p:nvPr/>
        </p:nvCxnSpPr>
        <p:spPr>
          <a:xfrm>
            <a:off x="3916040" y="3212327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4A734B7-6D04-4305-9B19-7DA3747424BB}"/>
              </a:ext>
            </a:extLst>
          </p:cNvPr>
          <p:cNvCxnSpPr/>
          <p:nvPr/>
        </p:nvCxnSpPr>
        <p:spPr>
          <a:xfrm>
            <a:off x="4590265" y="3198915"/>
            <a:ext cx="70442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5643A69F-38EC-4291-85DF-CDFDA1BFB66D}"/>
              </a:ext>
            </a:extLst>
          </p:cNvPr>
          <p:cNvSpPr/>
          <p:nvPr/>
        </p:nvSpPr>
        <p:spPr>
          <a:xfrm>
            <a:off x="4485416" y="3138496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8466004-5C6E-41C3-B712-97F4851A60DE}"/>
              </a:ext>
            </a:extLst>
          </p:cNvPr>
          <p:cNvSpPr/>
          <p:nvPr/>
        </p:nvSpPr>
        <p:spPr>
          <a:xfrm>
            <a:off x="5288868" y="3137280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5A4A16-69B7-40E0-BB19-CBD013983135}"/>
              </a:ext>
            </a:extLst>
          </p:cNvPr>
          <p:cNvCxnSpPr>
            <a:cxnSpLocks/>
          </p:cNvCxnSpPr>
          <p:nvPr/>
        </p:nvCxnSpPr>
        <p:spPr>
          <a:xfrm>
            <a:off x="5379087" y="3183069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550C60-ED07-444C-9D6F-042F60BD27B2}"/>
              </a:ext>
            </a:extLst>
          </p:cNvPr>
          <p:cNvCxnSpPr>
            <a:cxnSpLocks/>
          </p:cNvCxnSpPr>
          <p:nvPr/>
        </p:nvCxnSpPr>
        <p:spPr>
          <a:xfrm>
            <a:off x="5379084" y="3219643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D696BA-6C4D-4E1A-AD75-ECE217FA44BF}"/>
              </a:ext>
            </a:extLst>
          </p:cNvPr>
          <p:cNvCxnSpPr/>
          <p:nvPr/>
        </p:nvCxnSpPr>
        <p:spPr>
          <a:xfrm>
            <a:off x="6052084" y="3205012"/>
            <a:ext cx="70442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AD422AD-1F05-4E55-9EA3-A9DB531A04A8}"/>
              </a:ext>
            </a:extLst>
          </p:cNvPr>
          <p:cNvSpPr/>
          <p:nvPr/>
        </p:nvSpPr>
        <p:spPr>
          <a:xfrm>
            <a:off x="5947235" y="3144593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8CF9334-1311-4108-9C31-82CB4F08DE13}"/>
              </a:ext>
            </a:extLst>
          </p:cNvPr>
          <p:cNvSpPr/>
          <p:nvPr/>
        </p:nvSpPr>
        <p:spPr>
          <a:xfrm>
            <a:off x="6750687" y="3143377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2102CD-23B8-4F16-979B-D851EBE4D65B}"/>
              </a:ext>
            </a:extLst>
          </p:cNvPr>
          <p:cNvCxnSpPr>
            <a:cxnSpLocks/>
          </p:cNvCxnSpPr>
          <p:nvPr/>
        </p:nvCxnSpPr>
        <p:spPr>
          <a:xfrm>
            <a:off x="6840906" y="3189166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C287A78-3F9A-4A1D-9852-78319B3F8C66}"/>
              </a:ext>
            </a:extLst>
          </p:cNvPr>
          <p:cNvCxnSpPr>
            <a:cxnSpLocks/>
          </p:cNvCxnSpPr>
          <p:nvPr/>
        </p:nvCxnSpPr>
        <p:spPr>
          <a:xfrm>
            <a:off x="6840903" y="3225740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2EE61A7-E8D1-48C8-A99C-12A29F18129C}"/>
                  </a:ext>
                </a:extLst>
              </p:cNvPr>
              <p:cNvSpPr txBox="1"/>
              <p:nvPr/>
            </p:nvSpPr>
            <p:spPr>
              <a:xfrm>
                <a:off x="1906804" y="2640654"/>
                <a:ext cx="59020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  …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2EE61A7-E8D1-48C8-A99C-12A29F181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804" y="2640654"/>
                <a:ext cx="5902012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DB8FB172-FCD6-420D-860F-21F50507CF92}"/>
              </a:ext>
            </a:extLst>
          </p:cNvPr>
          <p:cNvSpPr txBox="1"/>
          <p:nvPr/>
        </p:nvSpPr>
        <p:spPr>
          <a:xfrm>
            <a:off x="1408012" y="3379490"/>
            <a:ext cx="6671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A            B         A           B         A     ….          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05063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20A465-7BA4-44F7-923D-BEECD3B0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phase and relative phases in quantum mechanics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24B05B-CDE4-4499-9683-1956BFFBCE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3906" y="2072878"/>
          <a:ext cx="4176713" cy="308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2616120" imgH="1930320" progId="Equation.DSMT4">
                  <p:embed/>
                </p:oleObj>
              </mc:Choice>
              <mc:Fallback>
                <p:oleObj name="Equation" r:id="rId4" imgW="2616120" imgH="1930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324B05B-CDE4-4499-9683-1956BFFBCE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3906" y="2072878"/>
                        <a:ext cx="4176713" cy="308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FC64962-EA47-468C-8093-B4C319235576}"/>
                  </a:ext>
                </a:extLst>
              </p:cNvPr>
              <p:cNvSpPr txBox="1"/>
              <p:nvPr/>
            </p:nvSpPr>
            <p:spPr>
              <a:xfrm>
                <a:off x="7286475" y="3449806"/>
                <a:ext cx="672192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sz="135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FC64962-EA47-468C-8093-B4C319235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475" y="3449806"/>
                <a:ext cx="672192" cy="300082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ECAD73-BE07-47D6-B8E0-1DB271B1C860}"/>
                  </a:ext>
                </a:extLst>
              </p:cNvPr>
              <p:cNvSpPr txBox="1"/>
              <p:nvPr/>
            </p:nvSpPr>
            <p:spPr>
              <a:xfrm>
                <a:off x="5547014" y="3976418"/>
                <a:ext cx="623456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sz="135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ECAD73-BE07-47D6-B8E0-1DB271B1C8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14" y="3976418"/>
                <a:ext cx="623456" cy="300082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15A6D6-8735-4BD3-9930-E9FDD7A5E335}"/>
                  </a:ext>
                </a:extLst>
              </p:cNvPr>
              <p:cNvSpPr txBox="1"/>
              <p:nvPr/>
            </p:nvSpPr>
            <p:spPr>
              <a:xfrm>
                <a:off x="6177243" y="2348366"/>
                <a:ext cx="704464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sz="135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15A6D6-8735-4BD3-9930-E9FDD7A5E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243" y="2348366"/>
                <a:ext cx="704464" cy="300082"/>
              </a:xfrm>
              <a:prstGeom prst="rect">
                <a:avLst/>
              </a:prstGeom>
              <a:blipFill>
                <a:blip r:embed="rId8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A3CB284-C5E1-4A2F-BDE4-216DE80591B3}"/>
              </a:ext>
            </a:extLst>
          </p:cNvPr>
          <p:cNvCxnSpPr/>
          <p:nvPr/>
        </p:nvCxnSpPr>
        <p:spPr>
          <a:xfrm flipH="1" flipV="1">
            <a:off x="6777469" y="2782167"/>
            <a:ext cx="548123" cy="545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C061AD-49E3-4227-9C1F-F8053B65DBB0}"/>
              </a:ext>
            </a:extLst>
          </p:cNvPr>
          <p:cNvCxnSpPr/>
          <p:nvPr/>
        </p:nvCxnSpPr>
        <p:spPr>
          <a:xfrm flipH="1">
            <a:off x="5860474" y="2782167"/>
            <a:ext cx="374072" cy="944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C34615A-6D93-43BC-9D9E-A20925A72EC8}"/>
              </a:ext>
            </a:extLst>
          </p:cNvPr>
          <p:cNvCxnSpPr>
            <a:cxnSpLocks/>
          </p:cNvCxnSpPr>
          <p:nvPr/>
        </p:nvCxnSpPr>
        <p:spPr>
          <a:xfrm flipV="1">
            <a:off x="6222551" y="3665622"/>
            <a:ext cx="961312" cy="38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B0EA6A2-0B28-4856-87D8-E7F33C82B207}"/>
              </a:ext>
            </a:extLst>
          </p:cNvPr>
          <p:cNvSpPr txBox="1"/>
          <p:nvPr/>
        </p:nvSpPr>
        <p:spPr>
          <a:xfrm>
            <a:off x="5299363" y="4699290"/>
            <a:ext cx="29536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The relative phase in a loop is invariant and has physical consequences.</a:t>
            </a:r>
          </a:p>
        </p:txBody>
      </p:sp>
    </p:spTree>
    <p:extLst>
      <p:ext uri="{BB962C8B-B14F-4D97-AF65-F5344CB8AC3E}">
        <p14:creationId xmlns:p14="http://schemas.microsoft.com/office/powerpoint/2010/main" val="14392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11BF4-8F38-427E-8B1E-0A79FEA6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Berry phase in a loop of </a:t>
            </a:r>
            <a:r>
              <a:rPr lang="en-US" i="1" dirty="0"/>
              <a:t>k</a:t>
            </a:r>
            <a:r>
              <a:rPr lang="en-US" dirty="0"/>
              <a:t> space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5E5B703-580B-4B9C-86F5-D30FF41B0535}"/>
              </a:ext>
            </a:extLst>
          </p:cNvPr>
          <p:cNvSpPr/>
          <p:nvPr/>
        </p:nvSpPr>
        <p:spPr>
          <a:xfrm>
            <a:off x="3569547" y="1849120"/>
            <a:ext cx="2157984" cy="2160693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ED6BAE-C52E-45FE-B676-0F2C708DB609}"/>
              </a:ext>
            </a:extLst>
          </p:cNvPr>
          <p:cNvCxnSpPr/>
          <p:nvPr/>
        </p:nvCxnSpPr>
        <p:spPr>
          <a:xfrm>
            <a:off x="5544922" y="2926080"/>
            <a:ext cx="373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A2DC70-933A-49CB-A31A-E1C223B88B63}"/>
              </a:ext>
            </a:extLst>
          </p:cNvPr>
          <p:cNvCxnSpPr/>
          <p:nvPr/>
        </p:nvCxnSpPr>
        <p:spPr>
          <a:xfrm flipV="1">
            <a:off x="5449824" y="2435962"/>
            <a:ext cx="380390" cy="146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1023D63-966A-43F4-B571-C6E18C5633E9}"/>
              </a:ext>
            </a:extLst>
          </p:cNvPr>
          <p:cNvCxnSpPr/>
          <p:nvPr/>
        </p:nvCxnSpPr>
        <p:spPr>
          <a:xfrm flipV="1">
            <a:off x="5244998" y="2055572"/>
            <a:ext cx="321869" cy="2852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58FDC9-5488-4736-8425-92B09C1CDF15}"/>
              </a:ext>
            </a:extLst>
          </p:cNvPr>
          <p:cNvCxnSpPr/>
          <p:nvPr/>
        </p:nvCxnSpPr>
        <p:spPr>
          <a:xfrm flipV="1">
            <a:off x="4652467" y="1616659"/>
            <a:ext cx="0" cy="373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D951F4-45AF-4A37-83EE-B8ED93338E28}"/>
              </a:ext>
            </a:extLst>
          </p:cNvPr>
          <p:cNvCxnSpPr/>
          <p:nvPr/>
        </p:nvCxnSpPr>
        <p:spPr>
          <a:xfrm>
            <a:off x="5479086" y="3240634"/>
            <a:ext cx="343544" cy="188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B79EA9D-4691-4A50-8A65-431FA9358A45}"/>
              </a:ext>
            </a:extLst>
          </p:cNvPr>
          <p:cNvCxnSpPr/>
          <p:nvPr/>
        </p:nvCxnSpPr>
        <p:spPr>
          <a:xfrm>
            <a:off x="5244998" y="3503981"/>
            <a:ext cx="299924" cy="307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D0A369A-11A0-44C3-B915-5E50AF41ECE9}"/>
              </a:ext>
            </a:extLst>
          </p:cNvPr>
          <p:cNvSpPr txBox="1"/>
          <p:nvPr/>
        </p:nvSpPr>
        <p:spPr>
          <a:xfrm>
            <a:off x="6005779" y="2670048"/>
            <a:ext cx="31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3BFEA5-11E9-48BF-AB5B-AEB2BFE623DA}"/>
              </a:ext>
            </a:extLst>
          </p:cNvPr>
          <p:cNvSpPr txBox="1"/>
          <p:nvPr/>
        </p:nvSpPr>
        <p:spPr>
          <a:xfrm>
            <a:off x="5822630" y="2143354"/>
            <a:ext cx="380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C30B61-F75C-4087-BD2C-70C335AD1D2C}"/>
              </a:ext>
            </a:extLst>
          </p:cNvPr>
          <p:cNvSpPr txBox="1"/>
          <p:nvPr/>
        </p:nvSpPr>
        <p:spPr>
          <a:xfrm>
            <a:off x="5544922" y="1690689"/>
            <a:ext cx="32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610288-43B6-4709-9999-18E3ACA64706}"/>
              </a:ext>
            </a:extLst>
          </p:cNvPr>
          <p:cNvSpPr txBox="1"/>
          <p:nvPr/>
        </p:nvSpPr>
        <p:spPr>
          <a:xfrm>
            <a:off x="4491533" y="1228954"/>
            <a:ext cx="380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C7BB8C-2B4B-4090-81ED-8A03B356038E}"/>
              </a:ext>
            </a:extLst>
          </p:cNvPr>
          <p:cNvCxnSpPr/>
          <p:nvPr/>
        </p:nvCxnSpPr>
        <p:spPr>
          <a:xfrm>
            <a:off x="4118458" y="1690689"/>
            <a:ext cx="175564" cy="452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7A3AD8D-C036-4025-8B62-228AB3B97413}"/>
              </a:ext>
            </a:extLst>
          </p:cNvPr>
          <p:cNvSpPr txBox="1"/>
          <p:nvPr/>
        </p:nvSpPr>
        <p:spPr>
          <a:xfrm>
            <a:off x="3825850" y="1228954"/>
            <a:ext cx="52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CD6452-6455-47DA-A1DD-7B58686005DD}"/>
              </a:ext>
            </a:extLst>
          </p:cNvPr>
          <p:cNvSpPr txBox="1"/>
          <p:nvPr/>
        </p:nvSpPr>
        <p:spPr>
          <a:xfrm>
            <a:off x="6005779" y="3240634"/>
            <a:ext cx="34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FA9E55-6DB5-4C63-9DCD-4535E0FC6125}"/>
              </a:ext>
            </a:extLst>
          </p:cNvPr>
          <p:cNvSpPr txBox="1"/>
          <p:nvPr/>
        </p:nvSpPr>
        <p:spPr>
          <a:xfrm>
            <a:off x="5479085" y="3891686"/>
            <a:ext cx="658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N-1</a:t>
            </a: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633A550E-9414-4D28-96D6-BF6E643DA6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391748"/>
              </p:ext>
            </p:extLst>
          </p:nvPr>
        </p:nvGraphicFramePr>
        <p:xfrm>
          <a:off x="6886175" y="1477498"/>
          <a:ext cx="1834135" cy="512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1409400" imgH="393480" progId="Equation.DSMT4">
                  <p:embed/>
                </p:oleObj>
              </mc:Choice>
              <mc:Fallback>
                <p:oleObj name="Equation" r:id="rId4" imgW="1409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86175" y="1477498"/>
                        <a:ext cx="1834135" cy="512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716047DA-CBB4-4350-9F6E-CCFB329D00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061133"/>
              </p:ext>
            </p:extLst>
          </p:nvPr>
        </p:nvGraphicFramePr>
        <p:xfrm>
          <a:off x="655312" y="2916542"/>
          <a:ext cx="7393932" cy="3596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6" imgW="6057720" imgH="2946240" progId="Equation.DSMT4">
                  <p:embed/>
                </p:oleObj>
              </mc:Choice>
              <mc:Fallback>
                <p:oleObj name="Equation" r:id="rId6" imgW="6057720" imgH="294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5312" y="2916542"/>
                        <a:ext cx="7393932" cy="3596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13ACA7-D6A0-45CF-B67A-887F3CC5F4F6}"/>
              </a:ext>
            </a:extLst>
          </p:cNvPr>
          <p:cNvSpPr txBox="1"/>
          <p:nvPr/>
        </p:nvSpPr>
        <p:spPr>
          <a:xfrm>
            <a:off x="4979140" y="1350687"/>
            <a:ext cx="585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0948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D6630-0CC9-4F47-AD9D-E5DEEF52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the Zak phase for SSH model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EEFD7B9-8859-48AA-AE5F-D1264F18D2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772813"/>
              </p:ext>
            </p:extLst>
          </p:nvPr>
        </p:nvGraphicFramePr>
        <p:xfrm>
          <a:off x="696913" y="2022475"/>
          <a:ext cx="7453312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4" imgW="4127400" imgH="2222280" progId="Equation.DSMT4">
                  <p:embed/>
                </p:oleObj>
              </mc:Choice>
              <mc:Fallback>
                <p:oleObj name="Equation" r:id="rId4" imgW="412740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913" y="2022475"/>
                        <a:ext cx="7453312" cy="401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F6303A7-B272-4289-A993-BAF56E126B4F}"/>
              </a:ext>
            </a:extLst>
          </p:cNvPr>
          <p:cNvSpPr txBox="1"/>
          <p:nvPr/>
        </p:nvSpPr>
        <p:spPr>
          <a:xfrm>
            <a:off x="7476133" y="4433010"/>
            <a:ext cx="1228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winding number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4565B0-C6D0-4122-8CA5-77FF495AE721}"/>
              </a:ext>
            </a:extLst>
          </p:cNvPr>
          <p:cNvCxnSpPr/>
          <p:nvPr/>
        </p:nvCxnSpPr>
        <p:spPr>
          <a:xfrm>
            <a:off x="8039405" y="5079341"/>
            <a:ext cx="0" cy="30464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69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B5CA0-2D2A-4506-AEA2-7A4EFA21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Berry curvature (need 2D parameter </a:t>
            </a:r>
            <a:r>
              <a:rPr lang="en-US" b="1" dirty="0"/>
              <a:t>k</a:t>
            </a:r>
            <a:r>
              <a:rPr lang="en-US" dirty="0"/>
              <a:t> space)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424678"/>
              </p:ext>
            </p:extLst>
          </p:nvPr>
        </p:nvGraphicFramePr>
        <p:xfrm>
          <a:off x="815541" y="2975876"/>
          <a:ext cx="7512918" cy="2905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4" imgW="4038480" imgH="1562040" progId="Equation.DSMT4">
                  <p:embed/>
                </p:oleObj>
              </mc:Choice>
              <mc:Fallback>
                <p:oleObj name="Equation" r:id="rId4" imgW="403848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5541" y="2975876"/>
                        <a:ext cx="7512918" cy="2905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eform 4"/>
          <p:cNvSpPr/>
          <p:nvPr/>
        </p:nvSpPr>
        <p:spPr>
          <a:xfrm>
            <a:off x="5667632" y="2601974"/>
            <a:ext cx="1904381" cy="1228011"/>
          </a:xfrm>
          <a:custGeom>
            <a:avLst/>
            <a:gdLst>
              <a:gd name="connsiteX0" fmla="*/ 16476 w 1904381"/>
              <a:gd name="connsiteY0" fmla="*/ 635496 h 1228011"/>
              <a:gd name="connsiteX1" fmla="*/ 428368 w 1904381"/>
              <a:gd name="connsiteY1" fmla="*/ 1195669 h 1228011"/>
              <a:gd name="connsiteX2" fmla="*/ 1186249 w 1904381"/>
              <a:gd name="connsiteY2" fmla="*/ 1063864 h 1228011"/>
              <a:gd name="connsiteX3" fmla="*/ 1902941 w 1904381"/>
              <a:gd name="connsiteY3" fmla="*/ 264794 h 1228011"/>
              <a:gd name="connsiteX4" fmla="*/ 1342768 w 1904381"/>
              <a:gd name="connsiteY4" fmla="*/ 1183 h 1228011"/>
              <a:gd name="connsiteX5" fmla="*/ 387179 w 1904381"/>
              <a:gd name="connsiteY5" fmla="*/ 182415 h 1228011"/>
              <a:gd name="connsiteX6" fmla="*/ 0 w 1904381"/>
              <a:gd name="connsiteY6" fmla="*/ 520167 h 122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4381" h="1228011">
                <a:moveTo>
                  <a:pt x="16476" y="635496"/>
                </a:moveTo>
                <a:cubicBezTo>
                  <a:pt x="124941" y="879885"/>
                  <a:pt x="233406" y="1124274"/>
                  <a:pt x="428368" y="1195669"/>
                </a:cubicBezTo>
                <a:cubicBezTo>
                  <a:pt x="623330" y="1267064"/>
                  <a:pt x="940487" y="1219010"/>
                  <a:pt x="1186249" y="1063864"/>
                </a:cubicBezTo>
                <a:cubicBezTo>
                  <a:pt x="1432011" y="908718"/>
                  <a:pt x="1876854" y="441908"/>
                  <a:pt x="1902941" y="264794"/>
                </a:cubicBezTo>
                <a:cubicBezTo>
                  <a:pt x="1929028" y="87680"/>
                  <a:pt x="1595395" y="14913"/>
                  <a:pt x="1342768" y="1183"/>
                </a:cubicBezTo>
                <a:cubicBezTo>
                  <a:pt x="1090141" y="-12547"/>
                  <a:pt x="610974" y="95918"/>
                  <a:pt x="387179" y="182415"/>
                </a:cubicBezTo>
                <a:cubicBezTo>
                  <a:pt x="163384" y="268912"/>
                  <a:pt x="81692" y="394539"/>
                  <a:pt x="0" y="520167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52519" y="2975876"/>
            <a:ext cx="51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53449" y="4069492"/>
            <a:ext cx="576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453449" y="3599935"/>
            <a:ext cx="0" cy="469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16595" y="3945927"/>
                <a:ext cx="2977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595" y="3945927"/>
                <a:ext cx="297774" cy="276999"/>
              </a:xfrm>
              <a:prstGeom prst="rect">
                <a:avLst/>
              </a:prstGeom>
              <a:blipFill>
                <a:blip r:embed="rId6"/>
                <a:stretch>
                  <a:fillRect l="-18367" r="-4082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25766" y="3196283"/>
                <a:ext cx="305404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766" y="3196283"/>
                <a:ext cx="305404" cy="298928"/>
              </a:xfrm>
              <a:prstGeom prst="rect">
                <a:avLst/>
              </a:prstGeom>
              <a:blipFill>
                <a:blip r:embed="rId7"/>
                <a:stretch>
                  <a:fillRect l="-18000" r="-8000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3661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58BD5-7A81-4941-BDE8-4C04F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Symmetries in SSH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24FEE1CF-444D-4197-BEB8-0531B1E0D1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3254795"/>
                <a:ext cx="7886700" cy="4351338"/>
              </a:xfrm>
            </p:spPr>
            <p:txBody>
              <a:bodyPr/>
              <a:lstStyle/>
              <a:p>
                <a:r>
                  <a:rPr lang="en-US" dirty="0"/>
                  <a:t>What are the possible symmetries existing in SSH model?   What are the operators </a:t>
                </a:r>
                <a:r>
                  <a:rPr lang="en-US" i="1" dirty="0"/>
                  <a:t>S</a:t>
                </a:r>
                <a:r>
                  <a:rPr lang="en-US" dirty="0"/>
                  <a:t> (or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 that perform the symmetry transformations?</a:t>
                </a:r>
              </a:p>
              <a:p>
                <a:pPr lvl="1"/>
                <a:r>
                  <a:rPr lang="en-US" dirty="0"/>
                  <a:t>Real space periodicity, space translation by one unit cell, </a:t>
                </a:r>
                <a:r>
                  <a:rPr lang="en-US" i="1" dirty="0"/>
                  <a:t>j</a:t>
                </a:r>
                <a:r>
                  <a:rPr lang="en-US" dirty="0"/>
                  <a:t> to </a:t>
                </a:r>
                <a:r>
                  <a:rPr lang="en-US" i="1" dirty="0"/>
                  <a:t>j</a:t>
                </a:r>
                <a:r>
                  <a:rPr lang="en-US" dirty="0"/>
                  <a:t> + 2</a:t>
                </a:r>
              </a:p>
              <a:p>
                <a:pPr lvl="1"/>
                <a:r>
                  <a:rPr lang="en-US" dirty="0"/>
                  <a:t>Time reversal,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i="1" dirty="0"/>
              </a:p>
              <a:p>
                <a:pPr lvl="1"/>
                <a:r>
                  <a:rPr lang="en-US" dirty="0"/>
                  <a:t>Space inversion,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i="1" dirty="0">
                  <a:sym typeface="Symbol" panose="05050102010706020507" pitchFamily="18" charset="2"/>
                </a:endParaRP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Chiral symmetry, exchange sublattice A  B,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𝐻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𝐻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24FEE1CF-444D-4197-BEB8-0531B1E0D1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3254795"/>
                <a:ext cx="7886700" cy="4351338"/>
              </a:xfrm>
              <a:blipFill>
                <a:blip r:embed="rId3"/>
                <a:stretch>
                  <a:fillRect l="-1391" t="-2521" r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14E2F05-0051-447E-8DD5-E45ECE7416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493759"/>
              </p:ext>
            </p:extLst>
          </p:nvPr>
        </p:nvGraphicFramePr>
        <p:xfrm>
          <a:off x="869315" y="1697568"/>
          <a:ext cx="7118350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4" imgW="3848040" imgH="749160" progId="Equation.DSMT4">
                  <p:embed/>
                </p:oleObj>
              </mc:Choice>
              <mc:Fallback>
                <p:oleObj name="Equation" r:id="rId4" imgW="384804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9315" y="1697568"/>
                        <a:ext cx="7118350" cy="1385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1161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F7B8-A91B-4CA0-8F83-1E32B187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Hall effect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3122007-724D-42D4-A6B5-BAB73DD535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24" y="1876426"/>
            <a:ext cx="3235719" cy="2089026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4DAF9B-697D-4E60-B191-4E5E1914BC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925126"/>
              </p:ext>
            </p:extLst>
          </p:nvPr>
        </p:nvGraphicFramePr>
        <p:xfrm>
          <a:off x="833634" y="4624733"/>
          <a:ext cx="6955631" cy="582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4698720" imgH="393480" progId="Equation.DSMT4">
                  <p:embed/>
                </p:oleObj>
              </mc:Choice>
              <mc:Fallback>
                <p:oleObj name="Equation" r:id="rId5" imgW="469872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C4DAF9B-697D-4E60-B191-4E5E1914BC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3634" y="4624733"/>
                        <a:ext cx="6955631" cy="582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BB791F77-C7E8-4ABD-8DC1-7B0D65B737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0458" y="1727398"/>
            <a:ext cx="3454290" cy="25225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41D1D3-4E16-4742-8381-1D7DB63B5F2B}"/>
              </a:ext>
            </a:extLst>
          </p:cNvPr>
          <p:cNvSpPr txBox="1"/>
          <p:nvPr/>
        </p:nvSpPr>
        <p:spPr>
          <a:xfrm>
            <a:off x="880535" y="5648963"/>
            <a:ext cx="2932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Derive the </a:t>
            </a:r>
            <a:r>
              <a:rPr lang="en-US" dirty="0" err="1"/>
              <a:t>Drude</a:t>
            </a:r>
            <a:r>
              <a:rPr lang="en-US" dirty="0"/>
              <a:t> model result in magnetic field for the Hall effect (following Ashcroft/</a:t>
            </a:r>
            <a:r>
              <a:rPr lang="en-US" dirty="0" err="1"/>
              <a:t>Mermin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74DC02B-0A7A-44CF-B655-A3B57BD3F610}"/>
                  </a:ext>
                </a:extLst>
              </p:cNvPr>
              <p:cNvSpPr txBox="1"/>
              <p:nvPr/>
            </p:nvSpPr>
            <p:spPr>
              <a:xfrm>
                <a:off x="6213915" y="1568496"/>
                <a:ext cx="1201402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steps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𝑦𝑥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74DC02B-0A7A-44CF-B655-A3B57BD3F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915" y="1568496"/>
                <a:ext cx="1201402" cy="391261"/>
              </a:xfrm>
              <a:prstGeom prst="rect">
                <a:avLst/>
              </a:prstGeom>
              <a:blipFill>
                <a:blip r:embed="rId8"/>
                <a:stretch>
                  <a:fillRect l="-4061" t="-7813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C1C529A-77D5-4B78-BD36-9A549D621E79}"/>
                  </a:ext>
                </a:extLst>
              </p:cNvPr>
              <p:cNvSpPr txBox="1"/>
              <p:nvPr/>
            </p:nvSpPr>
            <p:spPr>
              <a:xfrm>
                <a:off x="8136153" y="2910069"/>
                <a:ext cx="8810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peaks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C1C529A-77D5-4B78-BD36-9A549D621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153" y="2910069"/>
                <a:ext cx="881028" cy="646331"/>
              </a:xfrm>
              <a:prstGeom prst="rect">
                <a:avLst/>
              </a:prstGeom>
              <a:blipFill>
                <a:blip r:embed="rId9"/>
                <a:stretch>
                  <a:fillRect l="-6250" t="-4717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983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5D9D-61C4-4927-A99E-A38E4912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Hall effect, TKNN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99557-B9C9-473B-A215-C97C2150D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782" y="2326342"/>
            <a:ext cx="6342540" cy="681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Thouless, </a:t>
            </a:r>
            <a:r>
              <a:rPr lang="en-US" dirty="0" err="1"/>
              <a:t>Kohmoto</a:t>
            </a:r>
            <a:r>
              <a:rPr lang="en-US" dirty="0"/>
              <a:t>, Nightingale, den </a:t>
            </a:r>
            <a:r>
              <a:rPr lang="en-US" dirty="0" err="1"/>
              <a:t>Nijs</a:t>
            </a:r>
            <a:r>
              <a:rPr lang="en-US" dirty="0"/>
              <a:t> (1982)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050AF54-0207-4FBA-B42A-F09677341A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547574"/>
              </p:ext>
            </p:extLst>
          </p:nvPr>
        </p:nvGraphicFramePr>
        <p:xfrm>
          <a:off x="1482089" y="3183254"/>
          <a:ext cx="6253163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4" imgW="2844720" imgH="1143000" progId="Equation.DSMT4">
                  <p:embed/>
                </p:oleObj>
              </mc:Choice>
              <mc:Fallback>
                <p:oleObj name="Equation" r:id="rId4" imgW="2844720" imgH="1143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050AF54-0207-4FBA-B42A-F09677341A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2089" y="3183254"/>
                        <a:ext cx="6253163" cy="2511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662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6D5C4-684B-425E-B3AE-AD8785C9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Phonon Hall effect</a:t>
            </a:r>
            <a:endParaRPr lang="en-US" dirty="0"/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0286EFD9-E86C-4C65-A95A-C1E4AC717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722" y="2060899"/>
            <a:ext cx="4787711" cy="28540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CC9865-BAE6-47EF-9E3B-A592B6BDEBAB}"/>
              </a:ext>
            </a:extLst>
          </p:cNvPr>
          <p:cNvSpPr txBox="1"/>
          <p:nvPr/>
        </p:nvSpPr>
        <p:spPr>
          <a:xfrm>
            <a:off x="4700032" y="5112372"/>
            <a:ext cx="37365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SrTiO</a:t>
            </a:r>
            <a:r>
              <a:rPr lang="en-US" sz="1350" baseline="-25000" dirty="0"/>
              <a:t>3</a:t>
            </a:r>
            <a:r>
              <a:rPr lang="en-US" sz="1350" dirty="0"/>
              <a:t> Hall experimental result, X. Li, B. </a:t>
            </a:r>
            <a:r>
              <a:rPr lang="en-US" sz="1350" dirty="0" err="1"/>
              <a:t>Fauqué</a:t>
            </a:r>
            <a:r>
              <a:rPr lang="en-US" sz="1350" dirty="0"/>
              <a:t>, Z. Zhu, and K. </a:t>
            </a:r>
            <a:r>
              <a:rPr lang="en-US" sz="1350" dirty="0" err="1"/>
              <a:t>Behnia</a:t>
            </a:r>
            <a:r>
              <a:rPr lang="en-US" sz="1350" dirty="0"/>
              <a:t>, PRL 124, 105901 (2020).</a:t>
            </a:r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E4B983BF-2315-4C0D-9278-0E6ADA668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1" y="2018912"/>
            <a:ext cx="3715918" cy="29873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81C4F9E-8EDC-4A76-B2BA-1CF5B0A26852}"/>
              </a:ext>
            </a:extLst>
          </p:cNvPr>
          <p:cNvSpPr txBox="1"/>
          <p:nvPr/>
        </p:nvSpPr>
        <p:spPr>
          <a:xfrm>
            <a:off x="308041" y="5079079"/>
            <a:ext cx="4135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First phonon Hall experiment on Tb</a:t>
            </a:r>
            <a:r>
              <a:rPr lang="en-US" sz="1350" baseline="-25000" dirty="0"/>
              <a:t>3</a:t>
            </a:r>
            <a:r>
              <a:rPr lang="en-US" sz="1350" dirty="0"/>
              <a:t>Ga</a:t>
            </a:r>
            <a:r>
              <a:rPr lang="en-US" sz="1350" baseline="-25000" dirty="0"/>
              <a:t>5</a:t>
            </a:r>
            <a:r>
              <a:rPr lang="en-US" sz="1350" dirty="0"/>
              <a:t>O</a:t>
            </a:r>
            <a:r>
              <a:rPr lang="en-US" sz="1350" baseline="-25000" dirty="0"/>
              <a:t>12</a:t>
            </a:r>
            <a:r>
              <a:rPr lang="en-US" sz="1350" dirty="0"/>
              <a:t> at </a:t>
            </a:r>
            <a:r>
              <a:rPr lang="en-US" sz="1350" i="1" dirty="0"/>
              <a:t>T</a:t>
            </a:r>
            <a:r>
              <a:rPr lang="en-US" sz="1350" dirty="0"/>
              <a:t>=5.45 K, with </a:t>
            </a:r>
            <a:r>
              <a:rPr lang="en-US" sz="1350" dirty="0" err="1"/>
              <a:t>k</a:t>
            </a:r>
            <a:r>
              <a:rPr lang="en-US" sz="1350" baseline="-25000" dirty="0" err="1"/>
              <a:t>xy</a:t>
            </a:r>
            <a:r>
              <a:rPr lang="en-US" sz="1350" dirty="0"/>
              <a:t> estimated to be 0.45 (</a:t>
            </a:r>
            <a:r>
              <a:rPr lang="en-US" sz="1350" dirty="0" err="1"/>
              <a:t>mW</a:t>
            </a:r>
            <a:r>
              <a:rPr lang="en-US" sz="1350" dirty="0"/>
              <a:t>/K-m) at  B = 10 T.   C. </a:t>
            </a:r>
            <a:r>
              <a:rPr lang="en-US" sz="1350" dirty="0" err="1"/>
              <a:t>Strohm</a:t>
            </a:r>
            <a:r>
              <a:rPr lang="en-US" sz="1350" dirty="0"/>
              <a:t>, G.L.J.A. </a:t>
            </a:r>
            <a:r>
              <a:rPr lang="en-US" sz="1350" dirty="0" err="1"/>
              <a:t>Rikken</a:t>
            </a:r>
            <a:r>
              <a:rPr lang="en-US" sz="1350" dirty="0"/>
              <a:t>, and P. </a:t>
            </a:r>
            <a:r>
              <a:rPr lang="en-US" sz="1350" dirty="0" err="1"/>
              <a:t>Wyder</a:t>
            </a:r>
            <a:r>
              <a:rPr lang="en-US" sz="1350" dirty="0"/>
              <a:t>, PRL 95, 155901 (2005).</a:t>
            </a:r>
          </a:p>
        </p:txBody>
      </p:sp>
    </p:spTree>
    <p:extLst>
      <p:ext uri="{BB962C8B-B14F-4D97-AF65-F5344CB8AC3E}">
        <p14:creationId xmlns:p14="http://schemas.microsoft.com/office/powerpoint/2010/main" val="3657832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CB460-F1D6-4A5D-BCBA-59C3807D6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Phonon Hall model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E84F10-AD94-4049-8A99-AB04D27AB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226469"/>
            <a:ext cx="3058312" cy="323004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Positive definite</a:t>
            </a:r>
          </a:p>
          <a:p>
            <a:endParaRPr lang="en-US" dirty="0"/>
          </a:p>
          <a:p>
            <a:r>
              <a:rPr lang="en-US" dirty="0"/>
              <a:t>Velocity dependent force</a:t>
            </a:r>
          </a:p>
          <a:p>
            <a:endParaRPr lang="en-US" dirty="0"/>
          </a:p>
          <a:p>
            <a:r>
              <a:rPr lang="en-US" dirty="0"/>
              <a:t>but non-dissipative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physical original of </a:t>
            </a:r>
            <a:r>
              <a:rPr lang="en-US" i="1" dirty="0"/>
              <a:t>A</a:t>
            </a:r>
            <a:r>
              <a:rPr lang="en-US" dirty="0"/>
              <a:t>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4A4F469-9A62-4871-AE06-4D73BB7D4B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58130" y="1816971"/>
          <a:ext cx="4589464" cy="2916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4" imgW="3517560" imgH="2234880" progId="Equation.DSMT4">
                  <p:embed/>
                </p:oleObj>
              </mc:Choice>
              <mc:Fallback>
                <p:oleObj name="Equation" r:id="rId4" imgW="3517560" imgH="2234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4A4F469-9A62-4871-AE06-4D73BB7D4B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58130" y="1816971"/>
                        <a:ext cx="4589464" cy="2916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1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BC2DE-4835-49C0-9919-C5340B84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SSH model as a “topological insulator”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482445-9125-422A-A7C8-E561598EBB49}"/>
              </a:ext>
            </a:extLst>
          </p:cNvPr>
          <p:cNvCxnSpPr/>
          <p:nvPr/>
        </p:nvCxnSpPr>
        <p:spPr>
          <a:xfrm>
            <a:off x="2086186" y="2424854"/>
            <a:ext cx="704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561D0931-2241-4936-9E57-5CC49D13A566}"/>
              </a:ext>
            </a:extLst>
          </p:cNvPr>
          <p:cNvSpPr/>
          <p:nvPr/>
        </p:nvSpPr>
        <p:spPr>
          <a:xfrm>
            <a:off x="1981337" y="2364435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1885416-2A0D-4E70-AD91-79691133EE31}"/>
              </a:ext>
            </a:extLst>
          </p:cNvPr>
          <p:cNvSpPr/>
          <p:nvPr/>
        </p:nvSpPr>
        <p:spPr>
          <a:xfrm>
            <a:off x="2784789" y="2363219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9C9A45-3253-40DC-BF3B-99E22B1FCC00}"/>
              </a:ext>
            </a:extLst>
          </p:cNvPr>
          <p:cNvCxnSpPr>
            <a:cxnSpLocks/>
          </p:cNvCxnSpPr>
          <p:nvPr/>
        </p:nvCxnSpPr>
        <p:spPr>
          <a:xfrm>
            <a:off x="2875008" y="2409008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0F2FBA-F473-4EF0-8E8F-EE79A06649D3}"/>
              </a:ext>
            </a:extLst>
          </p:cNvPr>
          <p:cNvCxnSpPr>
            <a:cxnSpLocks/>
          </p:cNvCxnSpPr>
          <p:nvPr/>
        </p:nvCxnSpPr>
        <p:spPr>
          <a:xfrm>
            <a:off x="2875005" y="2445582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2C1372D-FDDE-4121-9DE1-476928C11AC2}"/>
              </a:ext>
            </a:extLst>
          </p:cNvPr>
          <p:cNvCxnSpPr/>
          <p:nvPr/>
        </p:nvCxnSpPr>
        <p:spPr>
          <a:xfrm>
            <a:off x="3548005" y="2430951"/>
            <a:ext cx="704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B6E78B4-D16D-418D-8AE4-78D04DD86BEA}"/>
              </a:ext>
            </a:extLst>
          </p:cNvPr>
          <p:cNvSpPr/>
          <p:nvPr/>
        </p:nvSpPr>
        <p:spPr>
          <a:xfrm>
            <a:off x="3443156" y="2370532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97C10B8-FF4A-4336-B337-6810D9E008FB}"/>
              </a:ext>
            </a:extLst>
          </p:cNvPr>
          <p:cNvSpPr/>
          <p:nvPr/>
        </p:nvSpPr>
        <p:spPr>
          <a:xfrm>
            <a:off x="4246608" y="2369316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4C6E73F-FC47-492E-86C8-4072EBC66E90}"/>
              </a:ext>
            </a:extLst>
          </p:cNvPr>
          <p:cNvCxnSpPr>
            <a:cxnSpLocks/>
          </p:cNvCxnSpPr>
          <p:nvPr/>
        </p:nvCxnSpPr>
        <p:spPr>
          <a:xfrm>
            <a:off x="4336827" y="2415105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BFE4472-A41C-45A3-8575-3B161B329793}"/>
              </a:ext>
            </a:extLst>
          </p:cNvPr>
          <p:cNvCxnSpPr>
            <a:cxnSpLocks/>
          </p:cNvCxnSpPr>
          <p:nvPr/>
        </p:nvCxnSpPr>
        <p:spPr>
          <a:xfrm>
            <a:off x="4336824" y="2451679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900AC1-796D-4BE1-8F7C-B9015F67AA41}"/>
              </a:ext>
            </a:extLst>
          </p:cNvPr>
          <p:cNvCxnSpPr/>
          <p:nvPr/>
        </p:nvCxnSpPr>
        <p:spPr>
          <a:xfrm>
            <a:off x="5011049" y="2438267"/>
            <a:ext cx="704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CC7E9AD1-A53B-41F9-8DE0-0B0914AAA575}"/>
              </a:ext>
            </a:extLst>
          </p:cNvPr>
          <p:cNvSpPr/>
          <p:nvPr/>
        </p:nvSpPr>
        <p:spPr>
          <a:xfrm>
            <a:off x="4906200" y="2377848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D21DCAA-A6D8-4C5E-BE9C-EAED186AFB80}"/>
              </a:ext>
            </a:extLst>
          </p:cNvPr>
          <p:cNvSpPr/>
          <p:nvPr/>
        </p:nvSpPr>
        <p:spPr>
          <a:xfrm>
            <a:off x="5709652" y="2376632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D14DE3F-A20C-43D3-8442-BA5D4424F43B}"/>
              </a:ext>
            </a:extLst>
          </p:cNvPr>
          <p:cNvCxnSpPr>
            <a:cxnSpLocks/>
          </p:cNvCxnSpPr>
          <p:nvPr/>
        </p:nvCxnSpPr>
        <p:spPr>
          <a:xfrm>
            <a:off x="5799871" y="2422421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A6E1F29-96C8-482A-BA04-DF0EAD58E5A0}"/>
              </a:ext>
            </a:extLst>
          </p:cNvPr>
          <p:cNvCxnSpPr>
            <a:cxnSpLocks/>
          </p:cNvCxnSpPr>
          <p:nvPr/>
        </p:nvCxnSpPr>
        <p:spPr>
          <a:xfrm>
            <a:off x="5799868" y="2458995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4A24AFC-34A1-4BC6-ACBA-59F6E8D54788}"/>
              </a:ext>
            </a:extLst>
          </p:cNvPr>
          <p:cNvCxnSpPr/>
          <p:nvPr/>
        </p:nvCxnSpPr>
        <p:spPr>
          <a:xfrm>
            <a:off x="6472868" y="2444364"/>
            <a:ext cx="704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98F9CD5B-77CA-49C6-955C-FDD41C0EF986}"/>
              </a:ext>
            </a:extLst>
          </p:cNvPr>
          <p:cNvSpPr/>
          <p:nvPr/>
        </p:nvSpPr>
        <p:spPr>
          <a:xfrm>
            <a:off x="6368019" y="2383945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7273CD-5028-4E24-AB86-EEF3B2AD03B3}"/>
              </a:ext>
            </a:extLst>
          </p:cNvPr>
          <p:cNvSpPr/>
          <p:nvPr/>
        </p:nvSpPr>
        <p:spPr>
          <a:xfrm>
            <a:off x="7171471" y="2382729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D3A3A7C-F11E-45AF-BE77-DDDFD48B55C2}"/>
              </a:ext>
            </a:extLst>
          </p:cNvPr>
          <p:cNvCxnSpPr>
            <a:cxnSpLocks/>
          </p:cNvCxnSpPr>
          <p:nvPr/>
        </p:nvCxnSpPr>
        <p:spPr>
          <a:xfrm>
            <a:off x="7261690" y="2428518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BABA65D-36A0-4CF2-A170-F24A4BAA0CF8}"/>
              </a:ext>
            </a:extLst>
          </p:cNvPr>
          <p:cNvCxnSpPr>
            <a:cxnSpLocks/>
          </p:cNvCxnSpPr>
          <p:nvPr/>
        </p:nvCxnSpPr>
        <p:spPr>
          <a:xfrm>
            <a:off x="7261687" y="2465092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EEE8302-C10D-48D2-990C-28AE2DBB6606}"/>
              </a:ext>
            </a:extLst>
          </p:cNvPr>
          <p:cNvSpPr txBox="1"/>
          <p:nvPr/>
        </p:nvSpPr>
        <p:spPr>
          <a:xfrm>
            <a:off x="8251544" y="2194561"/>
            <a:ext cx="72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381186E-E27C-4BF8-99F9-9B3E103B2D75}"/>
                  </a:ext>
                </a:extLst>
              </p:cNvPr>
              <p:cNvSpPr txBox="1"/>
              <p:nvPr/>
            </p:nvSpPr>
            <p:spPr>
              <a:xfrm>
                <a:off x="2327588" y="1880006"/>
                <a:ext cx="59020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  …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381186E-E27C-4BF8-99F9-9B3E103B2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588" y="1880006"/>
                <a:ext cx="5902012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655A3D2E-4C61-472D-A5A2-47923B981FBA}"/>
              </a:ext>
            </a:extLst>
          </p:cNvPr>
          <p:cNvSpPr txBox="1"/>
          <p:nvPr/>
        </p:nvSpPr>
        <p:spPr>
          <a:xfrm>
            <a:off x="1828796" y="2618842"/>
            <a:ext cx="6671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0             1         2            3         4     ….              </a:t>
            </a:r>
            <a:r>
              <a:rPr lang="en-US" i="1" dirty="0"/>
              <a:t>n    …</a:t>
            </a: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B1221566-7B04-4666-B2ED-4A2BC14C7A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236631"/>
              </p:ext>
            </p:extLst>
          </p:nvPr>
        </p:nvGraphicFramePr>
        <p:xfrm>
          <a:off x="1630390" y="3176064"/>
          <a:ext cx="4316868" cy="341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2730240" imgH="2158920" progId="Equation.DSMT4">
                  <p:embed/>
                </p:oleObj>
              </mc:Choice>
              <mc:Fallback>
                <p:oleObj name="Equation" r:id="rId4" imgW="273024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0390" y="3176064"/>
                        <a:ext cx="4316868" cy="341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823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C8FC-580A-4815-9354-0B0608B1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T. Qin et al formula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D5D93F6-6135-4092-AB82-0C6BCF76E5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06088"/>
              </p:ext>
            </p:extLst>
          </p:nvPr>
        </p:nvGraphicFramePr>
        <p:xfrm>
          <a:off x="567479" y="1914525"/>
          <a:ext cx="8258175" cy="412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4" imgW="5613120" imgH="2806560" progId="Equation.DSMT4">
                  <p:embed/>
                </p:oleObj>
              </mc:Choice>
              <mc:Fallback>
                <p:oleObj name="Equation" r:id="rId4" imgW="5613120" imgH="2806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D5D93F6-6135-4092-AB82-0C6BCF76E5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7479" y="1914525"/>
                        <a:ext cx="8258175" cy="412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39CF2F7-C254-468B-8E00-62D53F8A06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2752" y="3082803"/>
            <a:ext cx="2616533" cy="1645508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4985083-DD19-4409-91E5-5EC5E7BDA4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199" y="2742646"/>
          <a:ext cx="395482" cy="243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7" imgW="330120" imgH="203040" progId="Equation.DSMT4">
                  <p:embed/>
                </p:oleObj>
              </mc:Choice>
              <mc:Fallback>
                <p:oleObj name="Equation" r:id="rId7" imgW="330120" imgH="203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4985083-DD19-4409-91E5-5EC5E7BDA4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86199" y="2742646"/>
                        <a:ext cx="395482" cy="243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F9CF7A3-E168-46D0-B64F-16E113B408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90186" y="4775015"/>
          <a:ext cx="217293" cy="239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F9CF7A3-E168-46D0-B64F-16E113B408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590186" y="4775015"/>
                        <a:ext cx="217293" cy="239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545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0EACD50-3D54-4912-ABF8-6B562208035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Special limit,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edge state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0EACD50-3D54-4912-ABF8-6B56220803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l="-3091" t="-13825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BBEAE425-78D9-41EA-96BB-E80DBB147048}"/>
              </a:ext>
            </a:extLst>
          </p:cNvPr>
          <p:cNvSpPr/>
          <p:nvPr/>
        </p:nvSpPr>
        <p:spPr>
          <a:xfrm>
            <a:off x="1981337" y="2364435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F6B41-9901-4210-A99E-C8D665767998}"/>
              </a:ext>
            </a:extLst>
          </p:cNvPr>
          <p:cNvSpPr/>
          <p:nvPr/>
        </p:nvSpPr>
        <p:spPr>
          <a:xfrm>
            <a:off x="2784789" y="2363219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5FE1D7-28B3-4858-B18D-32FCEDE3D84D}"/>
              </a:ext>
            </a:extLst>
          </p:cNvPr>
          <p:cNvCxnSpPr>
            <a:cxnSpLocks/>
          </p:cNvCxnSpPr>
          <p:nvPr/>
        </p:nvCxnSpPr>
        <p:spPr>
          <a:xfrm>
            <a:off x="2875008" y="2409008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D2944F-D648-447A-A7CB-DB8DEDAC5B2E}"/>
              </a:ext>
            </a:extLst>
          </p:cNvPr>
          <p:cNvCxnSpPr>
            <a:cxnSpLocks/>
          </p:cNvCxnSpPr>
          <p:nvPr/>
        </p:nvCxnSpPr>
        <p:spPr>
          <a:xfrm>
            <a:off x="2875005" y="2445582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47B8313F-2629-4C8B-9264-326F1F2A59D4}"/>
              </a:ext>
            </a:extLst>
          </p:cNvPr>
          <p:cNvSpPr/>
          <p:nvPr/>
        </p:nvSpPr>
        <p:spPr>
          <a:xfrm>
            <a:off x="3443156" y="2370532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42B77DE-AF09-4BCD-82E9-17ED63087874}"/>
              </a:ext>
            </a:extLst>
          </p:cNvPr>
          <p:cNvSpPr/>
          <p:nvPr/>
        </p:nvSpPr>
        <p:spPr>
          <a:xfrm>
            <a:off x="4246608" y="2369316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EDA2D6-049A-4A02-A0CB-5F7E60492DB8}"/>
              </a:ext>
            </a:extLst>
          </p:cNvPr>
          <p:cNvCxnSpPr>
            <a:cxnSpLocks/>
          </p:cNvCxnSpPr>
          <p:nvPr/>
        </p:nvCxnSpPr>
        <p:spPr>
          <a:xfrm>
            <a:off x="4336827" y="2415105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C6C3375-A549-429E-B9FF-5F96071BF1C2}"/>
              </a:ext>
            </a:extLst>
          </p:cNvPr>
          <p:cNvCxnSpPr>
            <a:cxnSpLocks/>
          </p:cNvCxnSpPr>
          <p:nvPr/>
        </p:nvCxnSpPr>
        <p:spPr>
          <a:xfrm>
            <a:off x="4336824" y="2451679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C7A6C08-D711-42DC-97F4-3A795E6E4CFF}"/>
              </a:ext>
            </a:extLst>
          </p:cNvPr>
          <p:cNvSpPr/>
          <p:nvPr/>
        </p:nvSpPr>
        <p:spPr>
          <a:xfrm>
            <a:off x="4906200" y="2377848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35EC2DF-7FBB-4ECC-BFB0-4ACCDA490435}"/>
              </a:ext>
            </a:extLst>
          </p:cNvPr>
          <p:cNvSpPr/>
          <p:nvPr/>
        </p:nvSpPr>
        <p:spPr>
          <a:xfrm>
            <a:off x="5709652" y="2376632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82018DB-1629-4F36-BE8E-23F48F38301D}"/>
              </a:ext>
            </a:extLst>
          </p:cNvPr>
          <p:cNvCxnSpPr>
            <a:cxnSpLocks/>
          </p:cNvCxnSpPr>
          <p:nvPr/>
        </p:nvCxnSpPr>
        <p:spPr>
          <a:xfrm>
            <a:off x="5799871" y="2422421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F71633A-48EA-45F1-A66C-15A321A76B62}"/>
              </a:ext>
            </a:extLst>
          </p:cNvPr>
          <p:cNvCxnSpPr>
            <a:cxnSpLocks/>
          </p:cNvCxnSpPr>
          <p:nvPr/>
        </p:nvCxnSpPr>
        <p:spPr>
          <a:xfrm>
            <a:off x="5799868" y="2458995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7A2EE46A-DF5B-4B27-935A-82F7A4366DCE}"/>
              </a:ext>
            </a:extLst>
          </p:cNvPr>
          <p:cNvSpPr/>
          <p:nvPr/>
        </p:nvSpPr>
        <p:spPr>
          <a:xfrm>
            <a:off x="6368019" y="2383945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256B2DF-511D-46DE-A690-F0CA7F47A4B4}"/>
              </a:ext>
            </a:extLst>
          </p:cNvPr>
          <p:cNvSpPr/>
          <p:nvPr/>
        </p:nvSpPr>
        <p:spPr>
          <a:xfrm>
            <a:off x="7171471" y="2382729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64193B-CD5A-434A-95FD-894E5F873CF2}"/>
              </a:ext>
            </a:extLst>
          </p:cNvPr>
          <p:cNvCxnSpPr>
            <a:cxnSpLocks/>
          </p:cNvCxnSpPr>
          <p:nvPr/>
        </p:nvCxnSpPr>
        <p:spPr>
          <a:xfrm>
            <a:off x="7261690" y="2428518"/>
            <a:ext cx="607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6D5196-EAA5-4CCA-B1BA-77C7FCE9509C}"/>
              </a:ext>
            </a:extLst>
          </p:cNvPr>
          <p:cNvCxnSpPr>
            <a:cxnSpLocks/>
          </p:cNvCxnSpPr>
          <p:nvPr/>
        </p:nvCxnSpPr>
        <p:spPr>
          <a:xfrm>
            <a:off x="7261687" y="2465092"/>
            <a:ext cx="607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2DB4BB4-1088-4ECF-BAA0-FD4C5E0431ED}"/>
                  </a:ext>
                </a:extLst>
              </p:cNvPr>
              <p:cNvSpPr txBox="1"/>
              <p:nvPr/>
            </p:nvSpPr>
            <p:spPr>
              <a:xfrm>
                <a:off x="2056656" y="1880006"/>
                <a:ext cx="59020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  …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2DB4BB4-1088-4ECF-BAA0-FD4C5E04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656" y="1880006"/>
                <a:ext cx="5902012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FEAE36CA-E209-419D-9C3A-1534D355F437}"/>
              </a:ext>
            </a:extLst>
          </p:cNvPr>
          <p:cNvSpPr txBox="1"/>
          <p:nvPr/>
        </p:nvSpPr>
        <p:spPr>
          <a:xfrm>
            <a:off x="1828796" y="2618842"/>
            <a:ext cx="6671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0             1         2            3         4     ….              </a:t>
            </a:r>
            <a:r>
              <a:rPr lang="en-US" i="1" dirty="0"/>
              <a:t>n    …</a:t>
            </a: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255908E2-1DD4-4466-9488-3F1A372AAD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06508"/>
              </p:ext>
            </p:extLst>
          </p:nvPr>
        </p:nvGraphicFramePr>
        <p:xfrm>
          <a:off x="315913" y="3328988"/>
          <a:ext cx="5683250" cy="293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6" imgW="3593880" imgH="1854000" progId="Equation.DSMT4">
                  <p:embed/>
                </p:oleObj>
              </mc:Choice>
              <mc:Fallback>
                <p:oleObj name="Equation" r:id="rId6" imgW="3593880" imgH="185400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B1221566-7B04-4666-B2ED-4A2BC14C7A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5913" y="3328988"/>
                        <a:ext cx="5683250" cy="293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>
            <a:extLst>
              <a:ext uri="{FF2B5EF4-FFF2-40B4-BE49-F238E27FC236}">
                <a16:creationId xmlns:a16="http://schemas.microsoft.com/office/drawing/2014/main" id="{A59B6D17-706F-4981-AB72-AB163946265B}"/>
              </a:ext>
            </a:extLst>
          </p:cNvPr>
          <p:cNvSpPr/>
          <p:nvPr/>
        </p:nvSpPr>
        <p:spPr>
          <a:xfrm>
            <a:off x="7830086" y="2388144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F6BE9A3-0235-4839-B95D-94C92E266762}"/>
              </a:ext>
            </a:extLst>
          </p:cNvPr>
          <p:cNvCxnSpPr/>
          <p:nvPr/>
        </p:nvCxnSpPr>
        <p:spPr>
          <a:xfrm>
            <a:off x="6489939" y="4700693"/>
            <a:ext cx="2025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6268A73-B325-4AE5-9597-AB0366802012}"/>
              </a:ext>
            </a:extLst>
          </p:cNvPr>
          <p:cNvCxnSpPr/>
          <p:nvPr/>
        </p:nvCxnSpPr>
        <p:spPr>
          <a:xfrm>
            <a:off x="7477758" y="3515360"/>
            <a:ext cx="0" cy="249936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563A27-784C-496D-8285-8C2C9ED7A696}"/>
              </a:ext>
            </a:extLst>
          </p:cNvPr>
          <p:cNvCxnSpPr/>
          <p:nvPr/>
        </p:nvCxnSpPr>
        <p:spPr>
          <a:xfrm>
            <a:off x="6780106" y="3942080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3443E-4C30-4DBB-9CF2-6E2267685C25}"/>
              </a:ext>
            </a:extLst>
          </p:cNvPr>
          <p:cNvCxnSpPr/>
          <p:nvPr/>
        </p:nvCxnSpPr>
        <p:spPr>
          <a:xfrm>
            <a:off x="6817359" y="5415279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7F0BC1B-BCF8-4DAB-A113-A64405EE43BE}"/>
              </a:ext>
            </a:extLst>
          </p:cNvPr>
          <p:cNvCxnSpPr/>
          <p:nvPr/>
        </p:nvCxnSpPr>
        <p:spPr>
          <a:xfrm>
            <a:off x="6776719" y="3966329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DA5438E-630F-41F3-8C21-BB263D829DF8}"/>
              </a:ext>
            </a:extLst>
          </p:cNvPr>
          <p:cNvCxnSpPr/>
          <p:nvPr/>
        </p:nvCxnSpPr>
        <p:spPr>
          <a:xfrm>
            <a:off x="6803814" y="3986107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71EDCEC-C32A-4D95-AE51-F18B37055A6B}"/>
              </a:ext>
            </a:extLst>
          </p:cNvPr>
          <p:cNvCxnSpPr/>
          <p:nvPr/>
        </p:nvCxnSpPr>
        <p:spPr>
          <a:xfrm>
            <a:off x="6851228" y="5442370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CC31D06-F766-4818-BDE8-A274C213E6A9}"/>
              </a:ext>
            </a:extLst>
          </p:cNvPr>
          <p:cNvCxnSpPr/>
          <p:nvPr/>
        </p:nvCxnSpPr>
        <p:spPr>
          <a:xfrm>
            <a:off x="6844454" y="5462694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16C30D8-18F2-4095-B67F-3655BE357BF2}"/>
              </a:ext>
            </a:extLst>
          </p:cNvPr>
          <p:cNvCxnSpPr/>
          <p:nvPr/>
        </p:nvCxnSpPr>
        <p:spPr>
          <a:xfrm>
            <a:off x="6769947" y="4704077"/>
            <a:ext cx="140885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E44DD22E-F7FF-46D7-AE94-D328FC95B5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616603"/>
              </p:ext>
            </p:extLst>
          </p:nvPr>
        </p:nvGraphicFramePr>
        <p:xfrm>
          <a:off x="7625182" y="3223183"/>
          <a:ext cx="262434" cy="288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5182" y="3223183"/>
                        <a:ext cx="262434" cy="288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861D425-8F79-4258-8CDB-39E332571F8B}"/>
                  </a:ext>
                </a:extLst>
              </p:cNvPr>
              <p:cNvSpPr txBox="1"/>
              <p:nvPr/>
            </p:nvSpPr>
            <p:spPr>
              <a:xfrm>
                <a:off x="7018934" y="3617364"/>
                <a:ext cx="4261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861D425-8F79-4258-8CDB-39E332571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934" y="3617364"/>
                <a:ext cx="426142" cy="276999"/>
              </a:xfrm>
              <a:prstGeom prst="rect">
                <a:avLst/>
              </a:prstGeom>
              <a:blipFill>
                <a:blip r:embed="rId10"/>
                <a:stretch>
                  <a:fillRect l="-10000" r="-4286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4B50849-E9AF-48D1-AC73-38D438027B37}"/>
                  </a:ext>
                </a:extLst>
              </p:cNvPr>
              <p:cNvSpPr txBox="1"/>
              <p:nvPr/>
            </p:nvSpPr>
            <p:spPr>
              <a:xfrm>
                <a:off x="7032346" y="5130391"/>
                <a:ext cx="4261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4B50849-E9AF-48D1-AC73-38D438027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346" y="5130391"/>
                <a:ext cx="426142" cy="276999"/>
              </a:xfrm>
              <a:prstGeom prst="rect">
                <a:avLst/>
              </a:prstGeom>
              <a:blipFill>
                <a:blip r:embed="rId11"/>
                <a:stretch>
                  <a:fillRect l="-2857" r="-2857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0D20479-6630-4E73-A0C4-4EBCC71074AA}"/>
                  </a:ext>
                </a:extLst>
              </p:cNvPr>
              <p:cNvSpPr txBox="1"/>
              <p:nvPr/>
            </p:nvSpPr>
            <p:spPr>
              <a:xfrm>
                <a:off x="7215226" y="4398870"/>
                <a:ext cx="1859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0D20479-6630-4E73-A0C4-4EBCC7107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226" y="4398870"/>
                <a:ext cx="185948" cy="276999"/>
              </a:xfrm>
              <a:prstGeom prst="rect">
                <a:avLst/>
              </a:prstGeom>
              <a:blipFill>
                <a:blip r:embed="rId12"/>
                <a:stretch>
                  <a:fillRect l="-30000" r="-30000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651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0EACD50-3D54-4912-ABF8-6B562208035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Opposite limit,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0EACD50-3D54-4912-ABF8-6B56220803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BBEAE425-78D9-41EA-96BB-E80DBB147048}"/>
              </a:ext>
            </a:extLst>
          </p:cNvPr>
          <p:cNvSpPr/>
          <p:nvPr/>
        </p:nvSpPr>
        <p:spPr>
          <a:xfrm>
            <a:off x="1981337" y="2364435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F6B41-9901-4210-A99E-C8D665767998}"/>
              </a:ext>
            </a:extLst>
          </p:cNvPr>
          <p:cNvSpPr/>
          <p:nvPr/>
        </p:nvSpPr>
        <p:spPr>
          <a:xfrm>
            <a:off x="2784789" y="2363219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7B8313F-2629-4C8B-9264-326F1F2A59D4}"/>
              </a:ext>
            </a:extLst>
          </p:cNvPr>
          <p:cNvSpPr/>
          <p:nvPr/>
        </p:nvSpPr>
        <p:spPr>
          <a:xfrm>
            <a:off x="3443156" y="2370532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42B77DE-AF09-4BCD-82E9-17ED63087874}"/>
              </a:ext>
            </a:extLst>
          </p:cNvPr>
          <p:cNvSpPr/>
          <p:nvPr/>
        </p:nvSpPr>
        <p:spPr>
          <a:xfrm>
            <a:off x="4246608" y="2369316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C7A6C08-D711-42DC-97F4-3A795E6E4CFF}"/>
              </a:ext>
            </a:extLst>
          </p:cNvPr>
          <p:cNvSpPr/>
          <p:nvPr/>
        </p:nvSpPr>
        <p:spPr>
          <a:xfrm>
            <a:off x="4906200" y="2377848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35EC2DF-7FBB-4ECC-BFB0-4ACCDA490435}"/>
              </a:ext>
            </a:extLst>
          </p:cNvPr>
          <p:cNvSpPr/>
          <p:nvPr/>
        </p:nvSpPr>
        <p:spPr>
          <a:xfrm>
            <a:off x="5709652" y="2376632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A2EE46A-DF5B-4B27-935A-82F7A4366DCE}"/>
              </a:ext>
            </a:extLst>
          </p:cNvPr>
          <p:cNvSpPr/>
          <p:nvPr/>
        </p:nvSpPr>
        <p:spPr>
          <a:xfrm>
            <a:off x="6368019" y="2383945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256B2DF-511D-46DE-A690-F0CA7F47A4B4}"/>
              </a:ext>
            </a:extLst>
          </p:cNvPr>
          <p:cNvSpPr/>
          <p:nvPr/>
        </p:nvSpPr>
        <p:spPr>
          <a:xfrm>
            <a:off x="7171471" y="2382729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2DB4BB4-1088-4ECF-BAA0-FD4C5E0431ED}"/>
                  </a:ext>
                </a:extLst>
              </p:cNvPr>
              <p:cNvSpPr txBox="1"/>
              <p:nvPr/>
            </p:nvSpPr>
            <p:spPr>
              <a:xfrm>
                <a:off x="2254165" y="1880006"/>
                <a:ext cx="59020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       …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2DB4BB4-1088-4ECF-BAA0-FD4C5E04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165" y="1880006"/>
                <a:ext cx="5902012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FEAE36CA-E209-419D-9C3A-1534D355F437}"/>
              </a:ext>
            </a:extLst>
          </p:cNvPr>
          <p:cNvSpPr txBox="1"/>
          <p:nvPr/>
        </p:nvSpPr>
        <p:spPr>
          <a:xfrm>
            <a:off x="1828796" y="2618842"/>
            <a:ext cx="6671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0             1         2            3         4     ….              </a:t>
            </a:r>
            <a:r>
              <a:rPr lang="en-US" i="1" dirty="0"/>
              <a:t>n    …</a:t>
            </a: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255908E2-1DD4-4466-9488-3F1A372AAD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994488"/>
              </p:ext>
            </p:extLst>
          </p:nvPr>
        </p:nvGraphicFramePr>
        <p:xfrm>
          <a:off x="657225" y="3328988"/>
          <a:ext cx="5000625" cy="293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5" imgW="3162240" imgH="1854000" progId="Equation.DSMT4">
                  <p:embed/>
                </p:oleObj>
              </mc:Choice>
              <mc:Fallback>
                <p:oleObj name="Equation" r:id="rId5" imgW="3162240" imgH="185400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255908E2-1DD4-4466-9488-3F1A372AAD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7225" y="3328988"/>
                        <a:ext cx="5000625" cy="293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>
            <a:extLst>
              <a:ext uri="{FF2B5EF4-FFF2-40B4-BE49-F238E27FC236}">
                <a16:creationId xmlns:a16="http://schemas.microsoft.com/office/drawing/2014/main" id="{A59B6D17-706F-4981-AB72-AB163946265B}"/>
              </a:ext>
            </a:extLst>
          </p:cNvPr>
          <p:cNvSpPr/>
          <p:nvPr/>
        </p:nvSpPr>
        <p:spPr>
          <a:xfrm>
            <a:off x="7830086" y="2388144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F6BE9A3-0235-4839-B95D-94C92E266762}"/>
              </a:ext>
            </a:extLst>
          </p:cNvPr>
          <p:cNvCxnSpPr/>
          <p:nvPr/>
        </p:nvCxnSpPr>
        <p:spPr>
          <a:xfrm>
            <a:off x="6489939" y="4700693"/>
            <a:ext cx="2025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6268A73-B325-4AE5-9597-AB0366802012}"/>
              </a:ext>
            </a:extLst>
          </p:cNvPr>
          <p:cNvCxnSpPr/>
          <p:nvPr/>
        </p:nvCxnSpPr>
        <p:spPr>
          <a:xfrm>
            <a:off x="7477758" y="3515360"/>
            <a:ext cx="0" cy="2499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563A27-784C-496D-8285-8C2C9ED7A696}"/>
              </a:ext>
            </a:extLst>
          </p:cNvPr>
          <p:cNvCxnSpPr/>
          <p:nvPr/>
        </p:nvCxnSpPr>
        <p:spPr>
          <a:xfrm>
            <a:off x="6780106" y="4124957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3443E-4C30-4DBB-9CF2-6E2267685C25}"/>
              </a:ext>
            </a:extLst>
          </p:cNvPr>
          <p:cNvCxnSpPr/>
          <p:nvPr/>
        </p:nvCxnSpPr>
        <p:spPr>
          <a:xfrm>
            <a:off x="6817359" y="5225085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7F0BC1B-BCF8-4DAB-A113-A64405EE43BE}"/>
              </a:ext>
            </a:extLst>
          </p:cNvPr>
          <p:cNvCxnSpPr/>
          <p:nvPr/>
        </p:nvCxnSpPr>
        <p:spPr>
          <a:xfrm>
            <a:off x="6776719" y="4156523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DA5438E-630F-41F3-8C21-BB263D829DF8}"/>
              </a:ext>
            </a:extLst>
          </p:cNvPr>
          <p:cNvCxnSpPr/>
          <p:nvPr/>
        </p:nvCxnSpPr>
        <p:spPr>
          <a:xfrm>
            <a:off x="6789184" y="4183619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71EDCEC-C32A-4D95-AE51-F18B37055A6B}"/>
              </a:ext>
            </a:extLst>
          </p:cNvPr>
          <p:cNvCxnSpPr/>
          <p:nvPr/>
        </p:nvCxnSpPr>
        <p:spPr>
          <a:xfrm>
            <a:off x="6851228" y="5244860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CC31D06-F766-4818-BDE8-A274C213E6A9}"/>
              </a:ext>
            </a:extLst>
          </p:cNvPr>
          <p:cNvCxnSpPr/>
          <p:nvPr/>
        </p:nvCxnSpPr>
        <p:spPr>
          <a:xfrm>
            <a:off x="6844454" y="5192032"/>
            <a:ext cx="1408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E44DD22E-F7FF-46D7-AE94-D328FC95B5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5182" y="3223183"/>
          <a:ext cx="262434" cy="288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7" imgW="126720" imgH="139680" progId="Equation.DSMT4">
                  <p:embed/>
                </p:oleObj>
              </mc:Choice>
              <mc:Fallback>
                <p:oleObj name="Equation" r:id="rId7" imgW="126720" imgH="13968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E44DD22E-F7FF-46D7-AE94-D328FC95B5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5182" y="3223183"/>
                        <a:ext cx="262434" cy="288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762F50-201D-4C74-A429-1DE98C3A5609}"/>
              </a:ext>
            </a:extLst>
          </p:cNvPr>
          <p:cNvCxnSpPr/>
          <p:nvPr/>
        </p:nvCxnSpPr>
        <p:spPr>
          <a:xfrm>
            <a:off x="2086186" y="2424854"/>
            <a:ext cx="704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D1F1079-CD5B-4094-9596-3DA078C49261}"/>
              </a:ext>
            </a:extLst>
          </p:cNvPr>
          <p:cNvCxnSpPr/>
          <p:nvPr/>
        </p:nvCxnSpPr>
        <p:spPr>
          <a:xfrm>
            <a:off x="3540693" y="2430951"/>
            <a:ext cx="704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D6A66C8-6E9D-4C46-986F-33F400506879}"/>
              </a:ext>
            </a:extLst>
          </p:cNvPr>
          <p:cNvCxnSpPr/>
          <p:nvPr/>
        </p:nvCxnSpPr>
        <p:spPr>
          <a:xfrm>
            <a:off x="5002513" y="2437051"/>
            <a:ext cx="704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FA19E0D-7F8A-458A-9C05-94C6DBAAE59B}"/>
              </a:ext>
            </a:extLst>
          </p:cNvPr>
          <p:cNvCxnSpPr/>
          <p:nvPr/>
        </p:nvCxnSpPr>
        <p:spPr>
          <a:xfrm>
            <a:off x="6480187" y="2444363"/>
            <a:ext cx="704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FF49B3E-0B9B-4F87-9A67-529E0F7CE040}"/>
              </a:ext>
            </a:extLst>
          </p:cNvPr>
          <p:cNvCxnSpPr/>
          <p:nvPr/>
        </p:nvCxnSpPr>
        <p:spPr>
          <a:xfrm>
            <a:off x="7906647" y="2444363"/>
            <a:ext cx="704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73199D8C-55DA-4381-A52A-2011FBD8AADD}"/>
              </a:ext>
            </a:extLst>
          </p:cNvPr>
          <p:cNvSpPr/>
          <p:nvPr/>
        </p:nvSpPr>
        <p:spPr>
          <a:xfrm>
            <a:off x="8600373" y="2392478"/>
            <a:ext cx="121920" cy="11514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17F0B85-1223-401A-8E60-90DF16599E65}"/>
                  </a:ext>
                </a:extLst>
              </p:cNvPr>
              <p:cNvSpPr txBox="1"/>
              <p:nvPr/>
            </p:nvSpPr>
            <p:spPr>
              <a:xfrm>
                <a:off x="7026249" y="3814874"/>
                <a:ext cx="4208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17F0B85-1223-401A-8E60-90DF16599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249" y="3814874"/>
                <a:ext cx="420820" cy="276999"/>
              </a:xfrm>
              <a:prstGeom prst="rect">
                <a:avLst/>
              </a:prstGeom>
              <a:blipFill>
                <a:blip r:embed="rId9"/>
                <a:stretch>
                  <a:fillRect l="-11594" r="-2899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B5E89EB-55E3-4570-9AAD-E2468878C61D}"/>
                  </a:ext>
                </a:extLst>
              </p:cNvPr>
              <p:cNvSpPr txBox="1"/>
              <p:nvPr/>
            </p:nvSpPr>
            <p:spPr>
              <a:xfrm>
                <a:off x="7032348" y="4888985"/>
                <a:ext cx="4208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B5E89EB-55E3-4570-9AAD-E2468878C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348" y="4888985"/>
                <a:ext cx="420820" cy="276999"/>
              </a:xfrm>
              <a:prstGeom prst="rect">
                <a:avLst/>
              </a:prstGeom>
              <a:blipFill>
                <a:blip r:embed="rId10"/>
                <a:stretch>
                  <a:fillRect l="-2899" r="-2899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22D758D-45DA-498D-BB14-454D09B2F8AE}"/>
              </a:ext>
            </a:extLst>
          </p:cNvPr>
          <p:cNvSpPr txBox="1"/>
          <p:nvPr/>
        </p:nvSpPr>
        <p:spPr>
          <a:xfrm>
            <a:off x="4701473" y="5073706"/>
            <a:ext cx="142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edge state</a:t>
            </a:r>
          </a:p>
        </p:txBody>
      </p:sp>
    </p:spTree>
    <p:extLst>
      <p:ext uri="{BB962C8B-B14F-4D97-AF65-F5344CB8AC3E}">
        <p14:creationId xmlns:p14="http://schemas.microsoft.com/office/powerpoint/2010/main" val="311433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02D7-E8FC-45D3-9655-AAD24C4AF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156"/>
            <a:ext cx="7886700" cy="1325563"/>
          </a:xfrm>
        </p:spPr>
        <p:txBody>
          <a:bodyPr/>
          <a:lstStyle/>
          <a:p>
            <a:r>
              <a:rPr lang="en-US" dirty="0"/>
              <a:t>General cases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25AF2C9-02D3-4E42-9E23-5F8DD799306B}"/>
              </a:ext>
            </a:extLst>
          </p:cNvPr>
          <p:cNvGrpSpPr>
            <a:grpSpLocks noChangeAspect="1"/>
          </p:cNvGrpSpPr>
          <p:nvPr/>
        </p:nvGrpSpPr>
        <p:grpSpPr>
          <a:xfrm flipV="1">
            <a:off x="347942" y="1853081"/>
            <a:ext cx="2618641" cy="1666959"/>
            <a:chOff x="0" y="496779"/>
            <a:chExt cx="9144000" cy="582083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EE9C098-4ECA-483E-9B14-6255AD8E613C}"/>
                </a:ext>
              </a:extLst>
            </p:cNvPr>
            <p:cNvSpPr/>
            <p:nvPr/>
          </p:nvSpPr>
          <p:spPr>
            <a:xfrm>
              <a:off x="189653" y="872914"/>
              <a:ext cx="8757920" cy="1707726"/>
            </a:xfrm>
            <a:custGeom>
              <a:avLst/>
              <a:gdLst>
                <a:gd name="connsiteX0" fmla="*/ 0 w 8757920"/>
                <a:gd name="connsiteY0" fmla="*/ 1707036 h 1707036"/>
                <a:gd name="connsiteX1" fmla="*/ 169334 w 8757920"/>
                <a:gd name="connsiteY1" fmla="*/ 1700263 h 1707036"/>
                <a:gd name="connsiteX2" fmla="*/ 386080 w 8757920"/>
                <a:gd name="connsiteY2" fmla="*/ 1646076 h 1707036"/>
                <a:gd name="connsiteX3" fmla="*/ 629920 w 8757920"/>
                <a:gd name="connsiteY3" fmla="*/ 1558023 h 1707036"/>
                <a:gd name="connsiteX4" fmla="*/ 894080 w 8757920"/>
                <a:gd name="connsiteY4" fmla="*/ 1422556 h 1707036"/>
                <a:gd name="connsiteX5" fmla="*/ 1178560 w 8757920"/>
                <a:gd name="connsiteY5" fmla="*/ 1273543 h 1707036"/>
                <a:gd name="connsiteX6" fmla="*/ 1720427 w 8757920"/>
                <a:gd name="connsiteY6" fmla="*/ 934876 h 1707036"/>
                <a:gd name="connsiteX7" fmla="*/ 2275840 w 8757920"/>
                <a:gd name="connsiteY7" fmla="*/ 623303 h 1707036"/>
                <a:gd name="connsiteX8" fmla="*/ 2912534 w 8757920"/>
                <a:gd name="connsiteY8" fmla="*/ 332049 h 1707036"/>
                <a:gd name="connsiteX9" fmla="*/ 3576320 w 8757920"/>
                <a:gd name="connsiteY9" fmla="*/ 101756 h 1707036"/>
                <a:gd name="connsiteX10" fmla="*/ 3982720 w 8757920"/>
                <a:gd name="connsiteY10" fmla="*/ 54343 h 1707036"/>
                <a:gd name="connsiteX11" fmla="*/ 4375574 w 8757920"/>
                <a:gd name="connsiteY11" fmla="*/ 156 h 1707036"/>
                <a:gd name="connsiteX12" fmla="*/ 4781974 w 8757920"/>
                <a:gd name="connsiteY12" fmla="*/ 40796 h 1707036"/>
                <a:gd name="connsiteX13" fmla="*/ 5222240 w 8757920"/>
                <a:gd name="connsiteY13" fmla="*/ 122076 h 1707036"/>
                <a:gd name="connsiteX14" fmla="*/ 5594774 w 8757920"/>
                <a:gd name="connsiteY14" fmla="*/ 223676 h 1707036"/>
                <a:gd name="connsiteX15" fmla="*/ 6217920 w 8757920"/>
                <a:gd name="connsiteY15" fmla="*/ 494609 h 1707036"/>
                <a:gd name="connsiteX16" fmla="*/ 6529494 w 8757920"/>
                <a:gd name="connsiteY16" fmla="*/ 643623 h 1707036"/>
                <a:gd name="connsiteX17" fmla="*/ 6773334 w 8757920"/>
                <a:gd name="connsiteY17" fmla="*/ 779089 h 1707036"/>
                <a:gd name="connsiteX18" fmla="*/ 7017174 w 8757920"/>
                <a:gd name="connsiteY18" fmla="*/ 914556 h 1707036"/>
                <a:gd name="connsiteX19" fmla="*/ 7261014 w 8757920"/>
                <a:gd name="connsiteY19" fmla="*/ 1063569 h 1707036"/>
                <a:gd name="connsiteX20" fmla="*/ 7498080 w 8757920"/>
                <a:gd name="connsiteY20" fmla="*/ 1205809 h 1707036"/>
                <a:gd name="connsiteX21" fmla="*/ 7701280 w 8757920"/>
                <a:gd name="connsiteY21" fmla="*/ 1341276 h 1707036"/>
                <a:gd name="connsiteX22" fmla="*/ 7951894 w 8757920"/>
                <a:gd name="connsiteY22" fmla="*/ 1483516 h 1707036"/>
                <a:gd name="connsiteX23" fmla="*/ 8148320 w 8757920"/>
                <a:gd name="connsiteY23" fmla="*/ 1551249 h 1707036"/>
                <a:gd name="connsiteX24" fmla="*/ 8216054 w 8757920"/>
                <a:gd name="connsiteY24" fmla="*/ 1591889 h 1707036"/>
                <a:gd name="connsiteX25" fmla="*/ 8371840 w 8757920"/>
                <a:gd name="connsiteY25" fmla="*/ 1646076 h 1707036"/>
                <a:gd name="connsiteX26" fmla="*/ 8473440 w 8757920"/>
                <a:gd name="connsiteY26" fmla="*/ 1686716 h 1707036"/>
                <a:gd name="connsiteX27" fmla="*/ 8595360 w 8757920"/>
                <a:gd name="connsiteY27" fmla="*/ 1700263 h 1707036"/>
                <a:gd name="connsiteX28" fmla="*/ 8757920 w 8757920"/>
                <a:gd name="connsiteY28" fmla="*/ 1707036 h 1707036"/>
                <a:gd name="connsiteX0" fmla="*/ 0 w 8757920"/>
                <a:gd name="connsiteY0" fmla="*/ 1707726 h 1707726"/>
                <a:gd name="connsiteX1" fmla="*/ 169334 w 8757920"/>
                <a:gd name="connsiteY1" fmla="*/ 1700953 h 1707726"/>
                <a:gd name="connsiteX2" fmla="*/ 386080 w 8757920"/>
                <a:gd name="connsiteY2" fmla="*/ 1646766 h 1707726"/>
                <a:gd name="connsiteX3" fmla="*/ 629920 w 8757920"/>
                <a:gd name="connsiteY3" fmla="*/ 1558713 h 1707726"/>
                <a:gd name="connsiteX4" fmla="*/ 894080 w 8757920"/>
                <a:gd name="connsiteY4" fmla="*/ 1423246 h 1707726"/>
                <a:gd name="connsiteX5" fmla="*/ 1178560 w 8757920"/>
                <a:gd name="connsiteY5" fmla="*/ 1274233 h 1707726"/>
                <a:gd name="connsiteX6" fmla="*/ 1720427 w 8757920"/>
                <a:gd name="connsiteY6" fmla="*/ 935566 h 1707726"/>
                <a:gd name="connsiteX7" fmla="*/ 2275840 w 8757920"/>
                <a:gd name="connsiteY7" fmla="*/ 623993 h 1707726"/>
                <a:gd name="connsiteX8" fmla="*/ 2912534 w 8757920"/>
                <a:gd name="connsiteY8" fmla="*/ 332739 h 1707726"/>
                <a:gd name="connsiteX9" fmla="*/ 3576320 w 8757920"/>
                <a:gd name="connsiteY9" fmla="*/ 102446 h 1707726"/>
                <a:gd name="connsiteX10" fmla="*/ 3975947 w 8757920"/>
                <a:gd name="connsiteY10" fmla="*/ 21166 h 1707726"/>
                <a:gd name="connsiteX11" fmla="*/ 4375574 w 8757920"/>
                <a:gd name="connsiteY11" fmla="*/ 846 h 1707726"/>
                <a:gd name="connsiteX12" fmla="*/ 4781974 w 8757920"/>
                <a:gd name="connsiteY12" fmla="*/ 41486 h 1707726"/>
                <a:gd name="connsiteX13" fmla="*/ 5222240 w 8757920"/>
                <a:gd name="connsiteY13" fmla="*/ 122766 h 1707726"/>
                <a:gd name="connsiteX14" fmla="*/ 5594774 w 8757920"/>
                <a:gd name="connsiteY14" fmla="*/ 224366 h 1707726"/>
                <a:gd name="connsiteX15" fmla="*/ 6217920 w 8757920"/>
                <a:gd name="connsiteY15" fmla="*/ 495299 h 1707726"/>
                <a:gd name="connsiteX16" fmla="*/ 6529494 w 8757920"/>
                <a:gd name="connsiteY16" fmla="*/ 644313 h 1707726"/>
                <a:gd name="connsiteX17" fmla="*/ 6773334 w 8757920"/>
                <a:gd name="connsiteY17" fmla="*/ 779779 h 1707726"/>
                <a:gd name="connsiteX18" fmla="*/ 7017174 w 8757920"/>
                <a:gd name="connsiteY18" fmla="*/ 915246 h 1707726"/>
                <a:gd name="connsiteX19" fmla="*/ 7261014 w 8757920"/>
                <a:gd name="connsiteY19" fmla="*/ 1064259 h 1707726"/>
                <a:gd name="connsiteX20" fmla="*/ 7498080 w 8757920"/>
                <a:gd name="connsiteY20" fmla="*/ 1206499 h 1707726"/>
                <a:gd name="connsiteX21" fmla="*/ 7701280 w 8757920"/>
                <a:gd name="connsiteY21" fmla="*/ 1341966 h 1707726"/>
                <a:gd name="connsiteX22" fmla="*/ 7951894 w 8757920"/>
                <a:gd name="connsiteY22" fmla="*/ 1484206 h 1707726"/>
                <a:gd name="connsiteX23" fmla="*/ 8148320 w 8757920"/>
                <a:gd name="connsiteY23" fmla="*/ 1551939 h 1707726"/>
                <a:gd name="connsiteX24" fmla="*/ 8216054 w 8757920"/>
                <a:gd name="connsiteY24" fmla="*/ 1592579 h 1707726"/>
                <a:gd name="connsiteX25" fmla="*/ 8371840 w 8757920"/>
                <a:gd name="connsiteY25" fmla="*/ 1646766 h 1707726"/>
                <a:gd name="connsiteX26" fmla="*/ 8473440 w 8757920"/>
                <a:gd name="connsiteY26" fmla="*/ 1687406 h 1707726"/>
                <a:gd name="connsiteX27" fmla="*/ 8595360 w 8757920"/>
                <a:gd name="connsiteY27" fmla="*/ 1700953 h 1707726"/>
                <a:gd name="connsiteX28" fmla="*/ 8757920 w 8757920"/>
                <a:gd name="connsiteY28" fmla="*/ 1707726 h 1707726"/>
                <a:gd name="connsiteX0" fmla="*/ 0 w 8757920"/>
                <a:gd name="connsiteY0" fmla="*/ 1707726 h 1707726"/>
                <a:gd name="connsiteX1" fmla="*/ 169334 w 8757920"/>
                <a:gd name="connsiteY1" fmla="*/ 1700953 h 1707726"/>
                <a:gd name="connsiteX2" fmla="*/ 386080 w 8757920"/>
                <a:gd name="connsiteY2" fmla="*/ 1646766 h 1707726"/>
                <a:gd name="connsiteX3" fmla="*/ 629920 w 8757920"/>
                <a:gd name="connsiteY3" fmla="*/ 1558713 h 1707726"/>
                <a:gd name="connsiteX4" fmla="*/ 894080 w 8757920"/>
                <a:gd name="connsiteY4" fmla="*/ 1423246 h 1707726"/>
                <a:gd name="connsiteX5" fmla="*/ 1178560 w 8757920"/>
                <a:gd name="connsiteY5" fmla="*/ 1274233 h 1707726"/>
                <a:gd name="connsiteX6" fmla="*/ 1720427 w 8757920"/>
                <a:gd name="connsiteY6" fmla="*/ 935566 h 1707726"/>
                <a:gd name="connsiteX7" fmla="*/ 2275840 w 8757920"/>
                <a:gd name="connsiteY7" fmla="*/ 623993 h 1707726"/>
                <a:gd name="connsiteX8" fmla="*/ 2912534 w 8757920"/>
                <a:gd name="connsiteY8" fmla="*/ 332739 h 1707726"/>
                <a:gd name="connsiteX9" fmla="*/ 3576320 w 8757920"/>
                <a:gd name="connsiteY9" fmla="*/ 102446 h 1707726"/>
                <a:gd name="connsiteX10" fmla="*/ 3975947 w 8757920"/>
                <a:gd name="connsiteY10" fmla="*/ 21166 h 1707726"/>
                <a:gd name="connsiteX11" fmla="*/ 4375574 w 8757920"/>
                <a:gd name="connsiteY11" fmla="*/ 846 h 1707726"/>
                <a:gd name="connsiteX12" fmla="*/ 4781974 w 8757920"/>
                <a:gd name="connsiteY12" fmla="*/ 41486 h 1707726"/>
                <a:gd name="connsiteX13" fmla="*/ 5222240 w 8757920"/>
                <a:gd name="connsiteY13" fmla="*/ 122766 h 1707726"/>
                <a:gd name="connsiteX14" fmla="*/ 5757334 w 8757920"/>
                <a:gd name="connsiteY14" fmla="*/ 285326 h 1707726"/>
                <a:gd name="connsiteX15" fmla="*/ 6217920 w 8757920"/>
                <a:gd name="connsiteY15" fmla="*/ 495299 h 1707726"/>
                <a:gd name="connsiteX16" fmla="*/ 6529494 w 8757920"/>
                <a:gd name="connsiteY16" fmla="*/ 644313 h 1707726"/>
                <a:gd name="connsiteX17" fmla="*/ 6773334 w 8757920"/>
                <a:gd name="connsiteY17" fmla="*/ 779779 h 1707726"/>
                <a:gd name="connsiteX18" fmla="*/ 7017174 w 8757920"/>
                <a:gd name="connsiteY18" fmla="*/ 915246 h 1707726"/>
                <a:gd name="connsiteX19" fmla="*/ 7261014 w 8757920"/>
                <a:gd name="connsiteY19" fmla="*/ 1064259 h 1707726"/>
                <a:gd name="connsiteX20" fmla="*/ 7498080 w 8757920"/>
                <a:gd name="connsiteY20" fmla="*/ 1206499 h 1707726"/>
                <a:gd name="connsiteX21" fmla="*/ 7701280 w 8757920"/>
                <a:gd name="connsiteY21" fmla="*/ 1341966 h 1707726"/>
                <a:gd name="connsiteX22" fmla="*/ 7951894 w 8757920"/>
                <a:gd name="connsiteY22" fmla="*/ 1484206 h 1707726"/>
                <a:gd name="connsiteX23" fmla="*/ 8148320 w 8757920"/>
                <a:gd name="connsiteY23" fmla="*/ 1551939 h 1707726"/>
                <a:gd name="connsiteX24" fmla="*/ 8216054 w 8757920"/>
                <a:gd name="connsiteY24" fmla="*/ 1592579 h 1707726"/>
                <a:gd name="connsiteX25" fmla="*/ 8371840 w 8757920"/>
                <a:gd name="connsiteY25" fmla="*/ 1646766 h 1707726"/>
                <a:gd name="connsiteX26" fmla="*/ 8473440 w 8757920"/>
                <a:gd name="connsiteY26" fmla="*/ 1687406 h 1707726"/>
                <a:gd name="connsiteX27" fmla="*/ 8595360 w 8757920"/>
                <a:gd name="connsiteY27" fmla="*/ 1700953 h 1707726"/>
                <a:gd name="connsiteX28" fmla="*/ 8757920 w 8757920"/>
                <a:gd name="connsiteY28" fmla="*/ 1707726 h 170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757920" h="1707726">
                  <a:moveTo>
                    <a:pt x="0" y="1707726"/>
                  </a:moveTo>
                  <a:lnTo>
                    <a:pt x="169334" y="1700953"/>
                  </a:lnTo>
                  <a:cubicBezTo>
                    <a:pt x="233681" y="1690793"/>
                    <a:pt x="309316" y="1670473"/>
                    <a:pt x="386080" y="1646766"/>
                  </a:cubicBezTo>
                  <a:cubicBezTo>
                    <a:pt x="462844" y="1623059"/>
                    <a:pt x="545253" y="1595966"/>
                    <a:pt x="629920" y="1558713"/>
                  </a:cubicBezTo>
                  <a:cubicBezTo>
                    <a:pt x="714587" y="1521460"/>
                    <a:pt x="894080" y="1423246"/>
                    <a:pt x="894080" y="1423246"/>
                  </a:cubicBezTo>
                  <a:cubicBezTo>
                    <a:pt x="985520" y="1375833"/>
                    <a:pt x="1040836" y="1355513"/>
                    <a:pt x="1178560" y="1274233"/>
                  </a:cubicBezTo>
                  <a:cubicBezTo>
                    <a:pt x="1316285" y="1192953"/>
                    <a:pt x="1537547" y="1043939"/>
                    <a:pt x="1720427" y="935566"/>
                  </a:cubicBezTo>
                  <a:cubicBezTo>
                    <a:pt x="1903307" y="827193"/>
                    <a:pt x="2077156" y="724464"/>
                    <a:pt x="2275840" y="623993"/>
                  </a:cubicBezTo>
                  <a:cubicBezTo>
                    <a:pt x="2474524" y="523522"/>
                    <a:pt x="2695787" y="419663"/>
                    <a:pt x="2912534" y="332739"/>
                  </a:cubicBezTo>
                  <a:cubicBezTo>
                    <a:pt x="3129281" y="245815"/>
                    <a:pt x="3399084" y="154375"/>
                    <a:pt x="3576320" y="102446"/>
                  </a:cubicBezTo>
                  <a:cubicBezTo>
                    <a:pt x="3753556" y="50517"/>
                    <a:pt x="3842738" y="38099"/>
                    <a:pt x="3975947" y="21166"/>
                  </a:cubicBezTo>
                  <a:cubicBezTo>
                    <a:pt x="4109156" y="4233"/>
                    <a:pt x="4241236" y="-2541"/>
                    <a:pt x="4375574" y="846"/>
                  </a:cubicBezTo>
                  <a:cubicBezTo>
                    <a:pt x="4509912" y="4233"/>
                    <a:pt x="4640863" y="21166"/>
                    <a:pt x="4781974" y="41486"/>
                  </a:cubicBezTo>
                  <a:cubicBezTo>
                    <a:pt x="4923085" y="61806"/>
                    <a:pt x="5059680" y="82126"/>
                    <a:pt x="5222240" y="122766"/>
                  </a:cubicBezTo>
                  <a:cubicBezTo>
                    <a:pt x="5384800" y="163406"/>
                    <a:pt x="5591387" y="223237"/>
                    <a:pt x="5757334" y="285326"/>
                  </a:cubicBezTo>
                  <a:cubicBezTo>
                    <a:pt x="5923281" y="347415"/>
                    <a:pt x="6089227" y="435468"/>
                    <a:pt x="6217920" y="495299"/>
                  </a:cubicBezTo>
                  <a:cubicBezTo>
                    <a:pt x="6346613" y="555130"/>
                    <a:pt x="6436925" y="596900"/>
                    <a:pt x="6529494" y="644313"/>
                  </a:cubicBezTo>
                  <a:cubicBezTo>
                    <a:pt x="6622063" y="691726"/>
                    <a:pt x="6773334" y="779779"/>
                    <a:pt x="6773334" y="779779"/>
                  </a:cubicBezTo>
                  <a:cubicBezTo>
                    <a:pt x="6854614" y="824934"/>
                    <a:pt x="6935894" y="867833"/>
                    <a:pt x="7017174" y="915246"/>
                  </a:cubicBezTo>
                  <a:cubicBezTo>
                    <a:pt x="7098454" y="962659"/>
                    <a:pt x="7261014" y="1064259"/>
                    <a:pt x="7261014" y="1064259"/>
                  </a:cubicBezTo>
                  <a:cubicBezTo>
                    <a:pt x="7341165" y="1112801"/>
                    <a:pt x="7424702" y="1160214"/>
                    <a:pt x="7498080" y="1206499"/>
                  </a:cubicBezTo>
                  <a:cubicBezTo>
                    <a:pt x="7571458" y="1252783"/>
                    <a:pt x="7625644" y="1295682"/>
                    <a:pt x="7701280" y="1341966"/>
                  </a:cubicBezTo>
                  <a:cubicBezTo>
                    <a:pt x="7776916" y="1388250"/>
                    <a:pt x="7877387" y="1449211"/>
                    <a:pt x="7951894" y="1484206"/>
                  </a:cubicBezTo>
                  <a:cubicBezTo>
                    <a:pt x="8026401" y="1519201"/>
                    <a:pt x="8104293" y="1533877"/>
                    <a:pt x="8148320" y="1551939"/>
                  </a:cubicBezTo>
                  <a:cubicBezTo>
                    <a:pt x="8192347" y="1570001"/>
                    <a:pt x="8178801" y="1576774"/>
                    <a:pt x="8216054" y="1592579"/>
                  </a:cubicBezTo>
                  <a:cubicBezTo>
                    <a:pt x="8253307" y="1608383"/>
                    <a:pt x="8328942" y="1630961"/>
                    <a:pt x="8371840" y="1646766"/>
                  </a:cubicBezTo>
                  <a:cubicBezTo>
                    <a:pt x="8414738" y="1662570"/>
                    <a:pt x="8436187" y="1678375"/>
                    <a:pt x="8473440" y="1687406"/>
                  </a:cubicBezTo>
                  <a:cubicBezTo>
                    <a:pt x="8510693" y="1696437"/>
                    <a:pt x="8547947" y="1697566"/>
                    <a:pt x="8595360" y="1700953"/>
                  </a:cubicBezTo>
                  <a:cubicBezTo>
                    <a:pt x="8642773" y="1704340"/>
                    <a:pt x="8700346" y="1706033"/>
                    <a:pt x="8757920" y="170772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3970F38-D8C3-4FE7-B566-596B4D758BD8}"/>
                </a:ext>
              </a:extLst>
            </p:cNvPr>
            <p:cNvSpPr/>
            <p:nvPr/>
          </p:nvSpPr>
          <p:spPr>
            <a:xfrm>
              <a:off x="189653" y="4273973"/>
              <a:ext cx="8764694" cy="1680281"/>
            </a:xfrm>
            <a:custGeom>
              <a:avLst/>
              <a:gdLst>
                <a:gd name="connsiteX0" fmla="*/ 0 w 8764694"/>
                <a:gd name="connsiteY0" fmla="*/ 0 h 1680281"/>
                <a:gd name="connsiteX1" fmla="*/ 189654 w 8764694"/>
                <a:gd name="connsiteY1" fmla="*/ 13547 h 1680281"/>
                <a:gd name="connsiteX2" fmla="*/ 365760 w 8764694"/>
                <a:gd name="connsiteY2" fmla="*/ 60960 h 1680281"/>
                <a:gd name="connsiteX3" fmla="*/ 765387 w 8764694"/>
                <a:gd name="connsiteY3" fmla="*/ 223520 h 1680281"/>
                <a:gd name="connsiteX4" fmla="*/ 921174 w 8764694"/>
                <a:gd name="connsiteY4" fmla="*/ 298027 h 1680281"/>
                <a:gd name="connsiteX5" fmla="*/ 1185334 w 8764694"/>
                <a:gd name="connsiteY5" fmla="*/ 453814 h 1680281"/>
                <a:gd name="connsiteX6" fmla="*/ 1490134 w 8764694"/>
                <a:gd name="connsiteY6" fmla="*/ 623147 h 1680281"/>
                <a:gd name="connsiteX7" fmla="*/ 1950720 w 8764694"/>
                <a:gd name="connsiteY7" fmla="*/ 907627 h 1680281"/>
                <a:gd name="connsiteX8" fmla="*/ 2133600 w 8764694"/>
                <a:gd name="connsiteY8" fmla="*/ 995680 h 1680281"/>
                <a:gd name="connsiteX9" fmla="*/ 2479040 w 8764694"/>
                <a:gd name="connsiteY9" fmla="*/ 1171787 h 1680281"/>
                <a:gd name="connsiteX10" fmla="*/ 2932854 w 8764694"/>
                <a:gd name="connsiteY10" fmla="*/ 1402080 h 1680281"/>
                <a:gd name="connsiteX11" fmla="*/ 3129280 w 8764694"/>
                <a:gd name="connsiteY11" fmla="*/ 1463040 h 1680281"/>
                <a:gd name="connsiteX12" fmla="*/ 3677920 w 8764694"/>
                <a:gd name="connsiteY12" fmla="*/ 1618827 h 1680281"/>
                <a:gd name="connsiteX13" fmla="*/ 3962400 w 8764694"/>
                <a:gd name="connsiteY13" fmla="*/ 1666240 h 1680281"/>
                <a:gd name="connsiteX14" fmla="*/ 4375574 w 8764694"/>
                <a:gd name="connsiteY14" fmla="*/ 1679787 h 1680281"/>
                <a:gd name="connsiteX15" fmla="*/ 4815840 w 8764694"/>
                <a:gd name="connsiteY15" fmla="*/ 1652694 h 1680281"/>
                <a:gd name="connsiteX16" fmla="*/ 5188374 w 8764694"/>
                <a:gd name="connsiteY16" fmla="*/ 1571414 h 1680281"/>
                <a:gd name="connsiteX17" fmla="*/ 5547360 w 8764694"/>
                <a:gd name="connsiteY17" fmla="*/ 1476587 h 1680281"/>
                <a:gd name="connsiteX18" fmla="*/ 6299200 w 8764694"/>
                <a:gd name="connsiteY18" fmla="*/ 1192107 h 1680281"/>
                <a:gd name="connsiteX19" fmla="*/ 6597227 w 8764694"/>
                <a:gd name="connsiteY19" fmla="*/ 995680 h 1680281"/>
                <a:gd name="connsiteX20" fmla="*/ 6976534 w 8764694"/>
                <a:gd name="connsiteY20" fmla="*/ 826347 h 1680281"/>
                <a:gd name="connsiteX21" fmla="*/ 7233920 w 8764694"/>
                <a:gd name="connsiteY21" fmla="*/ 663787 h 1680281"/>
                <a:gd name="connsiteX22" fmla="*/ 7586134 w 8764694"/>
                <a:gd name="connsiteY22" fmla="*/ 419947 h 1680281"/>
                <a:gd name="connsiteX23" fmla="*/ 8006080 w 8764694"/>
                <a:gd name="connsiteY23" fmla="*/ 216747 h 1680281"/>
                <a:gd name="connsiteX24" fmla="*/ 8304107 w 8764694"/>
                <a:gd name="connsiteY24" fmla="*/ 81280 h 1680281"/>
                <a:gd name="connsiteX25" fmla="*/ 8473440 w 8764694"/>
                <a:gd name="connsiteY25" fmla="*/ 27094 h 1680281"/>
                <a:gd name="connsiteX26" fmla="*/ 8764694 w 8764694"/>
                <a:gd name="connsiteY26" fmla="*/ 0 h 1680281"/>
                <a:gd name="connsiteX0" fmla="*/ 0 w 8764694"/>
                <a:gd name="connsiteY0" fmla="*/ 0 h 1680281"/>
                <a:gd name="connsiteX1" fmla="*/ 189654 w 8764694"/>
                <a:gd name="connsiteY1" fmla="*/ 13547 h 1680281"/>
                <a:gd name="connsiteX2" fmla="*/ 365760 w 8764694"/>
                <a:gd name="connsiteY2" fmla="*/ 60960 h 1680281"/>
                <a:gd name="connsiteX3" fmla="*/ 765387 w 8764694"/>
                <a:gd name="connsiteY3" fmla="*/ 223520 h 1680281"/>
                <a:gd name="connsiteX4" fmla="*/ 921174 w 8764694"/>
                <a:gd name="connsiteY4" fmla="*/ 298027 h 1680281"/>
                <a:gd name="connsiteX5" fmla="*/ 1185334 w 8764694"/>
                <a:gd name="connsiteY5" fmla="*/ 453814 h 1680281"/>
                <a:gd name="connsiteX6" fmla="*/ 1490134 w 8764694"/>
                <a:gd name="connsiteY6" fmla="*/ 623147 h 1680281"/>
                <a:gd name="connsiteX7" fmla="*/ 1950720 w 8764694"/>
                <a:gd name="connsiteY7" fmla="*/ 907627 h 1680281"/>
                <a:gd name="connsiteX8" fmla="*/ 2133600 w 8764694"/>
                <a:gd name="connsiteY8" fmla="*/ 995680 h 1680281"/>
                <a:gd name="connsiteX9" fmla="*/ 2465493 w 8764694"/>
                <a:gd name="connsiteY9" fmla="*/ 1171787 h 1680281"/>
                <a:gd name="connsiteX10" fmla="*/ 2932854 w 8764694"/>
                <a:gd name="connsiteY10" fmla="*/ 1402080 h 1680281"/>
                <a:gd name="connsiteX11" fmla="*/ 3129280 w 8764694"/>
                <a:gd name="connsiteY11" fmla="*/ 1463040 h 1680281"/>
                <a:gd name="connsiteX12" fmla="*/ 3677920 w 8764694"/>
                <a:gd name="connsiteY12" fmla="*/ 1618827 h 1680281"/>
                <a:gd name="connsiteX13" fmla="*/ 3962400 w 8764694"/>
                <a:gd name="connsiteY13" fmla="*/ 1666240 h 1680281"/>
                <a:gd name="connsiteX14" fmla="*/ 4375574 w 8764694"/>
                <a:gd name="connsiteY14" fmla="*/ 1679787 h 1680281"/>
                <a:gd name="connsiteX15" fmla="*/ 4815840 w 8764694"/>
                <a:gd name="connsiteY15" fmla="*/ 1652694 h 1680281"/>
                <a:gd name="connsiteX16" fmla="*/ 5188374 w 8764694"/>
                <a:gd name="connsiteY16" fmla="*/ 1571414 h 1680281"/>
                <a:gd name="connsiteX17" fmla="*/ 5547360 w 8764694"/>
                <a:gd name="connsiteY17" fmla="*/ 1476587 h 1680281"/>
                <a:gd name="connsiteX18" fmla="*/ 6299200 w 8764694"/>
                <a:gd name="connsiteY18" fmla="*/ 1192107 h 1680281"/>
                <a:gd name="connsiteX19" fmla="*/ 6597227 w 8764694"/>
                <a:gd name="connsiteY19" fmla="*/ 995680 h 1680281"/>
                <a:gd name="connsiteX20" fmla="*/ 6976534 w 8764694"/>
                <a:gd name="connsiteY20" fmla="*/ 826347 h 1680281"/>
                <a:gd name="connsiteX21" fmla="*/ 7233920 w 8764694"/>
                <a:gd name="connsiteY21" fmla="*/ 663787 h 1680281"/>
                <a:gd name="connsiteX22" fmla="*/ 7586134 w 8764694"/>
                <a:gd name="connsiteY22" fmla="*/ 419947 h 1680281"/>
                <a:gd name="connsiteX23" fmla="*/ 8006080 w 8764694"/>
                <a:gd name="connsiteY23" fmla="*/ 216747 h 1680281"/>
                <a:gd name="connsiteX24" fmla="*/ 8304107 w 8764694"/>
                <a:gd name="connsiteY24" fmla="*/ 81280 h 1680281"/>
                <a:gd name="connsiteX25" fmla="*/ 8473440 w 8764694"/>
                <a:gd name="connsiteY25" fmla="*/ 27094 h 1680281"/>
                <a:gd name="connsiteX26" fmla="*/ 8764694 w 8764694"/>
                <a:gd name="connsiteY26" fmla="*/ 0 h 1680281"/>
                <a:gd name="connsiteX0" fmla="*/ 0 w 8764694"/>
                <a:gd name="connsiteY0" fmla="*/ 0 h 1680281"/>
                <a:gd name="connsiteX1" fmla="*/ 189654 w 8764694"/>
                <a:gd name="connsiteY1" fmla="*/ 13547 h 1680281"/>
                <a:gd name="connsiteX2" fmla="*/ 365760 w 8764694"/>
                <a:gd name="connsiteY2" fmla="*/ 60960 h 1680281"/>
                <a:gd name="connsiteX3" fmla="*/ 765387 w 8764694"/>
                <a:gd name="connsiteY3" fmla="*/ 223520 h 1680281"/>
                <a:gd name="connsiteX4" fmla="*/ 921174 w 8764694"/>
                <a:gd name="connsiteY4" fmla="*/ 298027 h 1680281"/>
                <a:gd name="connsiteX5" fmla="*/ 1185334 w 8764694"/>
                <a:gd name="connsiteY5" fmla="*/ 453814 h 1680281"/>
                <a:gd name="connsiteX6" fmla="*/ 1490134 w 8764694"/>
                <a:gd name="connsiteY6" fmla="*/ 623147 h 1680281"/>
                <a:gd name="connsiteX7" fmla="*/ 1950720 w 8764694"/>
                <a:gd name="connsiteY7" fmla="*/ 907627 h 1680281"/>
                <a:gd name="connsiteX8" fmla="*/ 2133600 w 8764694"/>
                <a:gd name="connsiteY8" fmla="*/ 995680 h 1680281"/>
                <a:gd name="connsiteX9" fmla="*/ 2465493 w 8764694"/>
                <a:gd name="connsiteY9" fmla="*/ 1171787 h 1680281"/>
                <a:gd name="connsiteX10" fmla="*/ 2932854 w 8764694"/>
                <a:gd name="connsiteY10" fmla="*/ 1402080 h 1680281"/>
                <a:gd name="connsiteX11" fmla="*/ 3129280 w 8764694"/>
                <a:gd name="connsiteY11" fmla="*/ 1463040 h 1680281"/>
                <a:gd name="connsiteX12" fmla="*/ 3677920 w 8764694"/>
                <a:gd name="connsiteY12" fmla="*/ 1618827 h 1680281"/>
                <a:gd name="connsiteX13" fmla="*/ 3962400 w 8764694"/>
                <a:gd name="connsiteY13" fmla="*/ 1666240 h 1680281"/>
                <a:gd name="connsiteX14" fmla="*/ 4375574 w 8764694"/>
                <a:gd name="connsiteY14" fmla="*/ 1679787 h 1680281"/>
                <a:gd name="connsiteX15" fmla="*/ 4815840 w 8764694"/>
                <a:gd name="connsiteY15" fmla="*/ 1652694 h 1680281"/>
                <a:gd name="connsiteX16" fmla="*/ 5188374 w 8764694"/>
                <a:gd name="connsiteY16" fmla="*/ 1571414 h 1680281"/>
                <a:gd name="connsiteX17" fmla="*/ 5547360 w 8764694"/>
                <a:gd name="connsiteY17" fmla="*/ 1476587 h 1680281"/>
                <a:gd name="connsiteX18" fmla="*/ 6299200 w 8764694"/>
                <a:gd name="connsiteY18" fmla="*/ 1192107 h 1680281"/>
                <a:gd name="connsiteX19" fmla="*/ 6610774 w 8764694"/>
                <a:gd name="connsiteY19" fmla="*/ 1022773 h 1680281"/>
                <a:gd name="connsiteX20" fmla="*/ 6976534 w 8764694"/>
                <a:gd name="connsiteY20" fmla="*/ 826347 h 1680281"/>
                <a:gd name="connsiteX21" fmla="*/ 7233920 w 8764694"/>
                <a:gd name="connsiteY21" fmla="*/ 663787 h 1680281"/>
                <a:gd name="connsiteX22" fmla="*/ 7586134 w 8764694"/>
                <a:gd name="connsiteY22" fmla="*/ 419947 h 1680281"/>
                <a:gd name="connsiteX23" fmla="*/ 8006080 w 8764694"/>
                <a:gd name="connsiteY23" fmla="*/ 216747 h 1680281"/>
                <a:gd name="connsiteX24" fmla="*/ 8304107 w 8764694"/>
                <a:gd name="connsiteY24" fmla="*/ 81280 h 1680281"/>
                <a:gd name="connsiteX25" fmla="*/ 8473440 w 8764694"/>
                <a:gd name="connsiteY25" fmla="*/ 27094 h 1680281"/>
                <a:gd name="connsiteX26" fmla="*/ 8764694 w 8764694"/>
                <a:gd name="connsiteY26" fmla="*/ 0 h 1680281"/>
                <a:gd name="connsiteX0" fmla="*/ 0 w 8764694"/>
                <a:gd name="connsiteY0" fmla="*/ 0 h 1680281"/>
                <a:gd name="connsiteX1" fmla="*/ 189654 w 8764694"/>
                <a:gd name="connsiteY1" fmla="*/ 13547 h 1680281"/>
                <a:gd name="connsiteX2" fmla="*/ 365760 w 8764694"/>
                <a:gd name="connsiteY2" fmla="*/ 60960 h 1680281"/>
                <a:gd name="connsiteX3" fmla="*/ 765387 w 8764694"/>
                <a:gd name="connsiteY3" fmla="*/ 223520 h 1680281"/>
                <a:gd name="connsiteX4" fmla="*/ 921174 w 8764694"/>
                <a:gd name="connsiteY4" fmla="*/ 298027 h 1680281"/>
                <a:gd name="connsiteX5" fmla="*/ 1185334 w 8764694"/>
                <a:gd name="connsiteY5" fmla="*/ 453814 h 1680281"/>
                <a:gd name="connsiteX6" fmla="*/ 1490134 w 8764694"/>
                <a:gd name="connsiteY6" fmla="*/ 623147 h 1680281"/>
                <a:gd name="connsiteX7" fmla="*/ 1950720 w 8764694"/>
                <a:gd name="connsiteY7" fmla="*/ 907627 h 1680281"/>
                <a:gd name="connsiteX8" fmla="*/ 2133600 w 8764694"/>
                <a:gd name="connsiteY8" fmla="*/ 995680 h 1680281"/>
                <a:gd name="connsiteX9" fmla="*/ 2465493 w 8764694"/>
                <a:gd name="connsiteY9" fmla="*/ 1171787 h 1680281"/>
                <a:gd name="connsiteX10" fmla="*/ 2932854 w 8764694"/>
                <a:gd name="connsiteY10" fmla="*/ 1402080 h 1680281"/>
                <a:gd name="connsiteX11" fmla="*/ 3129280 w 8764694"/>
                <a:gd name="connsiteY11" fmla="*/ 1463040 h 1680281"/>
                <a:gd name="connsiteX12" fmla="*/ 3677920 w 8764694"/>
                <a:gd name="connsiteY12" fmla="*/ 1618827 h 1680281"/>
                <a:gd name="connsiteX13" fmla="*/ 3962400 w 8764694"/>
                <a:gd name="connsiteY13" fmla="*/ 1666240 h 1680281"/>
                <a:gd name="connsiteX14" fmla="*/ 4375574 w 8764694"/>
                <a:gd name="connsiteY14" fmla="*/ 1679787 h 1680281"/>
                <a:gd name="connsiteX15" fmla="*/ 4815840 w 8764694"/>
                <a:gd name="connsiteY15" fmla="*/ 1652694 h 1680281"/>
                <a:gd name="connsiteX16" fmla="*/ 5188374 w 8764694"/>
                <a:gd name="connsiteY16" fmla="*/ 1571414 h 1680281"/>
                <a:gd name="connsiteX17" fmla="*/ 5547360 w 8764694"/>
                <a:gd name="connsiteY17" fmla="*/ 1476587 h 1680281"/>
                <a:gd name="connsiteX18" fmla="*/ 6299200 w 8764694"/>
                <a:gd name="connsiteY18" fmla="*/ 1192107 h 1680281"/>
                <a:gd name="connsiteX19" fmla="*/ 6610774 w 8764694"/>
                <a:gd name="connsiteY19" fmla="*/ 1022773 h 1680281"/>
                <a:gd name="connsiteX20" fmla="*/ 6976534 w 8764694"/>
                <a:gd name="connsiteY20" fmla="*/ 826347 h 1680281"/>
                <a:gd name="connsiteX21" fmla="*/ 7233920 w 8764694"/>
                <a:gd name="connsiteY21" fmla="*/ 663787 h 1680281"/>
                <a:gd name="connsiteX22" fmla="*/ 7592908 w 8764694"/>
                <a:gd name="connsiteY22" fmla="*/ 426720 h 1680281"/>
                <a:gd name="connsiteX23" fmla="*/ 8006080 w 8764694"/>
                <a:gd name="connsiteY23" fmla="*/ 216747 h 1680281"/>
                <a:gd name="connsiteX24" fmla="*/ 8304107 w 8764694"/>
                <a:gd name="connsiteY24" fmla="*/ 81280 h 1680281"/>
                <a:gd name="connsiteX25" fmla="*/ 8473440 w 8764694"/>
                <a:gd name="connsiteY25" fmla="*/ 27094 h 1680281"/>
                <a:gd name="connsiteX26" fmla="*/ 8764694 w 8764694"/>
                <a:gd name="connsiteY26" fmla="*/ 0 h 1680281"/>
                <a:gd name="connsiteX0" fmla="*/ 0 w 8764694"/>
                <a:gd name="connsiteY0" fmla="*/ 0 h 1680281"/>
                <a:gd name="connsiteX1" fmla="*/ 189654 w 8764694"/>
                <a:gd name="connsiteY1" fmla="*/ 13547 h 1680281"/>
                <a:gd name="connsiteX2" fmla="*/ 365760 w 8764694"/>
                <a:gd name="connsiteY2" fmla="*/ 60960 h 1680281"/>
                <a:gd name="connsiteX3" fmla="*/ 765387 w 8764694"/>
                <a:gd name="connsiteY3" fmla="*/ 223520 h 1680281"/>
                <a:gd name="connsiteX4" fmla="*/ 921174 w 8764694"/>
                <a:gd name="connsiteY4" fmla="*/ 298027 h 1680281"/>
                <a:gd name="connsiteX5" fmla="*/ 1185334 w 8764694"/>
                <a:gd name="connsiteY5" fmla="*/ 453814 h 1680281"/>
                <a:gd name="connsiteX6" fmla="*/ 1490134 w 8764694"/>
                <a:gd name="connsiteY6" fmla="*/ 623147 h 1680281"/>
                <a:gd name="connsiteX7" fmla="*/ 1822027 w 8764694"/>
                <a:gd name="connsiteY7" fmla="*/ 819574 h 1680281"/>
                <a:gd name="connsiteX8" fmla="*/ 2133600 w 8764694"/>
                <a:gd name="connsiteY8" fmla="*/ 995680 h 1680281"/>
                <a:gd name="connsiteX9" fmla="*/ 2465493 w 8764694"/>
                <a:gd name="connsiteY9" fmla="*/ 1171787 h 1680281"/>
                <a:gd name="connsiteX10" fmla="*/ 2932854 w 8764694"/>
                <a:gd name="connsiteY10" fmla="*/ 1402080 h 1680281"/>
                <a:gd name="connsiteX11" fmla="*/ 3129280 w 8764694"/>
                <a:gd name="connsiteY11" fmla="*/ 1463040 h 1680281"/>
                <a:gd name="connsiteX12" fmla="*/ 3677920 w 8764694"/>
                <a:gd name="connsiteY12" fmla="*/ 1618827 h 1680281"/>
                <a:gd name="connsiteX13" fmla="*/ 3962400 w 8764694"/>
                <a:gd name="connsiteY13" fmla="*/ 1666240 h 1680281"/>
                <a:gd name="connsiteX14" fmla="*/ 4375574 w 8764694"/>
                <a:gd name="connsiteY14" fmla="*/ 1679787 h 1680281"/>
                <a:gd name="connsiteX15" fmla="*/ 4815840 w 8764694"/>
                <a:gd name="connsiteY15" fmla="*/ 1652694 h 1680281"/>
                <a:gd name="connsiteX16" fmla="*/ 5188374 w 8764694"/>
                <a:gd name="connsiteY16" fmla="*/ 1571414 h 1680281"/>
                <a:gd name="connsiteX17" fmla="*/ 5547360 w 8764694"/>
                <a:gd name="connsiteY17" fmla="*/ 1476587 h 1680281"/>
                <a:gd name="connsiteX18" fmla="*/ 6299200 w 8764694"/>
                <a:gd name="connsiteY18" fmla="*/ 1192107 h 1680281"/>
                <a:gd name="connsiteX19" fmla="*/ 6610774 w 8764694"/>
                <a:gd name="connsiteY19" fmla="*/ 1022773 h 1680281"/>
                <a:gd name="connsiteX20" fmla="*/ 6976534 w 8764694"/>
                <a:gd name="connsiteY20" fmla="*/ 826347 h 1680281"/>
                <a:gd name="connsiteX21" fmla="*/ 7233920 w 8764694"/>
                <a:gd name="connsiteY21" fmla="*/ 663787 h 1680281"/>
                <a:gd name="connsiteX22" fmla="*/ 7592908 w 8764694"/>
                <a:gd name="connsiteY22" fmla="*/ 426720 h 1680281"/>
                <a:gd name="connsiteX23" fmla="*/ 8006080 w 8764694"/>
                <a:gd name="connsiteY23" fmla="*/ 216747 h 1680281"/>
                <a:gd name="connsiteX24" fmla="*/ 8304107 w 8764694"/>
                <a:gd name="connsiteY24" fmla="*/ 81280 h 1680281"/>
                <a:gd name="connsiteX25" fmla="*/ 8473440 w 8764694"/>
                <a:gd name="connsiteY25" fmla="*/ 27094 h 1680281"/>
                <a:gd name="connsiteX26" fmla="*/ 8764694 w 8764694"/>
                <a:gd name="connsiteY26" fmla="*/ 0 h 1680281"/>
                <a:gd name="connsiteX0" fmla="*/ 0 w 8764694"/>
                <a:gd name="connsiteY0" fmla="*/ 0 h 1680281"/>
                <a:gd name="connsiteX1" fmla="*/ 189654 w 8764694"/>
                <a:gd name="connsiteY1" fmla="*/ 13547 h 1680281"/>
                <a:gd name="connsiteX2" fmla="*/ 365760 w 8764694"/>
                <a:gd name="connsiteY2" fmla="*/ 60960 h 1680281"/>
                <a:gd name="connsiteX3" fmla="*/ 765387 w 8764694"/>
                <a:gd name="connsiteY3" fmla="*/ 223520 h 1680281"/>
                <a:gd name="connsiteX4" fmla="*/ 921174 w 8764694"/>
                <a:gd name="connsiteY4" fmla="*/ 298027 h 1680281"/>
                <a:gd name="connsiteX5" fmla="*/ 1185334 w 8764694"/>
                <a:gd name="connsiteY5" fmla="*/ 453814 h 1680281"/>
                <a:gd name="connsiteX6" fmla="*/ 1490134 w 8764694"/>
                <a:gd name="connsiteY6" fmla="*/ 623147 h 1680281"/>
                <a:gd name="connsiteX7" fmla="*/ 1822027 w 8764694"/>
                <a:gd name="connsiteY7" fmla="*/ 819574 h 1680281"/>
                <a:gd name="connsiteX8" fmla="*/ 2133600 w 8764694"/>
                <a:gd name="connsiteY8" fmla="*/ 995680 h 1680281"/>
                <a:gd name="connsiteX9" fmla="*/ 2465493 w 8764694"/>
                <a:gd name="connsiteY9" fmla="*/ 1171787 h 1680281"/>
                <a:gd name="connsiteX10" fmla="*/ 2892214 w 8764694"/>
                <a:gd name="connsiteY10" fmla="*/ 1381760 h 1680281"/>
                <a:gd name="connsiteX11" fmla="*/ 3129280 w 8764694"/>
                <a:gd name="connsiteY11" fmla="*/ 1463040 h 1680281"/>
                <a:gd name="connsiteX12" fmla="*/ 3677920 w 8764694"/>
                <a:gd name="connsiteY12" fmla="*/ 1618827 h 1680281"/>
                <a:gd name="connsiteX13" fmla="*/ 3962400 w 8764694"/>
                <a:gd name="connsiteY13" fmla="*/ 1666240 h 1680281"/>
                <a:gd name="connsiteX14" fmla="*/ 4375574 w 8764694"/>
                <a:gd name="connsiteY14" fmla="*/ 1679787 h 1680281"/>
                <a:gd name="connsiteX15" fmla="*/ 4815840 w 8764694"/>
                <a:gd name="connsiteY15" fmla="*/ 1652694 h 1680281"/>
                <a:gd name="connsiteX16" fmla="*/ 5188374 w 8764694"/>
                <a:gd name="connsiteY16" fmla="*/ 1571414 h 1680281"/>
                <a:gd name="connsiteX17" fmla="*/ 5547360 w 8764694"/>
                <a:gd name="connsiteY17" fmla="*/ 1476587 h 1680281"/>
                <a:gd name="connsiteX18" fmla="*/ 6299200 w 8764694"/>
                <a:gd name="connsiteY18" fmla="*/ 1192107 h 1680281"/>
                <a:gd name="connsiteX19" fmla="*/ 6610774 w 8764694"/>
                <a:gd name="connsiteY19" fmla="*/ 1022773 h 1680281"/>
                <a:gd name="connsiteX20" fmla="*/ 6976534 w 8764694"/>
                <a:gd name="connsiteY20" fmla="*/ 826347 h 1680281"/>
                <a:gd name="connsiteX21" fmla="*/ 7233920 w 8764694"/>
                <a:gd name="connsiteY21" fmla="*/ 663787 h 1680281"/>
                <a:gd name="connsiteX22" fmla="*/ 7592908 w 8764694"/>
                <a:gd name="connsiteY22" fmla="*/ 426720 h 1680281"/>
                <a:gd name="connsiteX23" fmla="*/ 8006080 w 8764694"/>
                <a:gd name="connsiteY23" fmla="*/ 216747 h 1680281"/>
                <a:gd name="connsiteX24" fmla="*/ 8304107 w 8764694"/>
                <a:gd name="connsiteY24" fmla="*/ 81280 h 1680281"/>
                <a:gd name="connsiteX25" fmla="*/ 8473440 w 8764694"/>
                <a:gd name="connsiteY25" fmla="*/ 27094 h 1680281"/>
                <a:gd name="connsiteX26" fmla="*/ 8764694 w 8764694"/>
                <a:gd name="connsiteY26" fmla="*/ 0 h 1680281"/>
                <a:gd name="connsiteX0" fmla="*/ 0 w 8764694"/>
                <a:gd name="connsiteY0" fmla="*/ 0 h 1680281"/>
                <a:gd name="connsiteX1" fmla="*/ 189654 w 8764694"/>
                <a:gd name="connsiteY1" fmla="*/ 13547 h 1680281"/>
                <a:gd name="connsiteX2" fmla="*/ 365760 w 8764694"/>
                <a:gd name="connsiteY2" fmla="*/ 60960 h 1680281"/>
                <a:gd name="connsiteX3" fmla="*/ 765387 w 8764694"/>
                <a:gd name="connsiteY3" fmla="*/ 223520 h 1680281"/>
                <a:gd name="connsiteX4" fmla="*/ 921174 w 8764694"/>
                <a:gd name="connsiteY4" fmla="*/ 298027 h 1680281"/>
                <a:gd name="connsiteX5" fmla="*/ 1185334 w 8764694"/>
                <a:gd name="connsiteY5" fmla="*/ 453814 h 1680281"/>
                <a:gd name="connsiteX6" fmla="*/ 1490134 w 8764694"/>
                <a:gd name="connsiteY6" fmla="*/ 623147 h 1680281"/>
                <a:gd name="connsiteX7" fmla="*/ 1822027 w 8764694"/>
                <a:gd name="connsiteY7" fmla="*/ 819574 h 1680281"/>
                <a:gd name="connsiteX8" fmla="*/ 2133600 w 8764694"/>
                <a:gd name="connsiteY8" fmla="*/ 995680 h 1680281"/>
                <a:gd name="connsiteX9" fmla="*/ 2465493 w 8764694"/>
                <a:gd name="connsiteY9" fmla="*/ 1171787 h 1680281"/>
                <a:gd name="connsiteX10" fmla="*/ 2858347 w 8764694"/>
                <a:gd name="connsiteY10" fmla="*/ 1354667 h 1680281"/>
                <a:gd name="connsiteX11" fmla="*/ 3129280 w 8764694"/>
                <a:gd name="connsiteY11" fmla="*/ 1463040 h 1680281"/>
                <a:gd name="connsiteX12" fmla="*/ 3677920 w 8764694"/>
                <a:gd name="connsiteY12" fmla="*/ 1618827 h 1680281"/>
                <a:gd name="connsiteX13" fmla="*/ 3962400 w 8764694"/>
                <a:gd name="connsiteY13" fmla="*/ 1666240 h 1680281"/>
                <a:gd name="connsiteX14" fmla="*/ 4375574 w 8764694"/>
                <a:gd name="connsiteY14" fmla="*/ 1679787 h 1680281"/>
                <a:gd name="connsiteX15" fmla="*/ 4815840 w 8764694"/>
                <a:gd name="connsiteY15" fmla="*/ 1652694 h 1680281"/>
                <a:gd name="connsiteX16" fmla="*/ 5188374 w 8764694"/>
                <a:gd name="connsiteY16" fmla="*/ 1571414 h 1680281"/>
                <a:gd name="connsiteX17" fmla="*/ 5547360 w 8764694"/>
                <a:gd name="connsiteY17" fmla="*/ 1476587 h 1680281"/>
                <a:gd name="connsiteX18" fmla="*/ 6299200 w 8764694"/>
                <a:gd name="connsiteY18" fmla="*/ 1192107 h 1680281"/>
                <a:gd name="connsiteX19" fmla="*/ 6610774 w 8764694"/>
                <a:gd name="connsiteY19" fmla="*/ 1022773 h 1680281"/>
                <a:gd name="connsiteX20" fmla="*/ 6976534 w 8764694"/>
                <a:gd name="connsiteY20" fmla="*/ 826347 h 1680281"/>
                <a:gd name="connsiteX21" fmla="*/ 7233920 w 8764694"/>
                <a:gd name="connsiteY21" fmla="*/ 663787 h 1680281"/>
                <a:gd name="connsiteX22" fmla="*/ 7592908 w 8764694"/>
                <a:gd name="connsiteY22" fmla="*/ 426720 h 1680281"/>
                <a:gd name="connsiteX23" fmla="*/ 8006080 w 8764694"/>
                <a:gd name="connsiteY23" fmla="*/ 216747 h 1680281"/>
                <a:gd name="connsiteX24" fmla="*/ 8304107 w 8764694"/>
                <a:gd name="connsiteY24" fmla="*/ 81280 h 1680281"/>
                <a:gd name="connsiteX25" fmla="*/ 8473440 w 8764694"/>
                <a:gd name="connsiteY25" fmla="*/ 27094 h 1680281"/>
                <a:gd name="connsiteX26" fmla="*/ 8764694 w 8764694"/>
                <a:gd name="connsiteY26" fmla="*/ 0 h 1680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764694" h="1680281">
                  <a:moveTo>
                    <a:pt x="0" y="0"/>
                  </a:moveTo>
                  <a:cubicBezTo>
                    <a:pt x="64347" y="1693"/>
                    <a:pt x="128694" y="3387"/>
                    <a:pt x="189654" y="13547"/>
                  </a:cubicBezTo>
                  <a:cubicBezTo>
                    <a:pt x="250614" y="23707"/>
                    <a:pt x="269805" y="25965"/>
                    <a:pt x="365760" y="60960"/>
                  </a:cubicBezTo>
                  <a:cubicBezTo>
                    <a:pt x="461715" y="95955"/>
                    <a:pt x="672818" y="184009"/>
                    <a:pt x="765387" y="223520"/>
                  </a:cubicBezTo>
                  <a:cubicBezTo>
                    <a:pt x="857956" y="263031"/>
                    <a:pt x="851183" y="259645"/>
                    <a:pt x="921174" y="298027"/>
                  </a:cubicBezTo>
                  <a:cubicBezTo>
                    <a:pt x="991165" y="336409"/>
                    <a:pt x="1090507" y="399627"/>
                    <a:pt x="1185334" y="453814"/>
                  </a:cubicBezTo>
                  <a:cubicBezTo>
                    <a:pt x="1280161" y="508001"/>
                    <a:pt x="1384019" y="562187"/>
                    <a:pt x="1490134" y="623147"/>
                  </a:cubicBezTo>
                  <a:cubicBezTo>
                    <a:pt x="1596250" y="684107"/>
                    <a:pt x="1714783" y="757485"/>
                    <a:pt x="1822027" y="819574"/>
                  </a:cubicBezTo>
                  <a:cubicBezTo>
                    <a:pt x="1929271" y="881663"/>
                    <a:pt x="2133600" y="995680"/>
                    <a:pt x="2133600" y="995680"/>
                  </a:cubicBezTo>
                  <a:cubicBezTo>
                    <a:pt x="2248747" y="1054382"/>
                    <a:pt x="2350346" y="1113085"/>
                    <a:pt x="2465493" y="1171787"/>
                  </a:cubicBezTo>
                  <a:cubicBezTo>
                    <a:pt x="2598702" y="1239520"/>
                    <a:pt x="2747716" y="1306125"/>
                    <a:pt x="2858347" y="1354667"/>
                  </a:cubicBezTo>
                  <a:cubicBezTo>
                    <a:pt x="2968978" y="1403209"/>
                    <a:pt x="2992685" y="1419013"/>
                    <a:pt x="3129280" y="1463040"/>
                  </a:cubicBezTo>
                  <a:cubicBezTo>
                    <a:pt x="3265875" y="1507067"/>
                    <a:pt x="3539067" y="1584960"/>
                    <a:pt x="3677920" y="1618827"/>
                  </a:cubicBezTo>
                  <a:cubicBezTo>
                    <a:pt x="3816773" y="1652694"/>
                    <a:pt x="3846124" y="1656080"/>
                    <a:pt x="3962400" y="1666240"/>
                  </a:cubicBezTo>
                  <a:cubicBezTo>
                    <a:pt x="4078676" y="1676400"/>
                    <a:pt x="4233334" y="1682045"/>
                    <a:pt x="4375574" y="1679787"/>
                  </a:cubicBezTo>
                  <a:cubicBezTo>
                    <a:pt x="4517814" y="1677529"/>
                    <a:pt x="4680373" y="1670756"/>
                    <a:pt x="4815840" y="1652694"/>
                  </a:cubicBezTo>
                  <a:cubicBezTo>
                    <a:pt x="4951307" y="1634632"/>
                    <a:pt x="5066454" y="1600765"/>
                    <a:pt x="5188374" y="1571414"/>
                  </a:cubicBezTo>
                  <a:cubicBezTo>
                    <a:pt x="5310294" y="1542063"/>
                    <a:pt x="5362222" y="1539805"/>
                    <a:pt x="5547360" y="1476587"/>
                  </a:cubicBezTo>
                  <a:cubicBezTo>
                    <a:pt x="5732498" y="1413369"/>
                    <a:pt x="6121964" y="1267743"/>
                    <a:pt x="6299200" y="1192107"/>
                  </a:cubicBezTo>
                  <a:cubicBezTo>
                    <a:pt x="6476436" y="1116471"/>
                    <a:pt x="6497885" y="1083733"/>
                    <a:pt x="6610774" y="1022773"/>
                  </a:cubicBezTo>
                  <a:cubicBezTo>
                    <a:pt x="6723663" y="961813"/>
                    <a:pt x="6872676" y="886178"/>
                    <a:pt x="6976534" y="826347"/>
                  </a:cubicBezTo>
                  <a:cubicBezTo>
                    <a:pt x="7080392" y="766516"/>
                    <a:pt x="7131191" y="730391"/>
                    <a:pt x="7233920" y="663787"/>
                  </a:cubicBezTo>
                  <a:cubicBezTo>
                    <a:pt x="7336649" y="597183"/>
                    <a:pt x="7464215" y="501227"/>
                    <a:pt x="7592908" y="426720"/>
                  </a:cubicBezTo>
                  <a:cubicBezTo>
                    <a:pt x="7721601" y="352213"/>
                    <a:pt x="7887547" y="274320"/>
                    <a:pt x="8006080" y="216747"/>
                  </a:cubicBezTo>
                  <a:cubicBezTo>
                    <a:pt x="8124613" y="159174"/>
                    <a:pt x="8226214" y="112889"/>
                    <a:pt x="8304107" y="81280"/>
                  </a:cubicBezTo>
                  <a:cubicBezTo>
                    <a:pt x="8382000" y="49671"/>
                    <a:pt x="8396675" y="40641"/>
                    <a:pt x="8473440" y="27094"/>
                  </a:cubicBezTo>
                  <a:cubicBezTo>
                    <a:pt x="8550205" y="13547"/>
                    <a:pt x="8657449" y="6773"/>
                    <a:pt x="876469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F9A2B4D-741C-46AA-9779-8571CA7613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40358" y="496779"/>
              <a:ext cx="3387" cy="582083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0B03C35-60EC-4828-B87B-0688A6E76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58305"/>
              <a:ext cx="9144000" cy="0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7EDC3A3-1E60-4E85-ACD4-9953AEF833FD}"/>
              </a:ext>
            </a:extLst>
          </p:cNvPr>
          <p:cNvGrpSpPr>
            <a:grpSpLocks noChangeAspect="1"/>
          </p:cNvGrpSpPr>
          <p:nvPr/>
        </p:nvGrpSpPr>
        <p:grpSpPr>
          <a:xfrm>
            <a:off x="3034486" y="4272578"/>
            <a:ext cx="2735108" cy="1846800"/>
            <a:chOff x="0" y="809202"/>
            <a:chExt cx="9144000" cy="5694658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F450B60-0AF9-4146-93CA-A39A3D11CF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696036"/>
              <a:ext cx="9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A0A49FA-D5ED-4AB4-A918-8C0E51481ECA}"/>
                </a:ext>
              </a:extLst>
            </p:cNvPr>
            <p:cNvGrpSpPr/>
            <p:nvPr/>
          </p:nvGrpSpPr>
          <p:grpSpPr>
            <a:xfrm>
              <a:off x="202301" y="809202"/>
              <a:ext cx="8749826" cy="5694658"/>
              <a:chOff x="202301" y="534074"/>
              <a:chExt cx="8749826" cy="5694658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8C5774B-6D84-4C14-B3E6-742695A05CFF}"/>
                  </a:ext>
                </a:extLst>
              </p:cNvPr>
              <p:cNvSpPr/>
              <p:nvPr/>
            </p:nvSpPr>
            <p:spPr>
              <a:xfrm>
                <a:off x="202301" y="886443"/>
                <a:ext cx="8723214" cy="2560764"/>
              </a:xfrm>
              <a:custGeom>
                <a:avLst/>
                <a:gdLst>
                  <a:gd name="connsiteX0" fmla="*/ 0 w 8723214"/>
                  <a:gd name="connsiteY0" fmla="*/ 2560764 h 2560764"/>
                  <a:gd name="connsiteX1" fmla="*/ 776835 w 8723214"/>
                  <a:gd name="connsiteY1" fmla="*/ 1872941 h 2560764"/>
                  <a:gd name="connsiteX2" fmla="*/ 1408014 w 8723214"/>
                  <a:gd name="connsiteY2" fmla="*/ 1322683 h 2560764"/>
                  <a:gd name="connsiteX3" fmla="*/ 1917812 w 8723214"/>
                  <a:gd name="connsiteY3" fmla="*/ 942357 h 2560764"/>
                  <a:gd name="connsiteX4" fmla="*/ 2265770 w 8723214"/>
                  <a:gd name="connsiteY4" fmla="*/ 691504 h 2560764"/>
                  <a:gd name="connsiteX5" fmla="*/ 2694648 w 8723214"/>
                  <a:gd name="connsiteY5" fmla="*/ 448743 h 2560764"/>
                  <a:gd name="connsiteX6" fmla="*/ 3358195 w 8723214"/>
                  <a:gd name="connsiteY6" fmla="*/ 173614 h 2560764"/>
                  <a:gd name="connsiteX7" fmla="*/ 3940821 w 8723214"/>
                  <a:gd name="connsiteY7" fmla="*/ 27957 h 2560764"/>
                  <a:gd name="connsiteX8" fmla="*/ 4393975 w 8723214"/>
                  <a:gd name="connsiteY8" fmla="*/ 3681 h 2560764"/>
                  <a:gd name="connsiteX9" fmla="*/ 5008970 w 8723214"/>
                  <a:gd name="connsiteY9" fmla="*/ 76509 h 2560764"/>
                  <a:gd name="connsiteX10" fmla="*/ 5583504 w 8723214"/>
                  <a:gd name="connsiteY10" fmla="*/ 238350 h 2560764"/>
                  <a:gd name="connsiteX11" fmla="*/ 6505996 w 8723214"/>
                  <a:gd name="connsiteY11" fmla="*/ 715780 h 2560764"/>
                  <a:gd name="connsiteX12" fmla="*/ 6991518 w 8723214"/>
                  <a:gd name="connsiteY12" fmla="*/ 1063738 h 2560764"/>
                  <a:gd name="connsiteX13" fmla="*/ 7412304 w 8723214"/>
                  <a:gd name="connsiteY13" fmla="*/ 1395511 h 2560764"/>
                  <a:gd name="connsiteX14" fmla="*/ 7962563 w 8723214"/>
                  <a:gd name="connsiteY14" fmla="*/ 1832481 h 2560764"/>
                  <a:gd name="connsiteX15" fmla="*/ 8723214 w 8723214"/>
                  <a:gd name="connsiteY15" fmla="*/ 2536488 h 2560764"/>
                  <a:gd name="connsiteX0" fmla="*/ 0 w 8723214"/>
                  <a:gd name="connsiteY0" fmla="*/ 2560764 h 2560764"/>
                  <a:gd name="connsiteX1" fmla="*/ 752559 w 8723214"/>
                  <a:gd name="connsiteY1" fmla="*/ 1881033 h 2560764"/>
                  <a:gd name="connsiteX2" fmla="*/ 1408014 w 8723214"/>
                  <a:gd name="connsiteY2" fmla="*/ 1322683 h 2560764"/>
                  <a:gd name="connsiteX3" fmla="*/ 1917812 w 8723214"/>
                  <a:gd name="connsiteY3" fmla="*/ 942357 h 2560764"/>
                  <a:gd name="connsiteX4" fmla="*/ 2265770 w 8723214"/>
                  <a:gd name="connsiteY4" fmla="*/ 691504 h 2560764"/>
                  <a:gd name="connsiteX5" fmla="*/ 2694648 w 8723214"/>
                  <a:gd name="connsiteY5" fmla="*/ 448743 h 2560764"/>
                  <a:gd name="connsiteX6" fmla="*/ 3358195 w 8723214"/>
                  <a:gd name="connsiteY6" fmla="*/ 173614 h 2560764"/>
                  <a:gd name="connsiteX7" fmla="*/ 3940821 w 8723214"/>
                  <a:gd name="connsiteY7" fmla="*/ 27957 h 2560764"/>
                  <a:gd name="connsiteX8" fmla="*/ 4393975 w 8723214"/>
                  <a:gd name="connsiteY8" fmla="*/ 3681 h 2560764"/>
                  <a:gd name="connsiteX9" fmla="*/ 5008970 w 8723214"/>
                  <a:gd name="connsiteY9" fmla="*/ 76509 h 2560764"/>
                  <a:gd name="connsiteX10" fmla="*/ 5583504 w 8723214"/>
                  <a:gd name="connsiteY10" fmla="*/ 238350 h 2560764"/>
                  <a:gd name="connsiteX11" fmla="*/ 6505996 w 8723214"/>
                  <a:gd name="connsiteY11" fmla="*/ 715780 h 2560764"/>
                  <a:gd name="connsiteX12" fmla="*/ 6991518 w 8723214"/>
                  <a:gd name="connsiteY12" fmla="*/ 1063738 h 2560764"/>
                  <a:gd name="connsiteX13" fmla="*/ 7412304 w 8723214"/>
                  <a:gd name="connsiteY13" fmla="*/ 1395511 h 2560764"/>
                  <a:gd name="connsiteX14" fmla="*/ 7962563 w 8723214"/>
                  <a:gd name="connsiteY14" fmla="*/ 1832481 h 2560764"/>
                  <a:gd name="connsiteX15" fmla="*/ 8723214 w 8723214"/>
                  <a:gd name="connsiteY15" fmla="*/ 2536488 h 2560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723214" h="2560764">
                    <a:moveTo>
                      <a:pt x="0" y="2560764"/>
                    </a:moveTo>
                    <a:cubicBezTo>
                      <a:pt x="258945" y="2331490"/>
                      <a:pt x="493614" y="2110307"/>
                      <a:pt x="752559" y="1881033"/>
                    </a:cubicBezTo>
                    <a:cubicBezTo>
                      <a:pt x="987228" y="1674686"/>
                      <a:pt x="1213805" y="1479129"/>
                      <a:pt x="1408014" y="1322683"/>
                    </a:cubicBezTo>
                    <a:cubicBezTo>
                      <a:pt x="1602223" y="1166237"/>
                      <a:pt x="1774853" y="1047553"/>
                      <a:pt x="1917812" y="942357"/>
                    </a:cubicBezTo>
                    <a:cubicBezTo>
                      <a:pt x="2060771" y="837161"/>
                      <a:pt x="2136297" y="773773"/>
                      <a:pt x="2265770" y="691504"/>
                    </a:cubicBezTo>
                    <a:cubicBezTo>
                      <a:pt x="2395243" y="609235"/>
                      <a:pt x="2512577" y="535058"/>
                      <a:pt x="2694648" y="448743"/>
                    </a:cubicBezTo>
                    <a:cubicBezTo>
                      <a:pt x="2876719" y="362428"/>
                      <a:pt x="3150500" y="243745"/>
                      <a:pt x="3358195" y="173614"/>
                    </a:cubicBezTo>
                    <a:cubicBezTo>
                      <a:pt x="3565890" y="103483"/>
                      <a:pt x="3768191" y="56279"/>
                      <a:pt x="3940821" y="27957"/>
                    </a:cubicBezTo>
                    <a:cubicBezTo>
                      <a:pt x="4113451" y="-365"/>
                      <a:pt x="4215950" y="-4411"/>
                      <a:pt x="4393975" y="3681"/>
                    </a:cubicBezTo>
                    <a:cubicBezTo>
                      <a:pt x="4572000" y="11773"/>
                      <a:pt x="4810715" y="37397"/>
                      <a:pt x="5008970" y="76509"/>
                    </a:cubicBezTo>
                    <a:cubicBezTo>
                      <a:pt x="5207225" y="115620"/>
                      <a:pt x="5334000" y="131805"/>
                      <a:pt x="5583504" y="238350"/>
                    </a:cubicBezTo>
                    <a:cubicBezTo>
                      <a:pt x="5833008" y="344895"/>
                      <a:pt x="6271327" y="578215"/>
                      <a:pt x="6505996" y="715780"/>
                    </a:cubicBezTo>
                    <a:cubicBezTo>
                      <a:pt x="6740665" y="853345"/>
                      <a:pt x="6840467" y="950450"/>
                      <a:pt x="6991518" y="1063738"/>
                    </a:cubicBezTo>
                    <a:cubicBezTo>
                      <a:pt x="7142569" y="1177026"/>
                      <a:pt x="7412304" y="1395511"/>
                      <a:pt x="7412304" y="1395511"/>
                    </a:cubicBezTo>
                    <a:cubicBezTo>
                      <a:pt x="7574145" y="1523635"/>
                      <a:pt x="7744078" y="1642318"/>
                      <a:pt x="7962563" y="1832481"/>
                    </a:cubicBezTo>
                    <a:cubicBezTo>
                      <a:pt x="8181048" y="2022644"/>
                      <a:pt x="8452131" y="2279566"/>
                      <a:pt x="8723214" y="25364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9A2D6C98-5C83-48C8-9F92-68A71C7EF80D}"/>
                  </a:ext>
                </a:extLst>
              </p:cNvPr>
              <p:cNvSpPr/>
              <p:nvPr/>
            </p:nvSpPr>
            <p:spPr>
              <a:xfrm>
                <a:off x="202301" y="3422931"/>
                <a:ext cx="8749826" cy="2553662"/>
              </a:xfrm>
              <a:custGeom>
                <a:avLst/>
                <a:gdLst>
                  <a:gd name="connsiteX0" fmla="*/ 0 w 8749826"/>
                  <a:gd name="connsiteY0" fmla="*/ 8092 h 2553662"/>
                  <a:gd name="connsiteX1" fmla="*/ 315589 w 8749826"/>
                  <a:gd name="connsiteY1" fmla="*/ 315589 h 2553662"/>
                  <a:gd name="connsiteX2" fmla="*/ 671639 w 8749826"/>
                  <a:gd name="connsiteY2" fmla="*/ 614995 h 2553662"/>
                  <a:gd name="connsiteX3" fmla="*/ 1213805 w 8749826"/>
                  <a:gd name="connsiteY3" fmla="*/ 1092425 h 2553662"/>
                  <a:gd name="connsiteX4" fmla="*/ 1537487 w 8749826"/>
                  <a:gd name="connsiteY4" fmla="*/ 1359462 h 2553662"/>
                  <a:gd name="connsiteX5" fmla="*/ 1917812 w 8749826"/>
                  <a:gd name="connsiteY5" fmla="*/ 1610315 h 2553662"/>
                  <a:gd name="connsiteX6" fmla="*/ 2362874 w 8749826"/>
                  <a:gd name="connsiteY6" fmla="*/ 1917812 h 2553662"/>
                  <a:gd name="connsiteX7" fmla="*/ 2888857 w 8749826"/>
                  <a:gd name="connsiteY7" fmla="*/ 2209126 h 2553662"/>
                  <a:gd name="connsiteX8" fmla="*/ 3309642 w 8749826"/>
                  <a:gd name="connsiteY8" fmla="*/ 2354782 h 2553662"/>
                  <a:gd name="connsiteX9" fmla="*/ 3762796 w 8749826"/>
                  <a:gd name="connsiteY9" fmla="*/ 2500439 h 2553662"/>
                  <a:gd name="connsiteX10" fmla="*/ 4102662 w 8749826"/>
                  <a:gd name="connsiteY10" fmla="*/ 2548991 h 2553662"/>
                  <a:gd name="connsiteX11" fmla="*/ 4369699 w 8749826"/>
                  <a:gd name="connsiteY11" fmla="*/ 2548991 h 2553662"/>
                  <a:gd name="connsiteX12" fmla="*/ 4733841 w 8749826"/>
                  <a:gd name="connsiteY12" fmla="*/ 2524715 h 2553662"/>
                  <a:gd name="connsiteX13" fmla="*/ 5324559 w 8749826"/>
                  <a:gd name="connsiteY13" fmla="*/ 2387150 h 2553662"/>
                  <a:gd name="connsiteX14" fmla="*/ 5656333 w 8749826"/>
                  <a:gd name="connsiteY14" fmla="*/ 2281954 h 2553662"/>
                  <a:gd name="connsiteX15" fmla="*/ 6141855 w 8749826"/>
                  <a:gd name="connsiteY15" fmla="*/ 2039193 h 2553662"/>
                  <a:gd name="connsiteX16" fmla="*/ 6586917 w 8749826"/>
                  <a:gd name="connsiteY16" fmla="*/ 1788340 h 2553662"/>
                  <a:gd name="connsiteX17" fmla="*/ 7282832 w 8749826"/>
                  <a:gd name="connsiteY17" fmla="*/ 1262357 h 2553662"/>
                  <a:gd name="connsiteX18" fmla="*/ 7800722 w 8749826"/>
                  <a:gd name="connsiteY18" fmla="*/ 825388 h 2553662"/>
                  <a:gd name="connsiteX19" fmla="*/ 8601834 w 8749826"/>
                  <a:gd name="connsiteY19" fmla="*/ 153749 h 2553662"/>
                  <a:gd name="connsiteX20" fmla="*/ 8747490 w 8749826"/>
                  <a:gd name="connsiteY20" fmla="*/ 0 h 2553662"/>
                  <a:gd name="connsiteX0" fmla="*/ 0 w 8749826"/>
                  <a:gd name="connsiteY0" fmla="*/ 8092 h 2553662"/>
                  <a:gd name="connsiteX1" fmla="*/ 315589 w 8749826"/>
                  <a:gd name="connsiteY1" fmla="*/ 315589 h 2553662"/>
                  <a:gd name="connsiteX2" fmla="*/ 671639 w 8749826"/>
                  <a:gd name="connsiteY2" fmla="*/ 614995 h 2553662"/>
                  <a:gd name="connsiteX3" fmla="*/ 1213805 w 8749826"/>
                  <a:gd name="connsiteY3" fmla="*/ 1092425 h 2553662"/>
                  <a:gd name="connsiteX4" fmla="*/ 1545579 w 8749826"/>
                  <a:gd name="connsiteY4" fmla="*/ 1351370 h 2553662"/>
                  <a:gd name="connsiteX5" fmla="*/ 1917812 w 8749826"/>
                  <a:gd name="connsiteY5" fmla="*/ 1610315 h 2553662"/>
                  <a:gd name="connsiteX6" fmla="*/ 2362874 w 8749826"/>
                  <a:gd name="connsiteY6" fmla="*/ 1917812 h 2553662"/>
                  <a:gd name="connsiteX7" fmla="*/ 2888857 w 8749826"/>
                  <a:gd name="connsiteY7" fmla="*/ 2209126 h 2553662"/>
                  <a:gd name="connsiteX8" fmla="*/ 3309642 w 8749826"/>
                  <a:gd name="connsiteY8" fmla="*/ 2354782 h 2553662"/>
                  <a:gd name="connsiteX9" fmla="*/ 3762796 w 8749826"/>
                  <a:gd name="connsiteY9" fmla="*/ 2500439 h 2553662"/>
                  <a:gd name="connsiteX10" fmla="*/ 4102662 w 8749826"/>
                  <a:gd name="connsiteY10" fmla="*/ 2548991 h 2553662"/>
                  <a:gd name="connsiteX11" fmla="*/ 4369699 w 8749826"/>
                  <a:gd name="connsiteY11" fmla="*/ 2548991 h 2553662"/>
                  <a:gd name="connsiteX12" fmla="*/ 4733841 w 8749826"/>
                  <a:gd name="connsiteY12" fmla="*/ 2524715 h 2553662"/>
                  <a:gd name="connsiteX13" fmla="*/ 5324559 w 8749826"/>
                  <a:gd name="connsiteY13" fmla="*/ 2387150 h 2553662"/>
                  <a:gd name="connsiteX14" fmla="*/ 5656333 w 8749826"/>
                  <a:gd name="connsiteY14" fmla="*/ 2281954 h 2553662"/>
                  <a:gd name="connsiteX15" fmla="*/ 6141855 w 8749826"/>
                  <a:gd name="connsiteY15" fmla="*/ 2039193 h 2553662"/>
                  <a:gd name="connsiteX16" fmla="*/ 6586917 w 8749826"/>
                  <a:gd name="connsiteY16" fmla="*/ 1788340 h 2553662"/>
                  <a:gd name="connsiteX17" fmla="*/ 7282832 w 8749826"/>
                  <a:gd name="connsiteY17" fmla="*/ 1262357 h 2553662"/>
                  <a:gd name="connsiteX18" fmla="*/ 7800722 w 8749826"/>
                  <a:gd name="connsiteY18" fmla="*/ 825388 h 2553662"/>
                  <a:gd name="connsiteX19" fmla="*/ 8601834 w 8749826"/>
                  <a:gd name="connsiteY19" fmla="*/ 153749 h 2553662"/>
                  <a:gd name="connsiteX20" fmla="*/ 8747490 w 8749826"/>
                  <a:gd name="connsiteY20" fmla="*/ 0 h 2553662"/>
                  <a:gd name="connsiteX0" fmla="*/ 0 w 8749826"/>
                  <a:gd name="connsiteY0" fmla="*/ 8092 h 2553662"/>
                  <a:gd name="connsiteX1" fmla="*/ 315589 w 8749826"/>
                  <a:gd name="connsiteY1" fmla="*/ 315589 h 2553662"/>
                  <a:gd name="connsiteX2" fmla="*/ 671639 w 8749826"/>
                  <a:gd name="connsiteY2" fmla="*/ 614995 h 2553662"/>
                  <a:gd name="connsiteX3" fmla="*/ 1213805 w 8749826"/>
                  <a:gd name="connsiteY3" fmla="*/ 1092425 h 2553662"/>
                  <a:gd name="connsiteX4" fmla="*/ 1545579 w 8749826"/>
                  <a:gd name="connsiteY4" fmla="*/ 1351370 h 2553662"/>
                  <a:gd name="connsiteX5" fmla="*/ 1917812 w 8749826"/>
                  <a:gd name="connsiteY5" fmla="*/ 1610315 h 2553662"/>
                  <a:gd name="connsiteX6" fmla="*/ 2362874 w 8749826"/>
                  <a:gd name="connsiteY6" fmla="*/ 1917812 h 2553662"/>
                  <a:gd name="connsiteX7" fmla="*/ 2888857 w 8749826"/>
                  <a:gd name="connsiteY7" fmla="*/ 2209126 h 2553662"/>
                  <a:gd name="connsiteX8" fmla="*/ 3309642 w 8749826"/>
                  <a:gd name="connsiteY8" fmla="*/ 2354782 h 2553662"/>
                  <a:gd name="connsiteX9" fmla="*/ 3762796 w 8749826"/>
                  <a:gd name="connsiteY9" fmla="*/ 2500439 h 2553662"/>
                  <a:gd name="connsiteX10" fmla="*/ 4102662 w 8749826"/>
                  <a:gd name="connsiteY10" fmla="*/ 2548991 h 2553662"/>
                  <a:gd name="connsiteX11" fmla="*/ 4369699 w 8749826"/>
                  <a:gd name="connsiteY11" fmla="*/ 2548991 h 2553662"/>
                  <a:gd name="connsiteX12" fmla="*/ 4733841 w 8749826"/>
                  <a:gd name="connsiteY12" fmla="*/ 2524715 h 2553662"/>
                  <a:gd name="connsiteX13" fmla="*/ 5324559 w 8749826"/>
                  <a:gd name="connsiteY13" fmla="*/ 2387150 h 2553662"/>
                  <a:gd name="connsiteX14" fmla="*/ 5656333 w 8749826"/>
                  <a:gd name="connsiteY14" fmla="*/ 2281954 h 2553662"/>
                  <a:gd name="connsiteX15" fmla="*/ 6141855 w 8749826"/>
                  <a:gd name="connsiteY15" fmla="*/ 2039193 h 2553662"/>
                  <a:gd name="connsiteX16" fmla="*/ 6586917 w 8749826"/>
                  <a:gd name="connsiteY16" fmla="*/ 1788340 h 2553662"/>
                  <a:gd name="connsiteX17" fmla="*/ 7282832 w 8749826"/>
                  <a:gd name="connsiteY17" fmla="*/ 1262357 h 2553662"/>
                  <a:gd name="connsiteX18" fmla="*/ 7824998 w 8749826"/>
                  <a:gd name="connsiteY18" fmla="*/ 817296 h 2553662"/>
                  <a:gd name="connsiteX19" fmla="*/ 8601834 w 8749826"/>
                  <a:gd name="connsiteY19" fmla="*/ 153749 h 2553662"/>
                  <a:gd name="connsiteX20" fmla="*/ 8747490 w 8749826"/>
                  <a:gd name="connsiteY20" fmla="*/ 0 h 2553662"/>
                  <a:gd name="connsiteX0" fmla="*/ 0 w 8749826"/>
                  <a:gd name="connsiteY0" fmla="*/ 8092 h 2553662"/>
                  <a:gd name="connsiteX1" fmla="*/ 315589 w 8749826"/>
                  <a:gd name="connsiteY1" fmla="*/ 315589 h 2553662"/>
                  <a:gd name="connsiteX2" fmla="*/ 671639 w 8749826"/>
                  <a:gd name="connsiteY2" fmla="*/ 614995 h 2553662"/>
                  <a:gd name="connsiteX3" fmla="*/ 1213805 w 8749826"/>
                  <a:gd name="connsiteY3" fmla="*/ 1092425 h 2553662"/>
                  <a:gd name="connsiteX4" fmla="*/ 1545579 w 8749826"/>
                  <a:gd name="connsiteY4" fmla="*/ 1351370 h 2553662"/>
                  <a:gd name="connsiteX5" fmla="*/ 1917812 w 8749826"/>
                  <a:gd name="connsiteY5" fmla="*/ 1610315 h 2553662"/>
                  <a:gd name="connsiteX6" fmla="*/ 2362874 w 8749826"/>
                  <a:gd name="connsiteY6" fmla="*/ 1917812 h 2553662"/>
                  <a:gd name="connsiteX7" fmla="*/ 2888857 w 8749826"/>
                  <a:gd name="connsiteY7" fmla="*/ 2209126 h 2553662"/>
                  <a:gd name="connsiteX8" fmla="*/ 3309642 w 8749826"/>
                  <a:gd name="connsiteY8" fmla="*/ 2354782 h 2553662"/>
                  <a:gd name="connsiteX9" fmla="*/ 3762796 w 8749826"/>
                  <a:gd name="connsiteY9" fmla="*/ 2500439 h 2553662"/>
                  <a:gd name="connsiteX10" fmla="*/ 4102662 w 8749826"/>
                  <a:gd name="connsiteY10" fmla="*/ 2548991 h 2553662"/>
                  <a:gd name="connsiteX11" fmla="*/ 4369699 w 8749826"/>
                  <a:gd name="connsiteY11" fmla="*/ 2548991 h 2553662"/>
                  <a:gd name="connsiteX12" fmla="*/ 4733841 w 8749826"/>
                  <a:gd name="connsiteY12" fmla="*/ 2524715 h 2553662"/>
                  <a:gd name="connsiteX13" fmla="*/ 5324559 w 8749826"/>
                  <a:gd name="connsiteY13" fmla="*/ 2387150 h 2553662"/>
                  <a:gd name="connsiteX14" fmla="*/ 5656333 w 8749826"/>
                  <a:gd name="connsiteY14" fmla="*/ 2281954 h 2553662"/>
                  <a:gd name="connsiteX15" fmla="*/ 6141855 w 8749826"/>
                  <a:gd name="connsiteY15" fmla="*/ 2039193 h 2553662"/>
                  <a:gd name="connsiteX16" fmla="*/ 6586917 w 8749826"/>
                  <a:gd name="connsiteY16" fmla="*/ 1788340 h 2553662"/>
                  <a:gd name="connsiteX17" fmla="*/ 7282832 w 8749826"/>
                  <a:gd name="connsiteY17" fmla="*/ 1278541 h 2553662"/>
                  <a:gd name="connsiteX18" fmla="*/ 7824998 w 8749826"/>
                  <a:gd name="connsiteY18" fmla="*/ 817296 h 2553662"/>
                  <a:gd name="connsiteX19" fmla="*/ 8601834 w 8749826"/>
                  <a:gd name="connsiteY19" fmla="*/ 153749 h 2553662"/>
                  <a:gd name="connsiteX20" fmla="*/ 8747490 w 8749826"/>
                  <a:gd name="connsiteY20" fmla="*/ 0 h 2553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749826" h="2553662">
                    <a:moveTo>
                      <a:pt x="0" y="8092"/>
                    </a:moveTo>
                    <a:cubicBezTo>
                      <a:pt x="101824" y="111265"/>
                      <a:pt x="203649" y="214439"/>
                      <a:pt x="315589" y="315589"/>
                    </a:cubicBezTo>
                    <a:cubicBezTo>
                      <a:pt x="427529" y="416739"/>
                      <a:pt x="521936" y="485522"/>
                      <a:pt x="671639" y="614995"/>
                    </a:cubicBezTo>
                    <a:cubicBezTo>
                      <a:pt x="821342" y="744468"/>
                      <a:pt x="1068148" y="969696"/>
                      <a:pt x="1213805" y="1092425"/>
                    </a:cubicBezTo>
                    <a:cubicBezTo>
                      <a:pt x="1359462" y="1215154"/>
                      <a:pt x="1428245" y="1265055"/>
                      <a:pt x="1545579" y="1351370"/>
                    </a:cubicBezTo>
                    <a:cubicBezTo>
                      <a:pt x="1662914" y="1437685"/>
                      <a:pt x="1781596" y="1515908"/>
                      <a:pt x="1917812" y="1610315"/>
                    </a:cubicBezTo>
                    <a:cubicBezTo>
                      <a:pt x="2054028" y="1704722"/>
                      <a:pt x="2201033" y="1818010"/>
                      <a:pt x="2362874" y="1917812"/>
                    </a:cubicBezTo>
                    <a:cubicBezTo>
                      <a:pt x="2524715" y="2017614"/>
                      <a:pt x="2731062" y="2136298"/>
                      <a:pt x="2888857" y="2209126"/>
                    </a:cubicBezTo>
                    <a:cubicBezTo>
                      <a:pt x="3046652" y="2281954"/>
                      <a:pt x="3163986" y="2306230"/>
                      <a:pt x="3309642" y="2354782"/>
                    </a:cubicBezTo>
                    <a:cubicBezTo>
                      <a:pt x="3455299" y="2403334"/>
                      <a:pt x="3630626" y="2468071"/>
                      <a:pt x="3762796" y="2500439"/>
                    </a:cubicBezTo>
                    <a:cubicBezTo>
                      <a:pt x="3894966" y="2532807"/>
                      <a:pt x="4001512" y="2540899"/>
                      <a:pt x="4102662" y="2548991"/>
                    </a:cubicBezTo>
                    <a:cubicBezTo>
                      <a:pt x="4203813" y="2557083"/>
                      <a:pt x="4264503" y="2553037"/>
                      <a:pt x="4369699" y="2548991"/>
                    </a:cubicBezTo>
                    <a:cubicBezTo>
                      <a:pt x="4474895" y="2544945"/>
                      <a:pt x="4574698" y="2551688"/>
                      <a:pt x="4733841" y="2524715"/>
                    </a:cubicBezTo>
                    <a:cubicBezTo>
                      <a:pt x="4892984" y="2497742"/>
                      <a:pt x="5170810" y="2427610"/>
                      <a:pt x="5324559" y="2387150"/>
                    </a:cubicBezTo>
                    <a:cubicBezTo>
                      <a:pt x="5478308" y="2346690"/>
                      <a:pt x="5520117" y="2339947"/>
                      <a:pt x="5656333" y="2281954"/>
                    </a:cubicBezTo>
                    <a:cubicBezTo>
                      <a:pt x="5792549" y="2223961"/>
                      <a:pt x="5986758" y="2121462"/>
                      <a:pt x="6141855" y="2039193"/>
                    </a:cubicBezTo>
                    <a:cubicBezTo>
                      <a:pt x="6296952" y="1956924"/>
                      <a:pt x="6396754" y="1915115"/>
                      <a:pt x="6586917" y="1788340"/>
                    </a:cubicBezTo>
                    <a:cubicBezTo>
                      <a:pt x="6777080" y="1661565"/>
                      <a:pt x="7076485" y="1440382"/>
                      <a:pt x="7282832" y="1278541"/>
                    </a:cubicBezTo>
                    <a:cubicBezTo>
                      <a:pt x="7489179" y="1116700"/>
                      <a:pt x="7824998" y="817296"/>
                      <a:pt x="7824998" y="817296"/>
                    </a:cubicBezTo>
                    <a:lnTo>
                      <a:pt x="8601834" y="153749"/>
                    </a:lnTo>
                    <a:cubicBezTo>
                      <a:pt x="8759629" y="16184"/>
                      <a:pt x="8753559" y="8092"/>
                      <a:pt x="874749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18D4C95A-2F01-4AF4-B8D2-A30B75A76A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63908" y="534074"/>
                <a:ext cx="8092" cy="56946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376FA9-8ACE-475B-B278-62BB20E631A8}"/>
              </a:ext>
            </a:extLst>
          </p:cNvPr>
          <p:cNvGrpSpPr>
            <a:grpSpLocks noChangeAspect="1"/>
          </p:cNvGrpSpPr>
          <p:nvPr/>
        </p:nvGrpSpPr>
        <p:grpSpPr>
          <a:xfrm>
            <a:off x="5761504" y="1895550"/>
            <a:ext cx="2593901" cy="1640668"/>
            <a:chOff x="0" y="477430"/>
            <a:chExt cx="9144000" cy="578367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64AF0D6-C571-481F-B856-F850D2704468}"/>
                </a:ext>
              </a:extLst>
            </p:cNvPr>
            <p:cNvSpPr/>
            <p:nvPr/>
          </p:nvSpPr>
          <p:spPr>
            <a:xfrm>
              <a:off x="169933" y="896045"/>
              <a:ext cx="8771766" cy="851835"/>
            </a:xfrm>
            <a:custGeom>
              <a:avLst/>
              <a:gdLst>
                <a:gd name="connsiteX0" fmla="*/ 0 w 8771766"/>
                <a:gd name="connsiteY0" fmla="*/ 851835 h 851835"/>
                <a:gd name="connsiteX1" fmla="*/ 339865 w 8771766"/>
                <a:gd name="connsiteY1" fmla="*/ 827559 h 851835"/>
                <a:gd name="connsiteX2" fmla="*/ 801111 w 8771766"/>
                <a:gd name="connsiteY2" fmla="*/ 770914 h 851835"/>
                <a:gd name="connsiteX3" fmla="*/ 1577947 w 8771766"/>
                <a:gd name="connsiteY3" fmla="*/ 576705 h 851835"/>
                <a:gd name="connsiteX4" fmla="*/ 1974456 w 8771766"/>
                <a:gd name="connsiteY4" fmla="*/ 439141 h 851835"/>
                <a:gd name="connsiteX5" fmla="*/ 2508531 w 8771766"/>
                <a:gd name="connsiteY5" fmla="*/ 309668 h 851835"/>
                <a:gd name="connsiteX6" fmla="*/ 2888856 w 8771766"/>
                <a:gd name="connsiteY6" fmla="*/ 204472 h 851835"/>
                <a:gd name="connsiteX7" fmla="*/ 3309642 w 8771766"/>
                <a:gd name="connsiteY7" fmla="*/ 123551 h 851835"/>
                <a:gd name="connsiteX8" fmla="*/ 3641416 w 8771766"/>
                <a:gd name="connsiteY8" fmla="*/ 42631 h 851835"/>
                <a:gd name="connsiteX9" fmla="*/ 4037925 w 8771766"/>
                <a:gd name="connsiteY9" fmla="*/ 2171 h 851835"/>
                <a:gd name="connsiteX10" fmla="*/ 4563908 w 8771766"/>
                <a:gd name="connsiteY10" fmla="*/ 10263 h 851835"/>
                <a:gd name="connsiteX11" fmla="*/ 5081798 w 8771766"/>
                <a:gd name="connsiteY11" fmla="*/ 50723 h 851835"/>
                <a:gd name="connsiteX12" fmla="*/ 5583504 w 8771766"/>
                <a:gd name="connsiteY12" fmla="*/ 131643 h 851835"/>
                <a:gd name="connsiteX13" fmla="*/ 5947646 w 8771766"/>
                <a:gd name="connsiteY13" fmla="*/ 204472 h 851835"/>
                <a:gd name="connsiteX14" fmla="*/ 6603101 w 8771766"/>
                <a:gd name="connsiteY14" fmla="*/ 398681 h 851835"/>
                <a:gd name="connsiteX15" fmla="*/ 6975334 w 8771766"/>
                <a:gd name="connsiteY15" fmla="*/ 487693 h 851835"/>
                <a:gd name="connsiteX16" fmla="*/ 7549869 w 8771766"/>
                <a:gd name="connsiteY16" fmla="*/ 665718 h 851835"/>
                <a:gd name="connsiteX17" fmla="*/ 7962563 w 8771766"/>
                <a:gd name="connsiteY17" fmla="*/ 762822 h 851835"/>
                <a:gd name="connsiteX18" fmla="*/ 8205324 w 8771766"/>
                <a:gd name="connsiteY18" fmla="*/ 811374 h 851835"/>
                <a:gd name="connsiteX19" fmla="*/ 8771766 w 8771766"/>
                <a:gd name="connsiteY19" fmla="*/ 851835 h 85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771766" h="851835">
                  <a:moveTo>
                    <a:pt x="0" y="851835"/>
                  </a:moveTo>
                  <a:cubicBezTo>
                    <a:pt x="103173" y="846440"/>
                    <a:pt x="206347" y="841046"/>
                    <a:pt x="339865" y="827559"/>
                  </a:cubicBezTo>
                  <a:cubicBezTo>
                    <a:pt x="473384" y="814072"/>
                    <a:pt x="594764" y="812723"/>
                    <a:pt x="801111" y="770914"/>
                  </a:cubicBezTo>
                  <a:cubicBezTo>
                    <a:pt x="1007458" y="729105"/>
                    <a:pt x="1382389" y="632001"/>
                    <a:pt x="1577947" y="576705"/>
                  </a:cubicBezTo>
                  <a:cubicBezTo>
                    <a:pt x="1773505" y="521409"/>
                    <a:pt x="1819359" y="483647"/>
                    <a:pt x="1974456" y="439141"/>
                  </a:cubicBezTo>
                  <a:cubicBezTo>
                    <a:pt x="2129553" y="394635"/>
                    <a:pt x="2356131" y="348780"/>
                    <a:pt x="2508531" y="309668"/>
                  </a:cubicBezTo>
                  <a:cubicBezTo>
                    <a:pt x="2660931" y="270556"/>
                    <a:pt x="2755338" y="235491"/>
                    <a:pt x="2888856" y="204472"/>
                  </a:cubicBezTo>
                  <a:cubicBezTo>
                    <a:pt x="3022374" y="173453"/>
                    <a:pt x="3184215" y="150524"/>
                    <a:pt x="3309642" y="123551"/>
                  </a:cubicBezTo>
                  <a:cubicBezTo>
                    <a:pt x="3435069" y="96578"/>
                    <a:pt x="3520036" y="62861"/>
                    <a:pt x="3641416" y="42631"/>
                  </a:cubicBezTo>
                  <a:cubicBezTo>
                    <a:pt x="3762796" y="22401"/>
                    <a:pt x="3884176" y="7566"/>
                    <a:pt x="4037925" y="2171"/>
                  </a:cubicBezTo>
                  <a:cubicBezTo>
                    <a:pt x="4191674" y="-3224"/>
                    <a:pt x="4389929" y="2171"/>
                    <a:pt x="4563908" y="10263"/>
                  </a:cubicBezTo>
                  <a:cubicBezTo>
                    <a:pt x="4737887" y="18355"/>
                    <a:pt x="4911865" y="30493"/>
                    <a:pt x="5081798" y="50723"/>
                  </a:cubicBezTo>
                  <a:cubicBezTo>
                    <a:pt x="5251731" y="70953"/>
                    <a:pt x="5439196" y="106018"/>
                    <a:pt x="5583504" y="131643"/>
                  </a:cubicBezTo>
                  <a:cubicBezTo>
                    <a:pt x="5727812" y="157268"/>
                    <a:pt x="5777713" y="159966"/>
                    <a:pt x="5947646" y="204472"/>
                  </a:cubicBezTo>
                  <a:cubicBezTo>
                    <a:pt x="6117579" y="248978"/>
                    <a:pt x="6431820" y="351477"/>
                    <a:pt x="6603101" y="398681"/>
                  </a:cubicBezTo>
                  <a:cubicBezTo>
                    <a:pt x="6774382" y="445884"/>
                    <a:pt x="6817539" y="443187"/>
                    <a:pt x="6975334" y="487693"/>
                  </a:cubicBezTo>
                  <a:cubicBezTo>
                    <a:pt x="7133129" y="532199"/>
                    <a:pt x="7385331" y="619863"/>
                    <a:pt x="7549869" y="665718"/>
                  </a:cubicBezTo>
                  <a:cubicBezTo>
                    <a:pt x="7714407" y="711573"/>
                    <a:pt x="7853321" y="738546"/>
                    <a:pt x="7962563" y="762822"/>
                  </a:cubicBezTo>
                  <a:cubicBezTo>
                    <a:pt x="8071806" y="787098"/>
                    <a:pt x="8070457" y="796539"/>
                    <a:pt x="8205324" y="811374"/>
                  </a:cubicBezTo>
                  <a:cubicBezTo>
                    <a:pt x="8340191" y="826209"/>
                    <a:pt x="8555978" y="839022"/>
                    <a:pt x="8771766" y="85183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AED869D-5F51-4E51-9066-25A54B972EB2}"/>
                </a:ext>
              </a:extLst>
            </p:cNvPr>
            <p:cNvSpPr/>
            <p:nvPr/>
          </p:nvSpPr>
          <p:spPr>
            <a:xfrm>
              <a:off x="194209" y="5114166"/>
              <a:ext cx="8755582" cy="869405"/>
            </a:xfrm>
            <a:custGeom>
              <a:avLst/>
              <a:gdLst>
                <a:gd name="connsiteX0" fmla="*/ 0 w 8755582"/>
                <a:gd name="connsiteY0" fmla="*/ 0 h 869405"/>
                <a:gd name="connsiteX1" fmla="*/ 445062 w 8755582"/>
                <a:gd name="connsiteY1" fmla="*/ 24276 h 869405"/>
                <a:gd name="connsiteX2" fmla="*/ 890124 w 8755582"/>
                <a:gd name="connsiteY2" fmla="*/ 105197 h 869405"/>
                <a:gd name="connsiteX3" fmla="*/ 1586039 w 8755582"/>
                <a:gd name="connsiteY3" fmla="*/ 283222 h 869405"/>
                <a:gd name="connsiteX4" fmla="*/ 2152481 w 8755582"/>
                <a:gd name="connsiteY4" fmla="*/ 461246 h 869405"/>
                <a:gd name="connsiteX5" fmla="*/ 2775568 w 8755582"/>
                <a:gd name="connsiteY5" fmla="*/ 631179 h 869405"/>
                <a:gd name="connsiteX6" fmla="*/ 3503851 w 8755582"/>
                <a:gd name="connsiteY6" fmla="*/ 801112 h 869405"/>
                <a:gd name="connsiteX7" fmla="*/ 4013649 w 8755582"/>
                <a:gd name="connsiteY7" fmla="*/ 849664 h 869405"/>
                <a:gd name="connsiteX8" fmla="*/ 4523448 w 8755582"/>
                <a:gd name="connsiteY8" fmla="*/ 865848 h 869405"/>
                <a:gd name="connsiteX9" fmla="*/ 5235547 w 8755582"/>
                <a:gd name="connsiteY9" fmla="*/ 784928 h 869405"/>
                <a:gd name="connsiteX10" fmla="*/ 5737253 w 8755582"/>
                <a:gd name="connsiteY10" fmla="*/ 695915 h 869405"/>
                <a:gd name="connsiteX11" fmla="*/ 6230867 w 8755582"/>
                <a:gd name="connsiteY11" fmla="*/ 574535 h 869405"/>
                <a:gd name="connsiteX12" fmla="*/ 6692113 w 8755582"/>
                <a:gd name="connsiteY12" fmla="*/ 445062 h 869405"/>
                <a:gd name="connsiteX13" fmla="*/ 7080531 w 8755582"/>
                <a:gd name="connsiteY13" fmla="*/ 323682 h 869405"/>
                <a:gd name="connsiteX14" fmla="*/ 7638881 w 8755582"/>
                <a:gd name="connsiteY14" fmla="*/ 161841 h 869405"/>
                <a:gd name="connsiteX15" fmla="*/ 8140587 w 8755582"/>
                <a:gd name="connsiteY15" fmla="*/ 56645 h 869405"/>
                <a:gd name="connsiteX16" fmla="*/ 8367164 w 8755582"/>
                <a:gd name="connsiteY16" fmla="*/ 32369 h 869405"/>
                <a:gd name="connsiteX17" fmla="*/ 8504729 w 8755582"/>
                <a:gd name="connsiteY17" fmla="*/ 16184 h 869405"/>
                <a:gd name="connsiteX18" fmla="*/ 8755582 w 8755582"/>
                <a:gd name="connsiteY18" fmla="*/ 16184 h 86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755582" h="869405">
                  <a:moveTo>
                    <a:pt x="0" y="0"/>
                  </a:moveTo>
                  <a:cubicBezTo>
                    <a:pt x="148354" y="3371"/>
                    <a:pt x="296708" y="6743"/>
                    <a:pt x="445062" y="24276"/>
                  </a:cubicBezTo>
                  <a:cubicBezTo>
                    <a:pt x="593416" y="41809"/>
                    <a:pt x="699961" y="62039"/>
                    <a:pt x="890124" y="105197"/>
                  </a:cubicBezTo>
                  <a:cubicBezTo>
                    <a:pt x="1080287" y="148355"/>
                    <a:pt x="1375646" y="223881"/>
                    <a:pt x="1586039" y="283222"/>
                  </a:cubicBezTo>
                  <a:cubicBezTo>
                    <a:pt x="1796432" y="342563"/>
                    <a:pt x="1954226" y="403253"/>
                    <a:pt x="2152481" y="461246"/>
                  </a:cubicBezTo>
                  <a:cubicBezTo>
                    <a:pt x="2350736" y="519239"/>
                    <a:pt x="2550340" y="574535"/>
                    <a:pt x="2775568" y="631179"/>
                  </a:cubicBezTo>
                  <a:cubicBezTo>
                    <a:pt x="3000796" y="687823"/>
                    <a:pt x="3297504" y="764698"/>
                    <a:pt x="3503851" y="801112"/>
                  </a:cubicBezTo>
                  <a:cubicBezTo>
                    <a:pt x="3710198" y="837526"/>
                    <a:pt x="3843716" y="838875"/>
                    <a:pt x="4013649" y="849664"/>
                  </a:cubicBezTo>
                  <a:cubicBezTo>
                    <a:pt x="4183582" y="860453"/>
                    <a:pt x="4319799" y="876637"/>
                    <a:pt x="4523448" y="865848"/>
                  </a:cubicBezTo>
                  <a:cubicBezTo>
                    <a:pt x="4727097" y="855059"/>
                    <a:pt x="5033246" y="813250"/>
                    <a:pt x="5235547" y="784928"/>
                  </a:cubicBezTo>
                  <a:cubicBezTo>
                    <a:pt x="5437848" y="756606"/>
                    <a:pt x="5571366" y="730981"/>
                    <a:pt x="5737253" y="695915"/>
                  </a:cubicBezTo>
                  <a:cubicBezTo>
                    <a:pt x="5903140" y="660849"/>
                    <a:pt x="6071724" y="616344"/>
                    <a:pt x="6230867" y="574535"/>
                  </a:cubicBezTo>
                  <a:cubicBezTo>
                    <a:pt x="6390010" y="532726"/>
                    <a:pt x="6550502" y="486871"/>
                    <a:pt x="6692113" y="445062"/>
                  </a:cubicBezTo>
                  <a:cubicBezTo>
                    <a:pt x="6833724" y="403253"/>
                    <a:pt x="7080531" y="323682"/>
                    <a:pt x="7080531" y="323682"/>
                  </a:cubicBezTo>
                  <a:cubicBezTo>
                    <a:pt x="7238326" y="276478"/>
                    <a:pt x="7462205" y="206347"/>
                    <a:pt x="7638881" y="161841"/>
                  </a:cubicBezTo>
                  <a:cubicBezTo>
                    <a:pt x="7815557" y="117335"/>
                    <a:pt x="8019207" y="78224"/>
                    <a:pt x="8140587" y="56645"/>
                  </a:cubicBezTo>
                  <a:cubicBezTo>
                    <a:pt x="8261967" y="35066"/>
                    <a:pt x="8367164" y="32369"/>
                    <a:pt x="8367164" y="32369"/>
                  </a:cubicBezTo>
                  <a:cubicBezTo>
                    <a:pt x="8427854" y="25626"/>
                    <a:pt x="8439993" y="18881"/>
                    <a:pt x="8504729" y="16184"/>
                  </a:cubicBezTo>
                  <a:cubicBezTo>
                    <a:pt x="8569465" y="13487"/>
                    <a:pt x="8662523" y="14835"/>
                    <a:pt x="8755582" y="1618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6118A6F1-052D-40D7-9CC8-2DB5C2EFB2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0"/>
              <a:ext cx="9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DF47D221-F7D9-4D5A-96A1-C8DBDB05DF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2000" y="477430"/>
              <a:ext cx="0" cy="5783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2FF8ABE0-33A2-48A5-99EB-41FB02C59DBF}"/>
              </a:ext>
            </a:extLst>
          </p:cNvPr>
          <p:cNvSpPr/>
          <p:nvPr/>
        </p:nvSpPr>
        <p:spPr>
          <a:xfrm>
            <a:off x="1610311" y="2621828"/>
            <a:ext cx="91440" cy="914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8828CC9-A376-4BCF-A325-94A311EDEF3E}"/>
                  </a:ext>
                </a:extLst>
              </p:cNvPr>
              <p:cNvSpPr txBox="1"/>
              <p:nvPr/>
            </p:nvSpPr>
            <p:spPr>
              <a:xfrm>
                <a:off x="4017696" y="3685919"/>
                <a:ext cx="7443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8828CC9-A376-4BCF-A325-94A311EDE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696" y="3685919"/>
                <a:ext cx="744371" cy="276999"/>
              </a:xfrm>
              <a:prstGeom prst="rect">
                <a:avLst/>
              </a:prstGeom>
              <a:blipFill>
                <a:blip r:embed="rId3"/>
                <a:stretch>
                  <a:fillRect l="-5738" r="-2459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62C9C0E-93E1-4F3F-82C8-A1C7148B822C}"/>
                  </a:ext>
                </a:extLst>
              </p:cNvPr>
              <p:cNvSpPr txBox="1"/>
              <p:nvPr/>
            </p:nvSpPr>
            <p:spPr>
              <a:xfrm>
                <a:off x="1289344" y="1362167"/>
                <a:ext cx="7443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62C9C0E-93E1-4F3F-82C8-A1C7148B8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344" y="1362167"/>
                <a:ext cx="744371" cy="276999"/>
              </a:xfrm>
              <a:prstGeom prst="rect">
                <a:avLst/>
              </a:prstGeom>
              <a:blipFill>
                <a:blip r:embed="rId4"/>
                <a:stretch>
                  <a:fillRect l="-6557" r="-163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A68E239-0168-433F-A7AC-8531E633760B}"/>
                  </a:ext>
                </a:extLst>
              </p:cNvPr>
              <p:cNvSpPr txBox="1"/>
              <p:nvPr/>
            </p:nvSpPr>
            <p:spPr>
              <a:xfrm>
                <a:off x="6677268" y="1466015"/>
                <a:ext cx="7443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A68E239-0168-433F-A7AC-8531E6337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268" y="1466015"/>
                <a:ext cx="744371" cy="276999"/>
              </a:xfrm>
              <a:prstGeom prst="rect">
                <a:avLst/>
              </a:prstGeom>
              <a:blipFill>
                <a:blip r:embed="rId5"/>
                <a:stretch>
                  <a:fillRect l="-5738" r="-245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E9314CB5-D415-417C-93BD-ADD3D6B2D4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067" y="351771"/>
          <a:ext cx="3713720" cy="601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803240" imgH="291960" progId="Equation.DSMT4">
                  <p:embed/>
                </p:oleObj>
              </mc:Choice>
              <mc:Fallback>
                <p:oleObj name="Equation" r:id="rId6" imgW="1803240" imgH="29196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E9314CB5-D415-417C-93BD-ADD3D6B2D4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62067" y="351771"/>
                        <a:ext cx="3713720" cy="601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8F21F0C-D196-44DA-B09C-5645423C94A7}"/>
                  </a:ext>
                </a:extLst>
              </p:cNvPr>
              <p:cNvSpPr txBox="1"/>
              <p:nvPr/>
            </p:nvSpPr>
            <p:spPr>
              <a:xfrm>
                <a:off x="3087116" y="2536855"/>
                <a:ext cx="191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8F21F0C-D196-44DA-B09C-5645423C9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16" y="2536855"/>
                <a:ext cx="191078" cy="276999"/>
              </a:xfrm>
              <a:prstGeom prst="rect">
                <a:avLst/>
              </a:prstGeom>
              <a:blipFill>
                <a:blip r:embed="rId8"/>
                <a:stretch>
                  <a:fillRect l="-28125" r="-25000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B51E81F-B11F-4E80-9F90-922AFCCE5420}"/>
              </a:ext>
            </a:extLst>
          </p:cNvPr>
          <p:cNvCxnSpPr/>
          <p:nvPr/>
        </p:nvCxnSpPr>
        <p:spPr>
          <a:xfrm>
            <a:off x="5628640" y="2255942"/>
            <a:ext cx="0" cy="95492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2D49DB-8761-452B-86F1-2D3163E6BDB7}"/>
                  </a:ext>
                </a:extLst>
              </p:cNvPr>
              <p:cNvSpPr txBox="1"/>
              <p:nvPr/>
            </p:nvSpPr>
            <p:spPr>
              <a:xfrm>
                <a:off x="4509820" y="2410360"/>
                <a:ext cx="104310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/>
                  <a:t>g</a:t>
                </a:r>
                <a:r>
                  <a:rPr lang="en-US" b="0" dirty="0"/>
                  <a:t>ap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2D49DB-8761-452B-86F1-2D3163E6B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20" y="2410360"/>
                <a:ext cx="1043106" cy="553998"/>
              </a:xfrm>
              <a:prstGeom prst="rect">
                <a:avLst/>
              </a:prstGeom>
              <a:blipFill>
                <a:blip r:embed="rId9"/>
                <a:stretch>
                  <a:fillRect l="-14035" t="-14286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671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8960-74C3-4D72-B0F0-F8A4D6E4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Scattering states vs edge state near the end of SSH chain</a:t>
            </a:r>
          </a:p>
        </p:txBody>
      </p:sp>
    </p:spTree>
    <p:extLst>
      <p:ext uri="{BB962C8B-B14F-4D97-AF65-F5344CB8AC3E}">
        <p14:creationId xmlns:p14="http://schemas.microsoft.com/office/powerpoint/2010/main" val="40051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40D84-AF4E-44E2-8EB8-0911A525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 Green’s function </a:t>
            </a:r>
            <a:r>
              <a:rPr lang="en-US" i="1" dirty="0"/>
              <a:t>g</a:t>
            </a:r>
            <a:r>
              <a:rPr lang="en-US" baseline="-25000" dirty="0"/>
              <a:t>00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25278FF-D393-4B0A-B449-A20F3C6FA9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63823"/>
              </p:ext>
            </p:extLst>
          </p:nvPr>
        </p:nvGraphicFramePr>
        <p:xfrm>
          <a:off x="1098550" y="1679575"/>
          <a:ext cx="6378575" cy="456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3530520" imgH="2527200" progId="Equation.DSMT4">
                  <p:embed/>
                </p:oleObj>
              </mc:Choice>
              <mc:Fallback>
                <p:oleObj name="Equation" r:id="rId3" imgW="3530520" imgH="252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8550" y="1679575"/>
                        <a:ext cx="6378575" cy="4567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59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7D35899-E1DE-4FBE-B317-EF1BBBC5151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Surface density of states,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=−2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Im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7D35899-E1DE-4FBE-B317-EF1BBBC515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30D9EE0-10FA-4E24-8432-48D40F97A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75" y="1940802"/>
            <a:ext cx="3218683" cy="2230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5C61B3-9407-40DE-91F1-AEE4879BB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5846" y="1994678"/>
            <a:ext cx="3278369" cy="21457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BDDBC4-9561-469D-ADB6-CB17BACD1B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5121" y="4424856"/>
            <a:ext cx="3309105" cy="21277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7FDC4B-10C7-44E6-912B-6C3D5A282CC1}"/>
                  </a:ext>
                </a:extLst>
              </p:cNvPr>
              <p:cNvSpPr txBox="1"/>
              <p:nvPr/>
            </p:nvSpPr>
            <p:spPr>
              <a:xfrm>
                <a:off x="511400" y="2045867"/>
                <a:ext cx="1852494" cy="7956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=0.001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7FDC4B-10C7-44E6-912B-6C3D5A282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00" y="2045867"/>
                <a:ext cx="1852494" cy="795602"/>
              </a:xfrm>
              <a:prstGeom prst="rect">
                <a:avLst/>
              </a:prstGeom>
              <a:blipFill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1CDB1B-09B6-4024-BDCA-627451155FC2}"/>
                  </a:ext>
                </a:extLst>
              </p:cNvPr>
              <p:cNvSpPr txBox="1"/>
              <p:nvPr/>
            </p:nvSpPr>
            <p:spPr>
              <a:xfrm>
                <a:off x="4410525" y="1927875"/>
                <a:ext cx="185249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=1&gt;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=1/2,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1CDB1B-09B6-4024-BDCA-627451155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525" y="1927875"/>
                <a:ext cx="1852494" cy="553998"/>
              </a:xfrm>
              <a:prstGeom prst="rect">
                <a:avLst/>
              </a:prstGeom>
              <a:blipFill>
                <a:blip r:embed="rId7"/>
                <a:stretch>
                  <a:fillRect l="-3300" r="-1320" b="-13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CA1FC8-EB5D-44F1-8013-12B1FA233F95}"/>
                  </a:ext>
                </a:extLst>
              </p:cNvPr>
              <p:cNvSpPr txBox="1"/>
              <p:nvPr/>
            </p:nvSpPr>
            <p:spPr>
              <a:xfrm>
                <a:off x="2577260" y="4606178"/>
                <a:ext cx="185249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CA1FC8-EB5D-44F1-8013-12B1FA233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260" y="4606178"/>
                <a:ext cx="1852494" cy="553998"/>
              </a:xfrm>
              <a:prstGeom prst="rect">
                <a:avLst/>
              </a:prstGeom>
              <a:blipFill>
                <a:blip r:embed="rId8"/>
                <a:stretch>
                  <a:fillRect b="-1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E6FFDE2-94EC-4989-99BB-10DC1F4039C2}"/>
                  </a:ext>
                </a:extLst>
              </p:cNvPr>
              <p:cNvSpPr txBox="1"/>
              <p:nvPr/>
            </p:nvSpPr>
            <p:spPr>
              <a:xfrm>
                <a:off x="6465140" y="6211135"/>
                <a:ext cx="2110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E6FFDE2-94EC-4989-99BB-10DC1F403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140" y="6211135"/>
                <a:ext cx="211019" cy="276999"/>
              </a:xfrm>
              <a:prstGeom prst="rect">
                <a:avLst/>
              </a:prstGeom>
              <a:blipFill>
                <a:blip r:embed="rId9"/>
                <a:stretch>
                  <a:fillRect l="-26471" r="-23529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B7FE5C-D086-4F3C-8464-E513AA607C03}"/>
                  </a:ext>
                </a:extLst>
              </p:cNvPr>
              <p:cNvSpPr txBox="1"/>
              <p:nvPr/>
            </p:nvSpPr>
            <p:spPr>
              <a:xfrm>
                <a:off x="4368799" y="4067379"/>
                <a:ext cx="5704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B7FE5C-D086-4F3C-8464-E513AA607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99" y="4067379"/>
                <a:ext cx="570413" cy="276999"/>
              </a:xfrm>
              <a:prstGeom prst="rect">
                <a:avLst/>
              </a:prstGeom>
              <a:blipFill>
                <a:blip r:embed="rId10"/>
                <a:stretch>
                  <a:fillRect l="-9677" r="-15054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77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B38A5776-1997-426F-89B2-A2E654915268}"/>
              </a:ext>
            </a:extLst>
          </p:cNvPr>
          <p:cNvSpPr/>
          <p:nvPr/>
        </p:nvSpPr>
        <p:spPr>
          <a:xfrm>
            <a:off x="5073707" y="3948913"/>
            <a:ext cx="1783080" cy="178308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6D3EEB-CD8A-4FD7-958C-396CF92C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SSH model in </a:t>
            </a:r>
            <a:r>
              <a:rPr lang="en-US" i="1" dirty="0"/>
              <a:t>k</a:t>
            </a:r>
            <a:r>
              <a:rPr lang="en-US" dirty="0"/>
              <a:t> space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F219E27-3255-43D6-94D7-1EDC49DB19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371233"/>
              </p:ext>
            </p:extLst>
          </p:nvPr>
        </p:nvGraphicFramePr>
        <p:xfrm>
          <a:off x="804731" y="1683762"/>
          <a:ext cx="6873875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5346360" imgH="2031840" progId="Equation.DSMT4">
                  <p:embed/>
                </p:oleObj>
              </mc:Choice>
              <mc:Fallback>
                <p:oleObj name="Equation" r:id="rId3" imgW="534636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731" y="1683762"/>
                        <a:ext cx="6873875" cy="261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ED7FFE-C454-4437-A23F-2800425140C3}"/>
              </a:ext>
            </a:extLst>
          </p:cNvPr>
          <p:cNvCxnSpPr/>
          <p:nvPr/>
        </p:nvCxnSpPr>
        <p:spPr>
          <a:xfrm>
            <a:off x="4944232" y="4855222"/>
            <a:ext cx="28322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EE0D24-3E72-42F9-863D-0ED32F0CEF19}"/>
              </a:ext>
            </a:extLst>
          </p:cNvPr>
          <p:cNvCxnSpPr/>
          <p:nvPr/>
        </p:nvCxnSpPr>
        <p:spPr>
          <a:xfrm flipV="1">
            <a:off x="4942915" y="3205943"/>
            <a:ext cx="0" cy="1658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5E39BD6-132D-490F-9C42-CE36AC989A3E}"/>
                  </a:ext>
                </a:extLst>
              </p:cNvPr>
              <p:cNvSpPr txBox="1"/>
              <p:nvPr/>
            </p:nvSpPr>
            <p:spPr>
              <a:xfrm>
                <a:off x="4114800" y="2973823"/>
                <a:ext cx="8170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Im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5E39BD6-132D-490F-9C42-CE36AC989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3823"/>
                <a:ext cx="817083" cy="276999"/>
              </a:xfrm>
              <a:prstGeom prst="rect">
                <a:avLst/>
              </a:prstGeom>
              <a:blipFill>
                <a:blip r:embed="rId5"/>
                <a:stretch>
                  <a:fillRect l="-447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FD142B-AD89-452F-BF48-69841DD7356E}"/>
                  </a:ext>
                </a:extLst>
              </p:cNvPr>
              <p:cNvSpPr txBox="1"/>
              <p:nvPr/>
            </p:nvSpPr>
            <p:spPr>
              <a:xfrm>
                <a:off x="7641564" y="4979291"/>
                <a:ext cx="7973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Re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FD142B-AD89-452F-BF48-69841DD73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564" y="4979291"/>
                <a:ext cx="797333" cy="276999"/>
              </a:xfrm>
              <a:prstGeom prst="rect">
                <a:avLst/>
              </a:prstGeom>
              <a:blipFill>
                <a:blip r:embed="rId6"/>
                <a:stretch>
                  <a:fillRect l="-615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A257EF0-871C-4E5C-A9EE-C0A0DB65BD3B}"/>
              </a:ext>
            </a:extLst>
          </p:cNvPr>
          <p:cNvCxnSpPr>
            <a:cxnSpLocks/>
          </p:cNvCxnSpPr>
          <p:nvPr/>
        </p:nvCxnSpPr>
        <p:spPr>
          <a:xfrm flipV="1">
            <a:off x="5939554" y="3948913"/>
            <a:ext cx="230256" cy="9063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01BCFCD-2B36-407C-981B-70C0B6CD009A}"/>
                  </a:ext>
                </a:extLst>
              </p:cNvPr>
              <p:cNvSpPr txBox="1"/>
              <p:nvPr/>
            </p:nvSpPr>
            <p:spPr>
              <a:xfrm>
                <a:off x="5797936" y="4964455"/>
                <a:ext cx="2476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01BCFCD-2B36-407C-981B-70C0B6CD0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936" y="4964455"/>
                <a:ext cx="247697" cy="276999"/>
              </a:xfrm>
              <a:prstGeom prst="rect">
                <a:avLst/>
              </a:prstGeom>
              <a:blipFill>
                <a:blip r:embed="rId7"/>
                <a:stretch>
                  <a:fillRect l="-17073" r="-7317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17CA31-F8CB-4E00-84FE-5EB503BC7BD9}"/>
                  </a:ext>
                </a:extLst>
              </p:cNvPr>
              <p:cNvSpPr txBox="1"/>
              <p:nvPr/>
            </p:nvSpPr>
            <p:spPr>
              <a:xfrm>
                <a:off x="5748036" y="4072987"/>
                <a:ext cx="2530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17CA31-F8CB-4E00-84FE-5EB503BC7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036" y="4072987"/>
                <a:ext cx="253018" cy="276999"/>
              </a:xfrm>
              <a:prstGeom prst="rect">
                <a:avLst/>
              </a:prstGeom>
              <a:blipFill>
                <a:blip r:embed="rId8"/>
                <a:stretch>
                  <a:fillRect l="-19512" r="-7317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>
            <a:extLst>
              <a:ext uri="{FF2B5EF4-FFF2-40B4-BE49-F238E27FC236}">
                <a16:creationId xmlns:a16="http://schemas.microsoft.com/office/drawing/2014/main" id="{2232208E-5B3E-4518-8FF2-E8B1AC497531}"/>
              </a:ext>
            </a:extLst>
          </p:cNvPr>
          <p:cNvSpPr/>
          <p:nvPr/>
        </p:nvSpPr>
        <p:spPr>
          <a:xfrm>
            <a:off x="5968686" y="4636750"/>
            <a:ext cx="213629" cy="250839"/>
          </a:xfrm>
          <a:prstGeom prst="arc">
            <a:avLst>
              <a:gd name="adj1" fmla="val 15829540"/>
              <a:gd name="adj2" fmla="val 2360440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6CF69E3-6660-4722-B2F8-42A343BE49BD}"/>
                  </a:ext>
                </a:extLst>
              </p:cNvPr>
              <p:cNvSpPr txBox="1"/>
              <p:nvPr/>
            </p:nvSpPr>
            <p:spPr>
              <a:xfrm>
                <a:off x="6182314" y="4349986"/>
                <a:ext cx="14592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angle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6CF69E3-6660-4722-B2F8-42A343BE4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314" y="4349986"/>
                <a:ext cx="1459249" cy="369332"/>
              </a:xfrm>
              <a:prstGeom prst="rect">
                <a:avLst/>
              </a:prstGeom>
              <a:blipFill>
                <a:blip r:embed="rId9"/>
                <a:stretch>
                  <a:fillRect l="-333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19C4617-EF19-408B-91BF-7581C2E666DC}"/>
                  </a:ext>
                </a:extLst>
              </p:cNvPr>
              <p:cNvSpPr txBox="1"/>
              <p:nvPr/>
            </p:nvSpPr>
            <p:spPr>
              <a:xfrm>
                <a:off x="712099" y="4830945"/>
                <a:ext cx="335819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varies from 0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/(2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the complex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traces out a circle.  The winding number </a:t>
                </a:r>
                <a:r>
                  <a:rPr lang="el-GR" i="1" dirty="0"/>
                  <a:t>ν</a:t>
                </a:r>
                <a:r>
                  <a:rPr lang="en-US" dirty="0"/>
                  <a:t> is defined as how many times the origin (0,0) is enclosed.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19C4617-EF19-408B-91BF-7581C2E66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99" y="4830945"/>
                <a:ext cx="3358194" cy="1477328"/>
              </a:xfrm>
              <a:prstGeom prst="rect">
                <a:avLst/>
              </a:prstGeom>
              <a:blipFill>
                <a:blip r:embed="rId10"/>
                <a:stretch>
                  <a:fillRect l="-1633" t="-2058" r="-907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232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1758</TotalTime>
  <Words>950</Words>
  <Application>Microsoft Office PowerPoint</Application>
  <PresentationFormat>On-screen Show (4:3)</PresentationFormat>
  <Paragraphs>120</Paragraphs>
  <Slides>20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Office Theme</vt:lpstr>
      <vt:lpstr>Equation</vt:lpstr>
      <vt:lpstr>MathType 6.0 Equation</vt:lpstr>
      <vt:lpstr>Week 10, Berry phases, SSH Model </vt:lpstr>
      <vt:lpstr>SSH model as a “topological insulator”</vt:lpstr>
      <vt:lpstr>Special limit, t_1→0, t_2&gt;0, edge state</vt:lpstr>
      <vt:lpstr>Opposite limit, t_1&gt;0, t_2=0</vt:lpstr>
      <vt:lpstr>General cases</vt:lpstr>
      <vt:lpstr>Scattering states vs edge state near the end of SSH chain</vt:lpstr>
      <vt:lpstr>Surface Green’s function g00</vt:lpstr>
      <vt:lpstr>Surface density of states, D(E)=-2 Im g_00</vt:lpstr>
      <vt:lpstr>SSH model in k space</vt:lpstr>
      <vt:lpstr>Bulk-edge correspondence</vt:lpstr>
      <vt:lpstr>Overall phase and relative phases in quantum mechanics</vt:lpstr>
      <vt:lpstr>Berry phase in a loop of k space</vt:lpstr>
      <vt:lpstr>Compute the Zak phase for SSH model</vt:lpstr>
      <vt:lpstr>Berry curvature (need 2D parameter k space)</vt:lpstr>
      <vt:lpstr>Symmetries in SSH model</vt:lpstr>
      <vt:lpstr>Hall effect</vt:lpstr>
      <vt:lpstr>Quantum Hall effect, TKNN formula</vt:lpstr>
      <vt:lpstr>Phonon Hall effect</vt:lpstr>
      <vt:lpstr>Phonon Hall model</vt:lpstr>
      <vt:lpstr>T. Qin et al formula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1, Lattice Symmetries </dc:title>
  <dc:creator>Wang Jian-Sheng</dc:creator>
  <cp:lastModifiedBy>Wang Jian-Sheng</cp:lastModifiedBy>
  <cp:revision>208</cp:revision>
  <dcterms:created xsi:type="dcterms:W3CDTF">2020-11-29T06:14:44Z</dcterms:created>
  <dcterms:modified xsi:type="dcterms:W3CDTF">2021-10-20T03:18:59Z</dcterms:modified>
</cp:coreProperties>
</file>