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59" r:id="rId3"/>
    <p:sldId id="260" r:id="rId4"/>
    <p:sldId id="274" r:id="rId5"/>
    <p:sldId id="261" r:id="rId6"/>
    <p:sldId id="262" r:id="rId7"/>
    <p:sldId id="275" r:id="rId8"/>
    <p:sldId id="263" r:id="rId9"/>
    <p:sldId id="264" r:id="rId10"/>
    <p:sldId id="266" r:id="rId11"/>
    <p:sldId id="267" r:id="rId12"/>
    <p:sldId id="277" r:id="rId13"/>
    <p:sldId id="276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8EC70-6E9E-435B-A5E0-634B031E01C0}" v="18" dt="2024-02-05T03:02:53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5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 Jian-Sheng" userId="7d25d710-0931-49a3-acef-49192cec40f2" providerId="ADAL" clId="{F088EC70-6E9E-435B-A5E0-634B031E01C0}"/>
    <pc:docChg chg="custSel modSld">
      <pc:chgData name="Wang Jian-Sheng" userId="7d25d710-0931-49a3-acef-49192cec40f2" providerId="ADAL" clId="{F088EC70-6E9E-435B-A5E0-634B031E01C0}" dt="2024-02-05T03:03:25.501" v="97" actId="20577"/>
      <pc:docMkLst>
        <pc:docMk/>
      </pc:docMkLst>
      <pc:sldChg chg="modSp mod">
        <pc:chgData name="Wang Jian-Sheng" userId="7d25d710-0931-49a3-acef-49192cec40f2" providerId="ADAL" clId="{F088EC70-6E9E-435B-A5E0-634B031E01C0}" dt="2024-02-05T02:42:13.191" v="2" actId="20577"/>
        <pc:sldMkLst>
          <pc:docMk/>
          <pc:sldMk cId="2153188837" sldId="258"/>
        </pc:sldMkLst>
        <pc:spChg chg="mod">
          <ac:chgData name="Wang Jian-Sheng" userId="7d25d710-0931-49a3-acef-49192cec40f2" providerId="ADAL" clId="{F088EC70-6E9E-435B-A5E0-634B031E01C0}" dt="2024-02-05T02:42:13.191" v="2" actId="20577"/>
          <ac:spMkLst>
            <pc:docMk/>
            <pc:sldMk cId="2153188837" sldId="258"/>
            <ac:spMk id="4" creationId="{FE2F1026-AD94-4412-BD4F-59BB80E5138D}"/>
          </ac:spMkLst>
        </pc:spChg>
      </pc:sldChg>
      <pc:sldChg chg="addSp modSp mod">
        <pc:chgData name="Wang Jian-Sheng" userId="7d25d710-0931-49a3-acef-49192cec40f2" providerId="ADAL" clId="{F088EC70-6E9E-435B-A5E0-634B031E01C0}" dt="2024-02-05T02:44:18.996" v="62" actId="1037"/>
        <pc:sldMkLst>
          <pc:docMk/>
          <pc:sldMk cId="1311823461" sldId="259"/>
        </pc:sldMkLst>
        <pc:spChg chg="mod">
          <ac:chgData name="Wang Jian-Sheng" userId="7d25d710-0931-49a3-acef-49192cec40f2" providerId="ADAL" clId="{F088EC70-6E9E-435B-A5E0-634B031E01C0}" dt="2024-02-05T02:43:46.058" v="3" actId="20577"/>
          <ac:spMkLst>
            <pc:docMk/>
            <pc:sldMk cId="1311823461" sldId="259"/>
            <ac:spMk id="16" creationId="{A66E7292-9F7C-41C1-AF5B-8E4E0F69123E}"/>
          </ac:spMkLst>
        </pc:spChg>
        <pc:spChg chg="add mod">
          <ac:chgData name="Wang Jian-Sheng" userId="7d25d710-0931-49a3-acef-49192cec40f2" providerId="ADAL" clId="{F088EC70-6E9E-435B-A5E0-634B031E01C0}" dt="2024-02-05T02:44:18.996" v="62" actId="1037"/>
          <ac:spMkLst>
            <pc:docMk/>
            <pc:sldMk cId="1311823461" sldId="259"/>
            <ac:spMk id="18" creationId="{B874B429-71E5-E08D-1810-149D28F27BC9}"/>
          </ac:spMkLst>
        </pc:spChg>
      </pc:sldChg>
      <pc:sldChg chg="modSp">
        <pc:chgData name="Wang Jian-Sheng" userId="7d25d710-0931-49a3-acef-49192cec40f2" providerId="ADAL" clId="{F088EC70-6E9E-435B-A5E0-634B031E01C0}" dt="2024-02-05T02:50:59.393" v="65" actId="20577"/>
        <pc:sldMkLst>
          <pc:docMk/>
          <pc:sldMk cId="897355227" sldId="263"/>
        </pc:sldMkLst>
        <pc:spChg chg="mod">
          <ac:chgData name="Wang Jian-Sheng" userId="7d25d710-0931-49a3-acef-49192cec40f2" providerId="ADAL" clId="{F088EC70-6E9E-435B-A5E0-634B031E01C0}" dt="2024-02-05T02:50:59.393" v="65" actId="20577"/>
          <ac:spMkLst>
            <pc:docMk/>
            <pc:sldMk cId="897355227" sldId="263"/>
            <ac:spMk id="3" creationId="{AAE4790C-D75F-4A6C-BFE1-E5A5EB389E0C}"/>
          </ac:spMkLst>
        </pc:spChg>
      </pc:sldChg>
      <pc:sldChg chg="modSp">
        <pc:chgData name="Wang Jian-Sheng" userId="7d25d710-0931-49a3-acef-49192cec40f2" providerId="ADAL" clId="{F088EC70-6E9E-435B-A5E0-634B031E01C0}" dt="2024-02-05T03:01:27.463" v="79" actId="20577"/>
        <pc:sldMkLst>
          <pc:docMk/>
          <pc:sldMk cId="1018605710" sldId="264"/>
        </pc:sldMkLst>
        <pc:spChg chg="mod">
          <ac:chgData name="Wang Jian-Sheng" userId="7d25d710-0931-49a3-acef-49192cec40f2" providerId="ADAL" clId="{F088EC70-6E9E-435B-A5E0-634B031E01C0}" dt="2024-02-05T03:01:27.463" v="79" actId="20577"/>
          <ac:spMkLst>
            <pc:docMk/>
            <pc:sldMk cId="1018605710" sldId="264"/>
            <ac:spMk id="3" creationId="{6716C121-AD79-4860-B234-A150BC05FE18}"/>
          </ac:spMkLst>
        </pc:spChg>
      </pc:sldChg>
      <pc:sldChg chg="modSp mod">
        <pc:chgData name="Wang Jian-Sheng" userId="7d25d710-0931-49a3-acef-49192cec40f2" providerId="ADAL" clId="{F088EC70-6E9E-435B-A5E0-634B031E01C0}" dt="2024-02-05T02:53:20.176" v="66" actId="14100"/>
        <pc:sldMkLst>
          <pc:docMk/>
          <pc:sldMk cId="3840407142" sldId="266"/>
        </pc:sldMkLst>
        <pc:spChg chg="mod">
          <ac:chgData name="Wang Jian-Sheng" userId="7d25d710-0931-49a3-acef-49192cec40f2" providerId="ADAL" clId="{F088EC70-6E9E-435B-A5E0-634B031E01C0}" dt="2024-02-05T02:53:20.176" v="66" actId="14100"/>
          <ac:spMkLst>
            <pc:docMk/>
            <pc:sldMk cId="3840407142" sldId="266"/>
            <ac:spMk id="5" creationId="{1A64B515-0746-43A0-BBD3-D73D46603601}"/>
          </ac:spMkLst>
        </pc:spChg>
      </pc:sldChg>
      <pc:sldChg chg="addSp modSp mod">
        <pc:chgData name="Wang Jian-Sheng" userId="7d25d710-0931-49a3-acef-49192cec40f2" providerId="ADAL" clId="{F088EC70-6E9E-435B-A5E0-634B031E01C0}" dt="2024-02-05T03:03:25.501" v="97" actId="20577"/>
        <pc:sldMkLst>
          <pc:docMk/>
          <pc:sldMk cId="1298864393" sldId="267"/>
        </pc:sldMkLst>
        <pc:spChg chg="add mod">
          <ac:chgData name="Wang Jian-Sheng" userId="7d25d710-0931-49a3-acef-49192cec40f2" providerId="ADAL" clId="{F088EC70-6E9E-435B-A5E0-634B031E01C0}" dt="2024-02-05T03:03:25.501" v="97" actId="20577"/>
          <ac:spMkLst>
            <pc:docMk/>
            <pc:sldMk cId="1298864393" sldId="267"/>
            <ac:spMk id="3" creationId="{E50F76EE-1446-1505-9AF2-594CCD03E4B1}"/>
          </ac:spMkLst>
        </pc:spChg>
      </pc:sldChg>
      <pc:sldChg chg="addSp modSp">
        <pc:chgData name="Wang Jian-Sheng" userId="7d25d710-0931-49a3-acef-49192cec40f2" providerId="ADAL" clId="{F088EC70-6E9E-435B-A5E0-634B031E01C0}" dt="2024-02-05T02:55:49.409" v="77" actId="20577"/>
        <pc:sldMkLst>
          <pc:docMk/>
          <pc:sldMk cId="4014098155" sldId="277"/>
        </pc:sldMkLst>
        <pc:spChg chg="add mod">
          <ac:chgData name="Wang Jian-Sheng" userId="7d25d710-0931-49a3-acef-49192cec40f2" providerId="ADAL" clId="{F088EC70-6E9E-435B-A5E0-634B031E01C0}" dt="2024-02-05T02:55:49.409" v="77" actId="20577"/>
          <ac:spMkLst>
            <pc:docMk/>
            <pc:sldMk cId="4014098155" sldId="277"/>
            <ac:spMk id="7" creationId="{3210C33F-EB78-892E-A67E-C7DEB14F532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5311A-5F4A-4C27-A6DF-FFA8F282248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712E-843F-467F-BF38-250FC091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9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6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F94C-8A6A-45FE-82A9-DD9AF81D1A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8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1.png"/><Relationship Id="rId5" Type="http://schemas.openxmlformats.org/officeDocument/2006/relationships/image" Target="../media/image230.png"/><Relationship Id="rId4" Type="http://schemas.openxmlformats.org/officeDocument/2006/relationships/image" Target="../media/image221.png"/><Relationship Id="rId9" Type="http://schemas.openxmlformats.org/officeDocument/2006/relationships/image" Target="../media/image27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emf"/><Relationship Id="rId7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2F1026-AD94-4412-BD4F-59BB80E51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114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Week 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Interactions and Implications</a:t>
            </a:r>
          </a:p>
        </p:txBody>
      </p:sp>
    </p:spTree>
    <p:extLst>
      <p:ext uri="{BB962C8B-B14F-4D97-AF65-F5344CB8AC3E}">
        <p14:creationId xmlns:p14="http://schemas.microsoft.com/office/powerpoint/2010/main" val="215318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64B515-0746-43A0-BBD3-D73D46603601}"/>
              </a:ext>
            </a:extLst>
          </p:cNvPr>
          <p:cNvSpPr/>
          <p:nvPr/>
        </p:nvSpPr>
        <p:spPr>
          <a:xfrm>
            <a:off x="3420777" y="4275971"/>
            <a:ext cx="2453750" cy="10464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D11F9-A9FB-463E-8144-CF514CDC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Macroscopic view of entropy (Clausius)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A96227-E9A6-4F09-BD76-1D6BECCF25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any reversible process (do work or not)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 general 				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A96227-E9A6-4F09-BD76-1D6BECCF2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F835E76-C8D2-4C1B-9FD4-D677BA441514}"/>
              </a:ext>
            </a:extLst>
          </p:cNvPr>
          <p:cNvSpPr txBox="1"/>
          <p:nvPr/>
        </p:nvSpPr>
        <p:spPr>
          <a:xfrm>
            <a:off x="809145" y="5940309"/>
            <a:ext cx="745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equations are generally true, fixing volume or not.</a:t>
            </a:r>
          </a:p>
        </p:txBody>
      </p:sp>
    </p:spTree>
    <p:extLst>
      <p:ext uri="{BB962C8B-B14F-4D97-AF65-F5344CB8AC3E}">
        <p14:creationId xmlns:p14="http://schemas.microsoft.com/office/powerpoint/2010/main" val="384040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B991-7E2C-467C-B4A7-14C2E2C0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 increases in irreversible processes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8614A8-4E17-48A1-8071-2A49E447F1A9}"/>
              </a:ext>
            </a:extLst>
          </p:cNvPr>
          <p:cNvSpPr/>
          <p:nvPr/>
        </p:nvSpPr>
        <p:spPr>
          <a:xfrm>
            <a:off x="1054100" y="2565400"/>
            <a:ext cx="2660650" cy="1670050"/>
          </a:xfrm>
          <a:prstGeom prst="round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FDFDC3-F9F2-4FA2-995D-04A3CF6CEC4D}"/>
              </a:ext>
            </a:extLst>
          </p:cNvPr>
          <p:cNvSpPr/>
          <p:nvPr/>
        </p:nvSpPr>
        <p:spPr>
          <a:xfrm>
            <a:off x="5480050" y="2768600"/>
            <a:ext cx="2019300" cy="1225550"/>
          </a:xfrm>
          <a:prstGeom prst="roundRect">
            <a:avLst/>
          </a:prstGeom>
          <a:solidFill>
            <a:schemeClr val="accent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4ECE4EF-9FB4-4CE9-BA82-193C1D042F56}"/>
              </a:ext>
            </a:extLst>
          </p:cNvPr>
          <p:cNvSpPr/>
          <p:nvPr/>
        </p:nvSpPr>
        <p:spPr>
          <a:xfrm>
            <a:off x="3930650" y="3319462"/>
            <a:ext cx="1333500" cy="219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7F34B0-AE4E-4C85-8FDC-BB944514D589}"/>
              </a:ext>
            </a:extLst>
          </p:cNvPr>
          <p:cNvSpPr txBox="1"/>
          <p:nvPr/>
        </p:nvSpPr>
        <p:spPr>
          <a:xfrm>
            <a:off x="1898650" y="3028950"/>
            <a:ext cx="1352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  <a:p>
            <a:r>
              <a:rPr lang="en-US" dirty="0"/>
              <a:t>T</a:t>
            </a:r>
            <a:r>
              <a:rPr lang="en-US" baseline="-25000" dirty="0"/>
              <a:t>A</a:t>
            </a:r>
            <a:r>
              <a:rPr lang="en-US" dirty="0"/>
              <a:t>=500 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0ADAD5-1EB9-4473-BFB6-B03763CBAA51}"/>
              </a:ext>
            </a:extLst>
          </p:cNvPr>
          <p:cNvSpPr txBox="1"/>
          <p:nvPr/>
        </p:nvSpPr>
        <p:spPr>
          <a:xfrm>
            <a:off x="6102350" y="3009900"/>
            <a:ext cx="1352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  <a:p>
            <a:r>
              <a:rPr lang="en-US" dirty="0"/>
              <a:t>T</a:t>
            </a:r>
            <a:r>
              <a:rPr lang="en-US" baseline="-25000" dirty="0"/>
              <a:t>B</a:t>
            </a:r>
            <a:r>
              <a:rPr lang="en-US" dirty="0"/>
              <a:t>=300 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6A457D-E9E8-4666-A3F0-C48B6376FDA2}"/>
              </a:ext>
            </a:extLst>
          </p:cNvPr>
          <p:cNvSpPr txBox="1"/>
          <p:nvPr/>
        </p:nvSpPr>
        <p:spPr>
          <a:xfrm>
            <a:off x="3930650" y="2635250"/>
            <a:ext cx="139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Q=1500 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19E866-0B76-4E5A-AD2A-01E87E0A0084}"/>
                  </a:ext>
                </a:extLst>
              </p:cNvPr>
              <p:cNvSpPr txBox="1"/>
              <p:nvPr/>
            </p:nvSpPr>
            <p:spPr>
              <a:xfrm>
                <a:off x="771159" y="4857750"/>
                <a:ext cx="3173497" cy="571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−1500 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A19E866-0B76-4E5A-AD2A-01E87E0A0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59" y="4857750"/>
                <a:ext cx="3173497" cy="5713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3B58281-C27C-48E8-BC47-9304FA706618}"/>
                  </a:ext>
                </a:extLst>
              </p:cNvPr>
              <p:cNvSpPr txBox="1"/>
              <p:nvPr/>
            </p:nvSpPr>
            <p:spPr>
              <a:xfrm>
                <a:off x="5286009" y="4724400"/>
                <a:ext cx="2843151" cy="571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1500 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3B58281-C27C-48E8-BC47-9304FA706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09" y="4724400"/>
                <a:ext cx="2843151" cy="5713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BFCF8F-97E0-4D24-BAD6-B06432B18AA0}"/>
                  </a:ext>
                </a:extLst>
              </p:cNvPr>
              <p:cNvSpPr txBox="1"/>
              <p:nvPr/>
            </p:nvSpPr>
            <p:spPr>
              <a:xfrm>
                <a:off x="2870200" y="5930900"/>
                <a:ext cx="3354123" cy="693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BFCF8F-97E0-4D24-BAD6-B06432B18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00" y="5930900"/>
                <a:ext cx="3354123" cy="6933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50F76EE-1446-1505-9AF2-594CCD03E4B1}"/>
              </a:ext>
            </a:extLst>
          </p:cNvPr>
          <p:cNvSpPr txBox="1"/>
          <p:nvPr/>
        </p:nvSpPr>
        <p:spPr>
          <a:xfrm>
            <a:off x="4095750" y="3679382"/>
            <a:ext cx="1287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heat transfer</a:t>
            </a:r>
          </a:p>
        </p:txBody>
      </p:sp>
    </p:spTree>
    <p:extLst>
      <p:ext uri="{BB962C8B-B14F-4D97-AF65-F5344CB8AC3E}">
        <p14:creationId xmlns:p14="http://schemas.microsoft.com/office/powerpoint/2010/main" val="129886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1D0C-5494-4E60-B19D-38D45A7D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Clausius  inequality, changes over a cycle 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B8C04-7027-4681-AEAA-C2996EBB07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2280" y="4991387"/>
                <a:ext cx="7800330" cy="13255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SG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SG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≤0</m:t>
                          </m:r>
                        </m:e>
                      </m:nary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B8C04-7027-4681-AEAA-C2996EBB07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2280" y="4991387"/>
                <a:ext cx="780033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D700862-4A1E-4A47-9335-B60D927C05B5}"/>
              </a:ext>
            </a:extLst>
          </p:cNvPr>
          <p:cNvSpPr/>
          <p:nvPr/>
        </p:nvSpPr>
        <p:spPr>
          <a:xfrm>
            <a:off x="3042449" y="2454442"/>
            <a:ext cx="807656" cy="1100030"/>
          </a:xfrm>
          <a:custGeom>
            <a:avLst/>
            <a:gdLst>
              <a:gd name="connsiteX0" fmla="*/ 30760 w 807656"/>
              <a:gd name="connsiteY0" fmla="*/ 1100030 h 1100030"/>
              <a:gd name="connsiteX1" fmla="*/ 92637 w 807656"/>
              <a:gd name="connsiteY1" fmla="*/ 350635 h 1100030"/>
              <a:gd name="connsiteX2" fmla="*/ 807656 w 807656"/>
              <a:gd name="connsiteY2" fmla="*/ 0 h 110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7656" h="1100030">
                <a:moveTo>
                  <a:pt x="30760" y="1100030"/>
                </a:moveTo>
                <a:cubicBezTo>
                  <a:pt x="-3043" y="817001"/>
                  <a:pt x="-36846" y="533973"/>
                  <a:pt x="92637" y="350635"/>
                </a:cubicBezTo>
                <a:cubicBezTo>
                  <a:pt x="222120" y="167297"/>
                  <a:pt x="514888" y="83648"/>
                  <a:pt x="807656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19C708D-82A6-4126-9DDD-5F3C6D8149DA}"/>
              </a:ext>
            </a:extLst>
          </p:cNvPr>
          <p:cNvSpPr/>
          <p:nvPr/>
        </p:nvSpPr>
        <p:spPr>
          <a:xfrm>
            <a:off x="3908323" y="2426389"/>
            <a:ext cx="973393" cy="316811"/>
          </a:xfrm>
          <a:custGeom>
            <a:avLst/>
            <a:gdLst>
              <a:gd name="connsiteX0" fmla="*/ 0 w 973393"/>
              <a:gd name="connsiteY0" fmla="*/ 7095 h 316811"/>
              <a:gd name="connsiteX1" fmla="*/ 117987 w 973393"/>
              <a:gd name="connsiteY1" fmla="*/ 7095 h 316811"/>
              <a:gd name="connsiteX2" fmla="*/ 464574 w 973393"/>
              <a:gd name="connsiteY2" fmla="*/ 80837 h 316811"/>
              <a:gd name="connsiteX3" fmla="*/ 973393 w 973393"/>
              <a:gd name="connsiteY3" fmla="*/ 316811 h 316811"/>
              <a:gd name="connsiteX4" fmla="*/ 973393 w 973393"/>
              <a:gd name="connsiteY4" fmla="*/ 316811 h 316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393" h="316811">
                <a:moveTo>
                  <a:pt x="0" y="7095"/>
                </a:moveTo>
                <a:cubicBezTo>
                  <a:pt x="20279" y="950"/>
                  <a:pt x="40558" y="-5195"/>
                  <a:pt x="117987" y="7095"/>
                </a:cubicBezTo>
                <a:cubicBezTo>
                  <a:pt x="195416" y="19385"/>
                  <a:pt x="322006" y="29218"/>
                  <a:pt x="464574" y="80837"/>
                </a:cubicBezTo>
                <a:cubicBezTo>
                  <a:pt x="607142" y="132456"/>
                  <a:pt x="973393" y="316811"/>
                  <a:pt x="973393" y="316811"/>
                </a:cubicBezTo>
                <a:lnTo>
                  <a:pt x="973393" y="316811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10049CF-17E9-4F0B-BF21-94E73ECF4DCA}"/>
              </a:ext>
            </a:extLst>
          </p:cNvPr>
          <p:cNvSpPr/>
          <p:nvPr/>
        </p:nvSpPr>
        <p:spPr>
          <a:xfrm>
            <a:off x="3134032" y="2780071"/>
            <a:ext cx="1703439" cy="875494"/>
          </a:xfrm>
          <a:custGeom>
            <a:avLst/>
            <a:gdLst>
              <a:gd name="connsiteX0" fmla="*/ 1703439 w 1703439"/>
              <a:gd name="connsiteY0" fmla="*/ 0 h 875494"/>
              <a:gd name="connsiteX1" fmla="*/ 1157749 w 1703439"/>
              <a:gd name="connsiteY1" fmla="*/ 796413 h 875494"/>
              <a:gd name="connsiteX2" fmla="*/ 0 w 1703439"/>
              <a:gd name="connsiteY2" fmla="*/ 803787 h 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439" h="875494">
                <a:moveTo>
                  <a:pt x="1703439" y="0"/>
                </a:moveTo>
                <a:cubicBezTo>
                  <a:pt x="1572547" y="331224"/>
                  <a:pt x="1441655" y="662449"/>
                  <a:pt x="1157749" y="796413"/>
                </a:cubicBezTo>
                <a:cubicBezTo>
                  <a:pt x="873843" y="930377"/>
                  <a:pt x="436921" y="867082"/>
                  <a:pt x="0" y="80378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10C33F-EB78-892E-A67E-C7DEB14F5327}"/>
                  </a:ext>
                </a:extLst>
              </p:cNvPr>
              <p:cNvSpPr txBox="1"/>
              <p:nvPr/>
            </p:nvSpPr>
            <p:spPr>
              <a:xfrm>
                <a:off x="6663229" y="2640689"/>
                <a:ext cx="178369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SG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SG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SG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SG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10C33F-EB78-892E-A67E-C7DEB14F5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229" y="2640689"/>
                <a:ext cx="1783695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09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478327-0166-46CC-972B-4E9740EE2CDB}"/>
              </a:ext>
            </a:extLst>
          </p:cNvPr>
          <p:cNvCxnSpPr/>
          <p:nvPr/>
        </p:nvCxnSpPr>
        <p:spPr>
          <a:xfrm flipV="1">
            <a:off x="1651000" y="3028950"/>
            <a:ext cx="0" cy="105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E1B85A8-8F89-4C5F-B53F-17605D0C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law of thermodynamics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C46A0C-5920-4817-8FF9-F3F19D0090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4892675"/>
                <a:ext cx="7886700" cy="1793875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  or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 </m:t>
                    </m:r>
                  </m:oMath>
                </a14:m>
                <a:r>
                  <a:rPr lang="en-US" dirty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C46A0C-5920-4817-8FF9-F3F19D0090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4892675"/>
                <a:ext cx="7886700" cy="17938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8CBA5A-6688-48F1-80C4-C317D961EC47}"/>
              </a:ext>
            </a:extLst>
          </p:cNvPr>
          <p:cNvCxnSpPr/>
          <p:nvPr/>
        </p:nvCxnSpPr>
        <p:spPr>
          <a:xfrm>
            <a:off x="857250" y="4089400"/>
            <a:ext cx="25146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3AB21E8-BC99-488A-A076-AC62CD2798E0}"/>
              </a:ext>
            </a:extLst>
          </p:cNvPr>
          <p:cNvCxnSpPr/>
          <p:nvPr/>
        </p:nvCxnSpPr>
        <p:spPr>
          <a:xfrm flipV="1">
            <a:off x="869950" y="2139950"/>
            <a:ext cx="0" cy="19494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EC2FB7B-398A-4481-86E4-94B86BB91FB6}"/>
              </a:ext>
            </a:extLst>
          </p:cNvPr>
          <p:cNvSpPr/>
          <p:nvPr/>
        </p:nvSpPr>
        <p:spPr>
          <a:xfrm>
            <a:off x="1657350" y="2305050"/>
            <a:ext cx="1587500" cy="1778000"/>
          </a:xfrm>
          <a:custGeom>
            <a:avLst/>
            <a:gdLst>
              <a:gd name="connsiteX0" fmla="*/ 1587500 w 1587500"/>
              <a:gd name="connsiteY0" fmla="*/ 0 h 1778000"/>
              <a:gd name="connsiteX1" fmla="*/ 641350 w 1587500"/>
              <a:gd name="connsiteY1" fmla="*/ 488950 h 1778000"/>
              <a:gd name="connsiteX2" fmla="*/ 114300 w 1587500"/>
              <a:gd name="connsiteY2" fmla="*/ 1206500 h 1778000"/>
              <a:gd name="connsiteX3" fmla="*/ 0 w 1587500"/>
              <a:gd name="connsiteY3" fmla="*/ 177800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7500" h="1778000">
                <a:moveTo>
                  <a:pt x="1587500" y="0"/>
                </a:moveTo>
                <a:cubicBezTo>
                  <a:pt x="1237191" y="143933"/>
                  <a:pt x="886883" y="287867"/>
                  <a:pt x="641350" y="488950"/>
                </a:cubicBezTo>
                <a:cubicBezTo>
                  <a:pt x="395817" y="690033"/>
                  <a:pt x="221192" y="991658"/>
                  <a:pt x="114300" y="1206500"/>
                </a:cubicBezTo>
                <a:cubicBezTo>
                  <a:pt x="7408" y="1421342"/>
                  <a:pt x="3704" y="1599671"/>
                  <a:pt x="0" y="177800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7438CF-B336-4967-99FB-E552419105D8}"/>
                  </a:ext>
                </a:extLst>
              </p:cNvPr>
              <p:cNvSpPr txBox="1"/>
              <p:nvPr/>
            </p:nvSpPr>
            <p:spPr>
              <a:xfrm>
                <a:off x="2870200" y="4197350"/>
                <a:ext cx="596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𝑈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A7438CF-B336-4967-99FB-E55241910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00" y="4197350"/>
                <a:ext cx="5969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B26D77-05A1-4C72-9CB5-E2E362363174}"/>
                  </a:ext>
                </a:extLst>
              </p:cNvPr>
              <p:cNvSpPr txBox="1"/>
              <p:nvPr/>
            </p:nvSpPr>
            <p:spPr>
              <a:xfrm>
                <a:off x="501650" y="1974850"/>
                <a:ext cx="2080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𝑆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B26D77-05A1-4C72-9CB5-E2E362363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50" y="1974850"/>
                <a:ext cx="208069" cy="276999"/>
              </a:xfrm>
              <a:prstGeom prst="rect">
                <a:avLst/>
              </a:prstGeom>
              <a:blipFill>
                <a:blip r:embed="rId4"/>
                <a:stretch>
                  <a:fillRect l="-17647" r="-2058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250C468-47C0-4353-961B-0D17B5D3F683}"/>
                  </a:ext>
                </a:extLst>
              </p:cNvPr>
              <p:cNvSpPr txBox="1"/>
              <p:nvPr/>
            </p:nvSpPr>
            <p:spPr>
              <a:xfrm>
                <a:off x="158750" y="3930650"/>
                <a:ext cx="6376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𝑆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250C468-47C0-4353-961B-0D17B5D3F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" y="3930650"/>
                <a:ext cx="637675" cy="276999"/>
              </a:xfrm>
              <a:prstGeom prst="rect">
                <a:avLst/>
              </a:prstGeom>
              <a:blipFill>
                <a:blip r:embed="rId5"/>
                <a:stretch>
                  <a:fillRect l="-5714" r="-6667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03B9431-27F4-47A7-AA87-C496792599CD}"/>
              </a:ext>
            </a:extLst>
          </p:cNvPr>
          <p:cNvSpPr txBox="1"/>
          <p:nvPr/>
        </p:nvSpPr>
        <p:spPr>
          <a:xfrm>
            <a:off x="1206500" y="2501900"/>
            <a:ext cx="113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infinite slope =1/T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180441C-37B5-4F00-BA10-0F480BE2E977}"/>
              </a:ext>
            </a:extLst>
          </p:cNvPr>
          <p:cNvCxnSpPr/>
          <p:nvPr/>
        </p:nvCxnSpPr>
        <p:spPr>
          <a:xfrm>
            <a:off x="5543550" y="4089400"/>
            <a:ext cx="251460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AD2836-73DD-4077-B49F-FB31C521A3F6}"/>
              </a:ext>
            </a:extLst>
          </p:cNvPr>
          <p:cNvCxnSpPr/>
          <p:nvPr/>
        </p:nvCxnSpPr>
        <p:spPr>
          <a:xfrm flipV="1">
            <a:off x="5549900" y="2152650"/>
            <a:ext cx="0" cy="19494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7888BF-F675-4A6C-9ED9-6C5B18C63909}"/>
                  </a:ext>
                </a:extLst>
              </p:cNvPr>
              <p:cNvSpPr txBox="1"/>
              <p:nvPr/>
            </p:nvSpPr>
            <p:spPr>
              <a:xfrm>
                <a:off x="7556500" y="4197350"/>
                <a:ext cx="596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𝑇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7888BF-F675-4A6C-9ED9-6C5B18C63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500" y="4197350"/>
                <a:ext cx="5969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286F047-9D78-4A86-BF9C-BC3FEFEC7D75}"/>
                  </a:ext>
                </a:extLst>
              </p:cNvPr>
              <p:cNvSpPr txBox="1"/>
              <p:nvPr/>
            </p:nvSpPr>
            <p:spPr>
              <a:xfrm>
                <a:off x="5187950" y="1974850"/>
                <a:ext cx="38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𝑉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286F047-9D78-4A86-BF9C-BC3FEFEC7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950" y="1974850"/>
                <a:ext cx="382604" cy="276999"/>
              </a:xfrm>
              <a:prstGeom prst="rect">
                <a:avLst/>
              </a:prstGeom>
              <a:blipFill>
                <a:blip r:embed="rId7"/>
                <a:stretch>
                  <a:fillRect l="-952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13695ED-F8FE-4440-BF00-5D8D77996438}"/>
                  </a:ext>
                </a:extLst>
              </p:cNvPr>
              <p:cNvSpPr txBox="1"/>
              <p:nvPr/>
            </p:nvSpPr>
            <p:spPr>
              <a:xfrm>
                <a:off x="4730750" y="3937000"/>
                <a:ext cx="7609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𝑉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13695ED-F8FE-4440-BF00-5D8D77996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750" y="3937000"/>
                <a:ext cx="760914" cy="276999"/>
              </a:xfrm>
              <a:prstGeom prst="rect">
                <a:avLst/>
              </a:prstGeom>
              <a:blipFill>
                <a:blip r:embed="rId8"/>
                <a:stretch>
                  <a:fillRect l="-4800" r="-56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263DE1F-9C2D-4930-894A-DCC4BF14B2CE}"/>
                  </a:ext>
                </a:extLst>
              </p:cNvPr>
              <p:cNvSpPr txBox="1"/>
              <p:nvPr/>
            </p:nvSpPr>
            <p:spPr>
              <a:xfrm>
                <a:off x="5295900" y="4197350"/>
                <a:ext cx="596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263DE1F-9C2D-4930-894A-DCC4BF14B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4197350"/>
                <a:ext cx="5969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1342B6E-7700-45FF-942C-1D7FD319ECDC}"/>
              </a:ext>
            </a:extLst>
          </p:cNvPr>
          <p:cNvSpPr/>
          <p:nvPr/>
        </p:nvSpPr>
        <p:spPr>
          <a:xfrm>
            <a:off x="5562600" y="2495711"/>
            <a:ext cx="2387600" cy="1580989"/>
          </a:xfrm>
          <a:custGeom>
            <a:avLst/>
            <a:gdLst>
              <a:gd name="connsiteX0" fmla="*/ 2387600 w 2387600"/>
              <a:gd name="connsiteY0" fmla="*/ 18889 h 1580989"/>
              <a:gd name="connsiteX1" fmla="*/ 1695450 w 2387600"/>
              <a:gd name="connsiteY1" fmla="*/ 44289 h 1580989"/>
              <a:gd name="connsiteX2" fmla="*/ 958850 w 2387600"/>
              <a:gd name="connsiteY2" fmla="*/ 406239 h 1580989"/>
              <a:gd name="connsiteX3" fmla="*/ 0 w 2387600"/>
              <a:gd name="connsiteY3" fmla="*/ 1580989 h 158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7600" h="1580989">
                <a:moveTo>
                  <a:pt x="2387600" y="18889"/>
                </a:moveTo>
                <a:cubicBezTo>
                  <a:pt x="2160587" y="-690"/>
                  <a:pt x="1933575" y="-20269"/>
                  <a:pt x="1695450" y="44289"/>
                </a:cubicBezTo>
                <a:cubicBezTo>
                  <a:pt x="1457325" y="108847"/>
                  <a:pt x="1241425" y="150122"/>
                  <a:pt x="958850" y="406239"/>
                </a:cubicBezTo>
                <a:cubicBezTo>
                  <a:pt x="676275" y="662356"/>
                  <a:pt x="338137" y="1121672"/>
                  <a:pt x="0" y="1580989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39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8263-9F08-4927-8FA8-B724B8FA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Paramagnets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A16A78-2C8B-4EC4-BDA9-5DB929363A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3082925"/>
                <a:ext cx="7886700" cy="4351338"/>
              </a:xfrm>
            </p:spPr>
            <p:txBody>
              <a:bodyPr/>
              <a:lstStyle/>
              <a:p>
                <a:r>
                  <a:rPr lang="en-US" b="0" dirty="0"/>
                  <a:t>Energ</a:t>
                </a:r>
                <a:r>
                  <a:rPr lang="en-US" dirty="0"/>
                  <a:t>y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Magnetization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Multiplicity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↑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A16A78-2C8B-4EC4-BDA9-5DB929363A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082925"/>
                <a:ext cx="7886700" cy="4351338"/>
              </a:xfrm>
              <a:blipFill>
                <a:blip r:embed="rId2"/>
                <a:stretch>
                  <a:fillRect l="-1391" t="-266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4DEEBB3-460F-47AE-812F-5BB95CBF9559}"/>
              </a:ext>
            </a:extLst>
          </p:cNvPr>
          <p:cNvCxnSpPr/>
          <p:nvPr/>
        </p:nvCxnSpPr>
        <p:spPr>
          <a:xfrm flipV="1">
            <a:off x="482600" y="1555750"/>
            <a:ext cx="0" cy="125095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57A617-4B91-40E3-8F5E-C52FA7B2E1BE}"/>
              </a:ext>
            </a:extLst>
          </p:cNvPr>
          <p:cNvCxnSpPr/>
          <p:nvPr/>
        </p:nvCxnSpPr>
        <p:spPr>
          <a:xfrm flipV="1">
            <a:off x="1371600" y="191770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06CFE2-DFBE-4483-8B6E-E25C1AC89430}"/>
              </a:ext>
            </a:extLst>
          </p:cNvPr>
          <p:cNvCxnSpPr/>
          <p:nvPr/>
        </p:nvCxnSpPr>
        <p:spPr>
          <a:xfrm flipV="1">
            <a:off x="1600200" y="19113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188B9B-AE4E-4CE9-93DB-F1D76E8EC366}"/>
              </a:ext>
            </a:extLst>
          </p:cNvPr>
          <p:cNvCxnSpPr/>
          <p:nvPr/>
        </p:nvCxnSpPr>
        <p:spPr>
          <a:xfrm flipV="1">
            <a:off x="1828800" y="19113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F53E30-3832-436F-BF9B-85D03F421786}"/>
              </a:ext>
            </a:extLst>
          </p:cNvPr>
          <p:cNvCxnSpPr/>
          <p:nvPr/>
        </p:nvCxnSpPr>
        <p:spPr>
          <a:xfrm flipV="1">
            <a:off x="2057400" y="19113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2DC372-1BB4-44BE-BBA4-E161F46D283C}"/>
              </a:ext>
            </a:extLst>
          </p:cNvPr>
          <p:cNvCxnSpPr/>
          <p:nvPr/>
        </p:nvCxnSpPr>
        <p:spPr>
          <a:xfrm flipV="1">
            <a:off x="2286000" y="191770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E35865-4C0F-4226-B9D9-5DC065C2AB8D}"/>
              </a:ext>
            </a:extLst>
          </p:cNvPr>
          <p:cNvCxnSpPr/>
          <p:nvPr/>
        </p:nvCxnSpPr>
        <p:spPr>
          <a:xfrm flipV="1">
            <a:off x="2514600" y="19113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F9213A-B494-4064-9B79-8301A302BC9A}"/>
              </a:ext>
            </a:extLst>
          </p:cNvPr>
          <p:cNvCxnSpPr/>
          <p:nvPr/>
        </p:nvCxnSpPr>
        <p:spPr>
          <a:xfrm flipV="1">
            <a:off x="2743200" y="19113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03177C-1FB7-45F5-AC35-A389C85DE175}"/>
              </a:ext>
            </a:extLst>
          </p:cNvPr>
          <p:cNvCxnSpPr/>
          <p:nvPr/>
        </p:nvCxnSpPr>
        <p:spPr>
          <a:xfrm flipV="1">
            <a:off x="29718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25AFE1-88E3-4731-B1E6-155A4BE356D7}"/>
              </a:ext>
            </a:extLst>
          </p:cNvPr>
          <p:cNvCxnSpPr/>
          <p:nvPr/>
        </p:nvCxnSpPr>
        <p:spPr>
          <a:xfrm flipV="1">
            <a:off x="32004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5C44E1-2F44-4D4F-830E-4C4CAF113DCF}"/>
              </a:ext>
            </a:extLst>
          </p:cNvPr>
          <p:cNvCxnSpPr/>
          <p:nvPr/>
        </p:nvCxnSpPr>
        <p:spPr>
          <a:xfrm flipV="1">
            <a:off x="34290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7D5FB67-7E99-4F9C-9DA8-9220AE498F75}"/>
              </a:ext>
            </a:extLst>
          </p:cNvPr>
          <p:cNvCxnSpPr/>
          <p:nvPr/>
        </p:nvCxnSpPr>
        <p:spPr>
          <a:xfrm flipV="1">
            <a:off x="3657600" y="19113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8ABDA87-469E-4454-8810-18568F326AA9}"/>
              </a:ext>
            </a:extLst>
          </p:cNvPr>
          <p:cNvCxnSpPr/>
          <p:nvPr/>
        </p:nvCxnSpPr>
        <p:spPr>
          <a:xfrm flipV="1">
            <a:off x="38862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9F70BF-D356-413D-BAD9-8C3A7F373FEB}"/>
              </a:ext>
            </a:extLst>
          </p:cNvPr>
          <p:cNvCxnSpPr/>
          <p:nvPr/>
        </p:nvCxnSpPr>
        <p:spPr>
          <a:xfrm flipV="1">
            <a:off x="41148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87C5F5-5E4F-4C16-B879-2D2B731B9D76}"/>
              </a:ext>
            </a:extLst>
          </p:cNvPr>
          <p:cNvCxnSpPr/>
          <p:nvPr/>
        </p:nvCxnSpPr>
        <p:spPr>
          <a:xfrm flipV="1">
            <a:off x="43434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0E17D30-9764-49B3-AF5C-52A98A4ECC98}"/>
              </a:ext>
            </a:extLst>
          </p:cNvPr>
          <p:cNvCxnSpPr/>
          <p:nvPr/>
        </p:nvCxnSpPr>
        <p:spPr>
          <a:xfrm flipV="1">
            <a:off x="45720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A365F2-FDBB-4C15-AD1E-589D406A4D06}"/>
              </a:ext>
            </a:extLst>
          </p:cNvPr>
          <p:cNvCxnSpPr/>
          <p:nvPr/>
        </p:nvCxnSpPr>
        <p:spPr>
          <a:xfrm flipV="1">
            <a:off x="48006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4F2D481-B7A5-4AF2-84BB-780B2263395A}"/>
              </a:ext>
            </a:extLst>
          </p:cNvPr>
          <p:cNvCxnSpPr/>
          <p:nvPr/>
        </p:nvCxnSpPr>
        <p:spPr>
          <a:xfrm flipV="1">
            <a:off x="50292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B784B11-F0AA-4E1C-9C8A-23B3086CE9C4}"/>
              </a:ext>
            </a:extLst>
          </p:cNvPr>
          <p:cNvCxnSpPr/>
          <p:nvPr/>
        </p:nvCxnSpPr>
        <p:spPr>
          <a:xfrm flipV="1">
            <a:off x="5257800" y="19146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197C02-3065-4CCE-B04E-2E80BE0F118D}"/>
                  </a:ext>
                </a:extLst>
              </p:cNvPr>
              <p:cNvSpPr txBox="1"/>
              <p:nvPr/>
            </p:nvSpPr>
            <p:spPr>
              <a:xfrm>
                <a:off x="666750" y="1943100"/>
                <a:ext cx="406399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197C02-3065-4CCE-B04E-2E80BE0F1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1943100"/>
                <a:ext cx="406399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7254EF-01E6-4573-A66F-7D0D07736CB4}"/>
              </a:ext>
            </a:extLst>
          </p:cNvPr>
          <p:cNvCxnSpPr/>
          <p:nvPr/>
        </p:nvCxnSpPr>
        <p:spPr>
          <a:xfrm flipV="1">
            <a:off x="6502400" y="635000"/>
            <a:ext cx="0" cy="1854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DCE13A-53B8-414F-A91E-2A40A07FAE15}"/>
              </a:ext>
            </a:extLst>
          </p:cNvPr>
          <p:cNvCxnSpPr/>
          <p:nvPr/>
        </p:nvCxnSpPr>
        <p:spPr>
          <a:xfrm>
            <a:off x="6648450" y="971550"/>
            <a:ext cx="749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7474EA-1658-4A39-91A5-E2D6C8D52E02}"/>
              </a:ext>
            </a:extLst>
          </p:cNvPr>
          <p:cNvCxnSpPr/>
          <p:nvPr/>
        </p:nvCxnSpPr>
        <p:spPr>
          <a:xfrm>
            <a:off x="6648450" y="2120900"/>
            <a:ext cx="749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6F26A64-E925-47FB-90AB-B0893D6135C1}"/>
              </a:ext>
            </a:extLst>
          </p:cNvPr>
          <p:cNvCxnSpPr/>
          <p:nvPr/>
        </p:nvCxnSpPr>
        <p:spPr>
          <a:xfrm flipH="1">
            <a:off x="6388100" y="965200"/>
            <a:ext cx="215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37C3F8-7C50-45AB-AD44-E52CD768A63C}"/>
              </a:ext>
            </a:extLst>
          </p:cNvPr>
          <p:cNvCxnSpPr/>
          <p:nvPr/>
        </p:nvCxnSpPr>
        <p:spPr>
          <a:xfrm flipH="1">
            <a:off x="6381750" y="2120900"/>
            <a:ext cx="215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7D0B068-4436-429E-A590-622A9A130D6B}"/>
              </a:ext>
            </a:extLst>
          </p:cNvPr>
          <p:cNvCxnSpPr/>
          <p:nvPr/>
        </p:nvCxnSpPr>
        <p:spPr>
          <a:xfrm flipH="1">
            <a:off x="6407150" y="1543050"/>
            <a:ext cx="215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ED78A60-CE1E-4E3E-92C3-C4E3AF09188A}"/>
                  </a:ext>
                </a:extLst>
              </p:cNvPr>
              <p:cNvSpPr txBox="1"/>
              <p:nvPr/>
            </p:nvSpPr>
            <p:spPr>
              <a:xfrm>
                <a:off x="5765800" y="749300"/>
                <a:ext cx="4381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ED78A60-CE1E-4E3E-92C3-C4E3AF091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00" y="749300"/>
                <a:ext cx="438151" cy="369332"/>
              </a:xfrm>
              <a:prstGeom prst="rect">
                <a:avLst/>
              </a:prstGeom>
              <a:blipFill>
                <a:blip r:embed="rId4"/>
                <a:stretch>
                  <a:fillRect r="-47222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A28E82D-B3B4-4C44-A24F-C62F70942B6B}"/>
                  </a:ext>
                </a:extLst>
              </p:cNvPr>
              <p:cNvSpPr txBox="1"/>
              <p:nvPr/>
            </p:nvSpPr>
            <p:spPr>
              <a:xfrm>
                <a:off x="5765800" y="1917700"/>
                <a:ext cx="4381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A28E82D-B3B4-4C44-A24F-C62F70942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00" y="1917700"/>
                <a:ext cx="438151" cy="369332"/>
              </a:xfrm>
              <a:prstGeom prst="rect">
                <a:avLst/>
              </a:prstGeom>
              <a:blipFill>
                <a:blip r:embed="rId5"/>
                <a:stretch>
                  <a:fillRect r="-47222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053C657-811F-40F4-A9E6-7CA3BBDDA780}"/>
                  </a:ext>
                </a:extLst>
              </p:cNvPr>
              <p:cNvSpPr txBox="1"/>
              <p:nvPr/>
            </p:nvSpPr>
            <p:spPr>
              <a:xfrm>
                <a:off x="5892800" y="1339850"/>
                <a:ext cx="4381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053C657-811F-40F4-A9E6-7CA3BBDDA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800" y="1339850"/>
                <a:ext cx="43815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BD6ADA2B-8837-4E11-ACB1-FBBC3E8ADE8D}"/>
              </a:ext>
            </a:extLst>
          </p:cNvPr>
          <p:cNvSpPr txBox="1"/>
          <p:nvPr/>
        </p:nvSpPr>
        <p:spPr>
          <a:xfrm>
            <a:off x="7791450" y="800100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“down”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DC3C08-E95C-4ECB-8580-0E93CB3C07B8}"/>
              </a:ext>
            </a:extLst>
          </p:cNvPr>
          <p:cNvSpPr txBox="1"/>
          <p:nvPr/>
        </p:nvSpPr>
        <p:spPr>
          <a:xfrm>
            <a:off x="7867650" y="1943100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“up”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664847D-6E89-473E-871A-56A6315E3AA5}"/>
              </a:ext>
            </a:extLst>
          </p:cNvPr>
          <p:cNvCxnSpPr/>
          <p:nvPr/>
        </p:nvCxnSpPr>
        <p:spPr>
          <a:xfrm flipV="1">
            <a:off x="7740650" y="1949450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F5411BF-9F88-4D5A-BF05-893F6F93740D}"/>
              </a:ext>
            </a:extLst>
          </p:cNvPr>
          <p:cNvCxnSpPr/>
          <p:nvPr/>
        </p:nvCxnSpPr>
        <p:spPr>
          <a:xfrm flipV="1">
            <a:off x="7658100" y="784352"/>
            <a:ext cx="0" cy="3429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E3336D7-BD1D-4AE3-8672-C97FCBEC904A}"/>
              </a:ext>
            </a:extLst>
          </p:cNvPr>
          <p:cNvSpPr txBox="1"/>
          <p:nvPr/>
        </p:nvSpPr>
        <p:spPr>
          <a:xfrm>
            <a:off x="555627" y="2385213"/>
            <a:ext cx="97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Magnetic induction</a:t>
            </a:r>
            <a:endParaRPr lang="en-SG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6AD91-5E3E-47EF-9259-21C49DA00B60}"/>
                  </a:ext>
                </a:extLst>
              </p:cNvPr>
              <p:cNvSpPr txBox="1"/>
              <p:nvPr/>
            </p:nvSpPr>
            <p:spPr>
              <a:xfrm>
                <a:off x="4780285" y="2421062"/>
                <a:ext cx="150222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SG" dirty="0"/>
                  <a:t> : </a:t>
                </a:r>
                <a:r>
                  <a:rPr lang="en-SG" sz="1200" dirty="0"/>
                  <a:t>magnetic moment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6AD91-5E3E-47EF-9259-21C49DA00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285" y="2421062"/>
                <a:ext cx="1502225" cy="553998"/>
              </a:xfrm>
              <a:prstGeom prst="rect">
                <a:avLst/>
              </a:prstGeom>
              <a:blipFill>
                <a:blip r:embed="rId7"/>
                <a:stretch>
                  <a:fillRect t="-5495" b="-7692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91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A197F04-093C-4306-BB9E-98E3C15F5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356" y="806218"/>
            <a:ext cx="4129968" cy="23067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C0FDB3-9759-4292-8B1C-05A2EB98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solution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CF462E-53EC-4B76-BED1-DDD50E5F2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9" y="1959570"/>
            <a:ext cx="4773206" cy="29935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A91BEE-5F59-48CC-8FC1-F7969D6D08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5815" y="3407393"/>
            <a:ext cx="3756129" cy="34506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AF3478-4F23-4056-8F95-2349D0508681}"/>
              </a:ext>
            </a:extLst>
          </p:cNvPr>
          <p:cNvSpPr txBox="1"/>
          <p:nvPr/>
        </p:nvSpPr>
        <p:spPr>
          <a:xfrm>
            <a:off x="402336" y="5508345"/>
            <a:ext cx="3972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3.2, figures 3.8, 3.9 of D. V. Schroeder, copyright Addison-Wesley.</a:t>
            </a:r>
          </a:p>
        </p:txBody>
      </p:sp>
    </p:spTree>
    <p:extLst>
      <p:ext uri="{BB962C8B-B14F-4D97-AF65-F5344CB8AC3E}">
        <p14:creationId xmlns:p14="http://schemas.microsoft.com/office/powerpoint/2010/main" val="3819409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2C64DA5-500D-4EDD-A1D9-832AFC6F809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Analytic solution,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large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2C64DA5-500D-4EDD-A1D9-832AFC6F80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12B8EF-B8E6-4CCC-9604-586D21EE8D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!−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↑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/(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/(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12B8EF-B8E6-4CCC-9604-586D21EE8D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07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3BA1-0FF0-4292-816B-52D47B51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capacity and magnetization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DD7983-D662-44BE-B32D-96AD3A9BFF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29" y="1979922"/>
                <a:ext cx="4826000" cy="405447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𝑁𝑘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/(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𝑘𝑇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e>
                          <m:sup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r>
                  <a:rPr lang="en-US" sz="2400" dirty="0"/>
                  <a:t>  (when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DD7983-D662-44BE-B32D-96AD3A9BFF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29" y="1979922"/>
                <a:ext cx="4826000" cy="40544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5178324-D60B-4AD9-9DF1-E8BC5ADE1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953" y="1126033"/>
            <a:ext cx="3650718" cy="3238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44AA91-FA77-4152-9EA7-4090BE729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7688" y="4007160"/>
            <a:ext cx="3287662" cy="285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2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3118-59E4-409B-A1B4-1CF87A62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Magnetization, Bohr magneton, Curie’s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E9DBFF-D436-4BD6-97E2-FF8944D64E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2815" y="2052395"/>
                <a:ext cx="78867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n-US" dirty="0"/>
                  <a:t>. 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𝑘𝑇</m:t>
                            </m:r>
                          </m:den>
                        </m:f>
                      </m:e>
                    </m:func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≈9.3×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−24</m:t>
                        </m:r>
                      </m:sup>
                    </m:sSup>
                  </m:oMath>
                </a14:m>
                <a:r>
                  <a:rPr lang="en-US" dirty="0"/>
                  <a:t>J/T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=5.8×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dirty="0"/>
                  <a:t>eV/T</a:t>
                </a:r>
              </a:p>
              <a:p>
                <a:pPr marL="0" indent="0">
                  <a:buNone/>
                </a:pPr>
                <a:r>
                  <a:rPr lang="en-US" dirty="0"/>
                  <a:t>(T: tesla,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=0.026</m:t>
                    </m:r>
                  </m:oMath>
                </a14:m>
                <a:r>
                  <a:rPr lang="en-US" dirty="0"/>
                  <a:t> eV at 300 K)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Magnetic susceptibility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E9DBFF-D436-4BD6-97E2-FF8944D64E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815" y="2052395"/>
                <a:ext cx="7886700" cy="4351338"/>
              </a:xfrm>
              <a:blipFill>
                <a:blip r:embed="rId2"/>
                <a:stretch>
                  <a:fillRect l="-1546" t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D04F292-CFC1-4242-833E-11450A162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443" y="1690689"/>
            <a:ext cx="4362557" cy="204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50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3CD9-D8F2-48AF-BA19-39C2E05B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Curie’s law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CBEC4A-0A9D-4101-8021-F38C2BB97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1884063"/>
            <a:ext cx="6559550" cy="47310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CD2F9E-07E4-4548-B867-DD5E134874CB}"/>
              </a:ext>
            </a:extLst>
          </p:cNvPr>
          <p:cNvSpPr txBox="1"/>
          <p:nvPr/>
        </p:nvSpPr>
        <p:spPr>
          <a:xfrm>
            <a:off x="6718300" y="1998363"/>
            <a:ext cx="193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Experimental measurements of the magnetization of the organic free radical “DPPH”, taken at </a:t>
            </a:r>
            <a:r>
              <a:rPr lang="en-US" i="1" dirty="0"/>
              <a:t>B </a:t>
            </a:r>
            <a:r>
              <a:rPr lang="en-US" dirty="0"/>
              <a:t>= 2.06 T.  Figure 3.12 of Schroeder.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D86B4E-650F-45A4-9204-DADDF17E7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069" y="2921794"/>
            <a:ext cx="2068206" cy="14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1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0272CE5-6E3A-498F-9AD2-46C64BC54D15}"/>
              </a:ext>
            </a:extLst>
          </p:cNvPr>
          <p:cNvSpPr/>
          <p:nvPr/>
        </p:nvSpPr>
        <p:spPr>
          <a:xfrm>
            <a:off x="768350" y="4413250"/>
            <a:ext cx="4357369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5A1A1FE-E214-4E69-8BBC-D4196BE5658F}"/>
              </a:ext>
            </a:extLst>
          </p:cNvPr>
          <p:cNvSpPr/>
          <p:nvPr/>
        </p:nvSpPr>
        <p:spPr>
          <a:xfrm>
            <a:off x="628650" y="1936750"/>
            <a:ext cx="506730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3118AFB-0D4C-4AB6-A0B8-408B0F03C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22" y="4830497"/>
            <a:ext cx="524917" cy="6178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DBEEE-85B3-44D5-B5DD-B393C65D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262723-97CF-4C76-B795-288F7666D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22" y="2373047"/>
            <a:ext cx="524917" cy="61780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3F14BC8-BA47-4CD2-AE3C-AF9CD1EED88C}"/>
              </a:ext>
            </a:extLst>
          </p:cNvPr>
          <p:cNvSpPr/>
          <p:nvPr/>
        </p:nvSpPr>
        <p:spPr>
          <a:xfrm>
            <a:off x="1238250" y="28321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9967C9-89FE-45C5-AD1A-A0B76A9A7477}"/>
              </a:ext>
            </a:extLst>
          </p:cNvPr>
          <p:cNvSpPr/>
          <p:nvPr/>
        </p:nvSpPr>
        <p:spPr>
          <a:xfrm>
            <a:off x="1238250" y="29083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258F9F-2190-4C7F-91AA-5A71C1D01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572" y="2379397"/>
            <a:ext cx="524917" cy="61780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CC72B2C-FD91-40CF-A188-D6CCED86E922}"/>
              </a:ext>
            </a:extLst>
          </p:cNvPr>
          <p:cNvSpPr/>
          <p:nvPr/>
        </p:nvSpPr>
        <p:spPr>
          <a:xfrm>
            <a:off x="1930400" y="52197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F06B4A8-E56D-421B-940F-A733D4FED702}"/>
              </a:ext>
            </a:extLst>
          </p:cNvPr>
          <p:cNvSpPr/>
          <p:nvPr/>
        </p:nvSpPr>
        <p:spPr>
          <a:xfrm>
            <a:off x="1885950" y="291465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53636B-3228-4B2A-8569-8C943D396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722" y="2379397"/>
            <a:ext cx="524917" cy="617804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69880DE8-3793-46E3-ABB9-8462A465FAA6}"/>
              </a:ext>
            </a:extLst>
          </p:cNvPr>
          <p:cNvSpPr/>
          <p:nvPr/>
        </p:nvSpPr>
        <p:spPr>
          <a:xfrm>
            <a:off x="2584450" y="28448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DC7D957-4589-4277-AEF0-9FA9547AD2D5}"/>
              </a:ext>
            </a:extLst>
          </p:cNvPr>
          <p:cNvSpPr/>
          <p:nvPr/>
        </p:nvSpPr>
        <p:spPr>
          <a:xfrm>
            <a:off x="2584450" y="29210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0E6F2D4-1491-4EB9-B55A-05008780F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272" y="2379397"/>
            <a:ext cx="524917" cy="617804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1FD22720-2B95-46CC-8F26-F1579C113D5D}"/>
              </a:ext>
            </a:extLst>
          </p:cNvPr>
          <p:cNvSpPr/>
          <p:nvPr/>
        </p:nvSpPr>
        <p:spPr>
          <a:xfrm>
            <a:off x="5080000" y="29083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6F3759-70F9-4B6D-B229-88AFC52DD244}"/>
                  </a:ext>
                </a:extLst>
              </p:cNvPr>
              <p:cNvSpPr txBox="1"/>
              <p:nvPr/>
            </p:nvSpPr>
            <p:spPr>
              <a:xfrm>
                <a:off x="3409950" y="2641600"/>
                <a:ext cx="278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6F3759-70F9-4B6D-B229-88AFC52DD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950" y="2641600"/>
                <a:ext cx="278923" cy="276999"/>
              </a:xfrm>
              <a:prstGeom prst="rect">
                <a:avLst/>
              </a:prstGeom>
              <a:blipFill>
                <a:blip r:embed="rId3"/>
                <a:stretch>
                  <a:fillRect r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DFA16B-3A61-4625-9DEB-3B12BBABB384}"/>
                  </a:ext>
                </a:extLst>
              </p:cNvPr>
              <p:cNvSpPr txBox="1"/>
              <p:nvPr/>
            </p:nvSpPr>
            <p:spPr>
              <a:xfrm>
                <a:off x="1060450" y="3162300"/>
                <a:ext cx="4387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           2           …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DFA16B-3A61-4625-9DEB-3B12BBABB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450" y="3162300"/>
                <a:ext cx="4387850" cy="276999"/>
              </a:xfrm>
              <a:prstGeom prst="rect">
                <a:avLst/>
              </a:prstGeom>
              <a:blipFill>
                <a:blip r:embed="rId4"/>
                <a:stretch>
                  <a:fillRect l="-139" t="-2222" b="-1777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3201515A-EE97-4BD6-83DD-83BA479D5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72" y="4824147"/>
            <a:ext cx="524917" cy="617804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8B3FA51B-F06F-4468-A076-92A05986D863}"/>
              </a:ext>
            </a:extLst>
          </p:cNvPr>
          <p:cNvSpPr/>
          <p:nvPr/>
        </p:nvSpPr>
        <p:spPr>
          <a:xfrm>
            <a:off x="1282700" y="52832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4810AD1-F511-4835-A16F-9E8936DDD0AE}"/>
              </a:ext>
            </a:extLst>
          </p:cNvPr>
          <p:cNvSpPr/>
          <p:nvPr/>
        </p:nvSpPr>
        <p:spPr>
          <a:xfrm>
            <a:off x="1282700" y="53594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9A17DEF-41F4-4076-97B7-594E057465F6}"/>
              </a:ext>
            </a:extLst>
          </p:cNvPr>
          <p:cNvSpPr/>
          <p:nvPr/>
        </p:nvSpPr>
        <p:spPr>
          <a:xfrm>
            <a:off x="1930400" y="528955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DF7105-3ABF-4A5A-924D-22A5BEFF403D}"/>
              </a:ext>
            </a:extLst>
          </p:cNvPr>
          <p:cNvSpPr/>
          <p:nvPr/>
        </p:nvSpPr>
        <p:spPr>
          <a:xfrm>
            <a:off x="1930400" y="536575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0A606-31D4-4548-B986-25179D413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172" y="4830497"/>
            <a:ext cx="524917" cy="617804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27259AB5-68AD-4968-A2B7-A2EF09A9DC9A}"/>
              </a:ext>
            </a:extLst>
          </p:cNvPr>
          <p:cNvSpPr/>
          <p:nvPr/>
        </p:nvSpPr>
        <p:spPr>
          <a:xfrm>
            <a:off x="2628900" y="52959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8FEB4C7-D8E1-4093-A61F-6E98AD05E495}"/>
              </a:ext>
            </a:extLst>
          </p:cNvPr>
          <p:cNvSpPr/>
          <p:nvPr/>
        </p:nvSpPr>
        <p:spPr>
          <a:xfrm>
            <a:off x="2628900" y="537210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4A6DBB9-529C-42BD-A63A-7243FEC71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372" y="4830497"/>
            <a:ext cx="524917" cy="617804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916E4D73-6DC3-4353-A04D-68684CCF4597}"/>
              </a:ext>
            </a:extLst>
          </p:cNvPr>
          <p:cNvSpPr/>
          <p:nvPr/>
        </p:nvSpPr>
        <p:spPr>
          <a:xfrm>
            <a:off x="4483100" y="530225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0A536DD-4245-4659-845D-A06D015094F7}"/>
              </a:ext>
            </a:extLst>
          </p:cNvPr>
          <p:cNvSpPr/>
          <p:nvPr/>
        </p:nvSpPr>
        <p:spPr>
          <a:xfrm>
            <a:off x="4483100" y="537845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002321-76F8-4708-9D87-7697CA400CB1}"/>
                  </a:ext>
                </a:extLst>
              </p:cNvPr>
              <p:cNvSpPr txBox="1"/>
              <p:nvPr/>
            </p:nvSpPr>
            <p:spPr>
              <a:xfrm>
                <a:off x="3454400" y="5092700"/>
                <a:ext cx="278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002321-76F8-4708-9D87-7697CA400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0" y="5092700"/>
                <a:ext cx="278923" cy="276999"/>
              </a:xfrm>
              <a:prstGeom prst="rect">
                <a:avLst/>
              </a:prstGeom>
              <a:blipFill>
                <a:blip r:embed="rId5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EFFA15-6D1D-466B-96FA-4ACCB1E3E42C}"/>
                  </a:ext>
                </a:extLst>
              </p:cNvPr>
              <p:cNvSpPr txBox="1"/>
              <p:nvPr/>
            </p:nvSpPr>
            <p:spPr>
              <a:xfrm>
                <a:off x="1104900" y="5613400"/>
                <a:ext cx="38545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12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2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1200" dirty="0"/>
                  <a:t>      …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EFFA15-6D1D-466B-96FA-4ACCB1E3E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5613400"/>
                <a:ext cx="3854539" cy="276999"/>
              </a:xfrm>
              <a:prstGeom prst="rect">
                <a:avLst/>
              </a:prstGeom>
              <a:blipFill>
                <a:blip r:embed="rId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>
            <a:extLst>
              <a:ext uri="{FF2B5EF4-FFF2-40B4-BE49-F238E27FC236}">
                <a16:creationId xmlns:a16="http://schemas.microsoft.com/office/drawing/2014/main" id="{CEA8A906-0C4E-4290-939A-93C829F3A7F5}"/>
              </a:ext>
            </a:extLst>
          </p:cNvPr>
          <p:cNvSpPr/>
          <p:nvPr/>
        </p:nvSpPr>
        <p:spPr>
          <a:xfrm>
            <a:off x="4483100" y="5226050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654887E-E52E-4E80-8965-8A656E414D48}"/>
                  </a:ext>
                </a:extLst>
              </p:cNvPr>
              <p:cNvSpPr txBox="1"/>
              <p:nvPr/>
            </p:nvSpPr>
            <p:spPr>
              <a:xfrm>
                <a:off x="2051139" y="1599172"/>
                <a:ext cx="24277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654887E-E52E-4E80-8965-8A656E414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139" y="1599172"/>
                <a:ext cx="2427716" cy="276999"/>
              </a:xfrm>
              <a:prstGeom prst="rect">
                <a:avLst/>
              </a:prstGeom>
              <a:blipFill>
                <a:blip r:embed="rId7"/>
                <a:stretch>
                  <a:fillRect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E0E37BC-FB81-4748-909A-5608909AA298}"/>
                  </a:ext>
                </a:extLst>
              </p:cNvPr>
              <p:cNvSpPr txBox="1"/>
              <p:nvPr/>
            </p:nvSpPr>
            <p:spPr>
              <a:xfrm>
                <a:off x="1720939" y="6361672"/>
                <a:ext cx="24277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E0E37BC-FB81-4748-909A-5608909AA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939" y="6361672"/>
                <a:ext cx="2427716" cy="276999"/>
              </a:xfrm>
              <a:prstGeom prst="rect">
                <a:avLst/>
              </a:prstGeom>
              <a:blipFill>
                <a:blip r:embed="rId8"/>
                <a:stretch>
                  <a:fillRect l="-752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55178430-1000-46B7-87EB-D33DA01C1231}"/>
              </a:ext>
            </a:extLst>
          </p:cNvPr>
          <p:cNvSpPr/>
          <p:nvPr/>
        </p:nvSpPr>
        <p:spPr>
          <a:xfrm>
            <a:off x="2740069" y="3873500"/>
            <a:ext cx="238081" cy="438150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A16192-98BD-459C-8599-9FCF8B1BB304}"/>
              </a:ext>
            </a:extLst>
          </p:cNvPr>
          <p:cNvSpPr txBox="1"/>
          <p:nvPr/>
        </p:nvSpPr>
        <p:spPr>
          <a:xfrm>
            <a:off x="3238500" y="38989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Move the “dots”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64AA4D4-3888-4738-A510-609D3B90009A}"/>
                  </a:ext>
                </a:extLst>
              </p:cNvPr>
              <p:cNvSpPr txBox="1"/>
              <p:nvPr/>
            </p:nvSpPr>
            <p:spPr>
              <a:xfrm>
                <a:off x="6343649" y="1587500"/>
                <a:ext cx="2247989" cy="4730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The numbers of oscillators are fixed, say Einstein solid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/>
                  <a:t> has 300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/>
                  <a:t> has 200 identical oscillators.   Total energy units (the dots in the figures) is fixed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 dirty="0"/>
                  <a:t>, 100 units.  Entropy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/>
                  <a:t> is determined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 dirty="0"/>
                  <a:t>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1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/>
                  <a:t>.   Thermal equilibrium between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/>
                  <a:t> is achieved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600" dirty="0"/>
                  <a:t> is a maximum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64AA4D4-3888-4738-A510-609D3B900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649" y="1587500"/>
                <a:ext cx="2247989" cy="4730206"/>
              </a:xfrm>
              <a:prstGeom prst="rect">
                <a:avLst/>
              </a:prstGeom>
              <a:blipFill>
                <a:blip r:embed="rId9"/>
                <a:stretch>
                  <a:fillRect l="-1630" t="-387" r="-4620" b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AEF2137-E38A-46C6-AFF1-33702EDA9937}"/>
                  </a:ext>
                </a:extLst>
              </p:cNvPr>
              <p:cNvSpPr txBox="1"/>
              <p:nvPr/>
            </p:nvSpPr>
            <p:spPr>
              <a:xfrm>
                <a:off x="679450" y="1987550"/>
                <a:ext cx="2298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AEF2137-E38A-46C6-AFF1-33702EDA9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50" y="1987550"/>
                <a:ext cx="229870" cy="276999"/>
              </a:xfrm>
              <a:prstGeom prst="rect">
                <a:avLst/>
              </a:prstGeom>
              <a:blipFill>
                <a:blip r:embed="rId10"/>
                <a:stretch>
                  <a:fillRect l="-15789" r="-18421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D1707EE-8E19-44D0-8273-E2B4C3AA7346}"/>
                  </a:ext>
                </a:extLst>
              </p:cNvPr>
              <p:cNvSpPr txBox="1"/>
              <p:nvPr/>
            </p:nvSpPr>
            <p:spPr>
              <a:xfrm>
                <a:off x="812800" y="4464050"/>
                <a:ext cx="2402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D1707EE-8E19-44D0-8273-E2B4C3AA7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" y="4464050"/>
                <a:ext cx="240259" cy="276999"/>
              </a:xfrm>
              <a:prstGeom prst="rect">
                <a:avLst/>
              </a:prstGeom>
              <a:blipFill>
                <a:blip r:embed="rId11"/>
                <a:stretch>
                  <a:fillRect l="-15000" r="-15000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D2D7B0-7B94-4F25-B2EC-52C6766B5FDE}"/>
                  </a:ext>
                </a:extLst>
              </p:cNvPr>
              <p:cNvSpPr txBox="1"/>
              <p:nvPr/>
            </p:nvSpPr>
            <p:spPr>
              <a:xfrm>
                <a:off x="2235517" y="3885744"/>
                <a:ext cx="355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D2D7B0-7B94-4F25-B2EC-52C6766B5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517" y="3885744"/>
                <a:ext cx="355511" cy="369332"/>
              </a:xfrm>
              <a:prstGeom prst="rect">
                <a:avLst/>
              </a:prstGeom>
              <a:blipFill>
                <a:blip r:embed="rId12"/>
                <a:stretch>
                  <a:fillRect r="-24138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0CD5CE9D-320F-405F-8869-EEA439006862}"/>
              </a:ext>
            </a:extLst>
          </p:cNvPr>
          <p:cNvSpPr/>
          <p:nvPr/>
        </p:nvSpPr>
        <p:spPr>
          <a:xfrm>
            <a:off x="1976119" y="2216925"/>
            <a:ext cx="608331" cy="1196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6E7292-9F7C-41C1-AF5B-8E4E0F69123E}"/>
              </a:ext>
            </a:extLst>
          </p:cNvPr>
          <p:cNvSpPr txBox="1"/>
          <p:nvPr/>
        </p:nvSpPr>
        <p:spPr>
          <a:xfrm>
            <a:off x="1794579" y="1908613"/>
            <a:ext cx="1291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move dots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74B429-71E5-E08D-1810-149D28F27BC9}"/>
              </a:ext>
            </a:extLst>
          </p:cNvPr>
          <p:cNvSpPr/>
          <p:nvPr/>
        </p:nvSpPr>
        <p:spPr>
          <a:xfrm>
            <a:off x="2585140" y="2775788"/>
            <a:ext cx="45719" cy="472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2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B86AC49-A22E-409C-8358-48B055C8A64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dirty="0"/>
                  <a:t>Entropies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and the sum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B86AC49-A22E-409C-8358-48B055C8A6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825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FD908BD-FAD0-4594-84E7-E02DD2843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544" y="3590127"/>
            <a:ext cx="4798771" cy="32644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6C7DAB-1E27-412E-B621-70FAF3DB5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5" y="2068767"/>
            <a:ext cx="4316425" cy="24997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95C94C-0661-4A62-A83E-C5B831C7E082}"/>
                  </a:ext>
                </a:extLst>
              </p:cNvPr>
              <p:cNvSpPr txBox="1"/>
              <p:nvPr/>
            </p:nvSpPr>
            <p:spPr>
              <a:xfrm>
                <a:off x="196471" y="5090190"/>
                <a:ext cx="4195774" cy="5733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total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total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95C94C-0661-4A62-A83E-C5B831C7E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71" y="5090190"/>
                <a:ext cx="4195774" cy="5733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3F0D81-9FA4-40D2-8A76-AFE5EB08068F}"/>
                  </a:ext>
                </a:extLst>
              </p:cNvPr>
              <p:cNvSpPr txBox="1"/>
              <p:nvPr/>
            </p:nvSpPr>
            <p:spPr>
              <a:xfrm>
                <a:off x="993775" y="6076950"/>
                <a:ext cx="19019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const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s</a:t>
                </a:r>
                <a:r>
                  <a:rPr lang="en-US" b="0" dirty="0"/>
                  <a:t>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3F0D81-9FA4-40D2-8A76-AFE5EB080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775" y="6076950"/>
                <a:ext cx="1901931" cy="830997"/>
              </a:xfrm>
              <a:prstGeom prst="rect">
                <a:avLst/>
              </a:prstGeom>
              <a:blipFill>
                <a:blip r:embed="rId6"/>
                <a:stretch>
                  <a:fillRect l="-7372" r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7347745-708A-47F4-9CB2-ADD7F0D3FFA8}"/>
                  </a:ext>
                </a:extLst>
              </p:cNvPr>
              <p:cNvSpPr txBox="1"/>
              <p:nvPr/>
            </p:nvSpPr>
            <p:spPr>
              <a:xfrm>
                <a:off x="5686425" y="1825909"/>
                <a:ext cx="16215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7347745-708A-47F4-9CB2-ADD7F0D3F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25" y="1825909"/>
                <a:ext cx="1621598" cy="276999"/>
              </a:xfrm>
              <a:prstGeom prst="rect">
                <a:avLst/>
              </a:prstGeom>
              <a:blipFill>
                <a:blip r:embed="rId7"/>
                <a:stretch>
                  <a:fillRect l="-2256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60D34B-67C2-440F-A25F-D72D639E153C}"/>
                  </a:ext>
                </a:extLst>
              </p:cNvPr>
              <p:cNvSpPr txBox="1"/>
              <p:nvPr/>
            </p:nvSpPr>
            <p:spPr>
              <a:xfrm>
                <a:off x="5074675" y="2515128"/>
                <a:ext cx="3354508" cy="572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60D34B-67C2-440F-A25F-D72D639E1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675" y="2515128"/>
                <a:ext cx="3354508" cy="5720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59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2BC9-51E0-4C09-A13A-437068D8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Entropy, single system vs composite system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C6C5098-53B2-4103-86D0-634FCCBBDCFB}"/>
              </a:ext>
            </a:extLst>
          </p:cNvPr>
          <p:cNvCxnSpPr/>
          <p:nvPr/>
        </p:nvCxnSpPr>
        <p:spPr>
          <a:xfrm>
            <a:off x="2209800" y="5575300"/>
            <a:ext cx="4546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180D178-D2AC-4333-9632-B077B8E3B822}"/>
              </a:ext>
            </a:extLst>
          </p:cNvPr>
          <p:cNvCxnSpPr/>
          <p:nvPr/>
        </p:nvCxnSpPr>
        <p:spPr>
          <a:xfrm flipV="1">
            <a:off x="2209800" y="2730500"/>
            <a:ext cx="0" cy="2844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15AAF4-03AF-4C37-B9F6-B3CA67C1B009}"/>
              </a:ext>
            </a:extLst>
          </p:cNvPr>
          <p:cNvSpPr/>
          <p:nvPr/>
        </p:nvSpPr>
        <p:spPr>
          <a:xfrm>
            <a:off x="2222500" y="3498850"/>
            <a:ext cx="4521200" cy="2057400"/>
          </a:xfrm>
          <a:custGeom>
            <a:avLst/>
            <a:gdLst>
              <a:gd name="connsiteX0" fmla="*/ 4521200 w 4521200"/>
              <a:gd name="connsiteY0" fmla="*/ 0 h 2057400"/>
              <a:gd name="connsiteX1" fmla="*/ 3746500 w 4521200"/>
              <a:gd name="connsiteY1" fmla="*/ 215900 h 2057400"/>
              <a:gd name="connsiteX2" fmla="*/ 3003550 w 4521200"/>
              <a:gd name="connsiteY2" fmla="*/ 463550 h 2057400"/>
              <a:gd name="connsiteX3" fmla="*/ 2152650 w 4521200"/>
              <a:gd name="connsiteY3" fmla="*/ 800100 h 2057400"/>
              <a:gd name="connsiteX4" fmla="*/ 1676400 w 4521200"/>
              <a:gd name="connsiteY4" fmla="*/ 996950 h 2057400"/>
              <a:gd name="connsiteX5" fmla="*/ 1193800 w 4521200"/>
              <a:gd name="connsiteY5" fmla="*/ 1200150 h 2057400"/>
              <a:gd name="connsiteX6" fmla="*/ 533400 w 4521200"/>
              <a:gd name="connsiteY6" fmla="*/ 1600200 h 2057400"/>
              <a:gd name="connsiteX7" fmla="*/ 0 w 4521200"/>
              <a:gd name="connsiteY7" fmla="*/ 2057400 h 2057400"/>
              <a:gd name="connsiteX0" fmla="*/ 4521200 w 4521200"/>
              <a:gd name="connsiteY0" fmla="*/ 0 h 2057400"/>
              <a:gd name="connsiteX1" fmla="*/ 3746500 w 4521200"/>
              <a:gd name="connsiteY1" fmla="*/ 215900 h 2057400"/>
              <a:gd name="connsiteX2" fmla="*/ 3003550 w 4521200"/>
              <a:gd name="connsiteY2" fmla="*/ 463550 h 2057400"/>
              <a:gd name="connsiteX3" fmla="*/ 2152650 w 4521200"/>
              <a:gd name="connsiteY3" fmla="*/ 800100 h 2057400"/>
              <a:gd name="connsiteX4" fmla="*/ 1676400 w 4521200"/>
              <a:gd name="connsiteY4" fmla="*/ 996950 h 2057400"/>
              <a:gd name="connsiteX5" fmla="*/ 1193800 w 4521200"/>
              <a:gd name="connsiteY5" fmla="*/ 1219200 h 2057400"/>
              <a:gd name="connsiteX6" fmla="*/ 533400 w 4521200"/>
              <a:gd name="connsiteY6" fmla="*/ 1600200 h 2057400"/>
              <a:gd name="connsiteX7" fmla="*/ 0 w 4521200"/>
              <a:gd name="connsiteY7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1200" h="2057400">
                <a:moveTo>
                  <a:pt x="4521200" y="0"/>
                </a:moveTo>
                <a:cubicBezTo>
                  <a:pt x="4260321" y="69321"/>
                  <a:pt x="3999442" y="138642"/>
                  <a:pt x="3746500" y="215900"/>
                </a:cubicBezTo>
                <a:cubicBezTo>
                  <a:pt x="3493558" y="293158"/>
                  <a:pt x="3269192" y="366183"/>
                  <a:pt x="3003550" y="463550"/>
                </a:cubicBezTo>
                <a:cubicBezTo>
                  <a:pt x="2737908" y="560917"/>
                  <a:pt x="2373842" y="711200"/>
                  <a:pt x="2152650" y="800100"/>
                </a:cubicBezTo>
                <a:cubicBezTo>
                  <a:pt x="1931458" y="889000"/>
                  <a:pt x="1836208" y="927100"/>
                  <a:pt x="1676400" y="996950"/>
                </a:cubicBezTo>
                <a:cubicBezTo>
                  <a:pt x="1516592" y="1066800"/>
                  <a:pt x="1384300" y="1118658"/>
                  <a:pt x="1193800" y="1219200"/>
                </a:cubicBezTo>
                <a:cubicBezTo>
                  <a:pt x="1003300" y="1319742"/>
                  <a:pt x="732367" y="1457325"/>
                  <a:pt x="533400" y="1600200"/>
                </a:cubicBezTo>
                <a:cubicBezTo>
                  <a:pt x="334433" y="1743075"/>
                  <a:pt x="167216" y="1900237"/>
                  <a:pt x="0" y="205740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20606A-DEA5-47C7-8A57-733AA2883B47}"/>
              </a:ext>
            </a:extLst>
          </p:cNvPr>
          <p:cNvSpPr/>
          <p:nvPr/>
        </p:nvSpPr>
        <p:spPr>
          <a:xfrm>
            <a:off x="2216150" y="3816349"/>
            <a:ext cx="4546600" cy="1739889"/>
          </a:xfrm>
          <a:custGeom>
            <a:avLst/>
            <a:gdLst>
              <a:gd name="connsiteX0" fmla="*/ 0 w 4273550"/>
              <a:gd name="connsiteY0" fmla="*/ 0 h 1530350"/>
              <a:gd name="connsiteX1" fmla="*/ 908050 w 4273550"/>
              <a:gd name="connsiteY1" fmla="*/ 209550 h 1530350"/>
              <a:gd name="connsiteX2" fmla="*/ 2063750 w 4273550"/>
              <a:gd name="connsiteY2" fmla="*/ 539750 h 1530350"/>
              <a:gd name="connsiteX3" fmla="*/ 3168650 w 4273550"/>
              <a:gd name="connsiteY3" fmla="*/ 933450 h 1530350"/>
              <a:gd name="connsiteX4" fmla="*/ 3917950 w 4273550"/>
              <a:gd name="connsiteY4" fmla="*/ 1282700 h 1530350"/>
              <a:gd name="connsiteX5" fmla="*/ 4273550 w 4273550"/>
              <a:gd name="connsiteY5" fmla="*/ 1530350 h 1530350"/>
              <a:gd name="connsiteX0" fmla="*/ 0 w 4273550"/>
              <a:gd name="connsiteY0" fmla="*/ 0 h 1530350"/>
              <a:gd name="connsiteX1" fmla="*/ 908050 w 4273550"/>
              <a:gd name="connsiteY1" fmla="*/ 209550 h 1530350"/>
              <a:gd name="connsiteX2" fmla="*/ 2075687 w 4273550"/>
              <a:gd name="connsiteY2" fmla="*/ 528580 h 1530350"/>
              <a:gd name="connsiteX3" fmla="*/ 3168650 w 4273550"/>
              <a:gd name="connsiteY3" fmla="*/ 933450 h 1530350"/>
              <a:gd name="connsiteX4" fmla="*/ 3917950 w 4273550"/>
              <a:gd name="connsiteY4" fmla="*/ 1282700 h 1530350"/>
              <a:gd name="connsiteX5" fmla="*/ 4273550 w 4273550"/>
              <a:gd name="connsiteY5" fmla="*/ 1530350 h 1530350"/>
              <a:gd name="connsiteX0" fmla="*/ 0 w 4273550"/>
              <a:gd name="connsiteY0" fmla="*/ 0 h 1530350"/>
              <a:gd name="connsiteX1" fmla="*/ 908050 w 4273550"/>
              <a:gd name="connsiteY1" fmla="*/ 209550 h 1530350"/>
              <a:gd name="connsiteX2" fmla="*/ 2075687 w 4273550"/>
              <a:gd name="connsiteY2" fmla="*/ 528580 h 1530350"/>
              <a:gd name="connsiteX3" fmla="*/ 3186556 w 4273550"/>
              <a:gd name="connsiteY3" fmla="*/ 905524 h 1530350"/>
              <a:gd name="connsiteX4" fmla="*/ 3917950 w 4273550"/>
              <a:gd name="connsiteY4" fmla="*/ 1282700 h 1530350"/>
              <a:gd name="connsiteX5" fmla="*/ 4273550 w 4273550"/>
              <a:gd name="connsiteY5" fmla="*/ 1530350 h 153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3550" h="1530350">
                <a:moveTo>
                  <a:pt x="0" y="0"/>
                </a:moveTo>
                <a:cubicBezTo>
                  <a:pt x="282046" y="59796"/>
                  <a:pt x="562102" y="121453"/>
                  <a:pt x="908050" y="209550"/>
                </a:cubicBezTo>
                <a:cubicBezTo>
                  <a:pt x="1253998" y="297647"/>
                  <a:pt x="1695936" y="412584"/>
                  <a:pt x="2075687" y="528580"/>
                </a:cubicBezTo>
                <a:cubicBezTo>
                  <a:pt x="2455438" y="644576"/>
                  <a:pt x="2879512" y="779837"/>
                  <a:pt x="3186556" y="905524"/>
                </a:cubicBezTo>
                <a:cubicBezTo>
                  <a:pt x="3493600" y="1031211"/>
                  <a:pt x="3733800" y="1183217"/>
                  <a:pt x="3917950" y="1282700"/>
                </a:cubicBezTo>
                <a:cubicBezTo>
                  <a:pt x="4102100" y="1382183"/>
                  <a:pt x="4187825" y="1456266"/>
                  <a:pt x="4273550" y="153035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732413E-F91C-4C74-B564-4770611340ED}"/>
              </a:ext>
            </a:extLst>
          </p:cNvPr>
          <p:cNvSpPr/>
          <p:nvPr/>
        </p:nvSpPr>
        <p:spPr>
          <a:xfrm>
            <a:off x="2216150" y="3067050"/>
            <a:ext cx="4527550" cy="730250"/>
          </a:xfrm>
          <a:custGeom>
            <a:avLst/>
            <a:gdLst>
              <a:gd name="connsiteX0" fmla="*/ 0 w 4527550"/>
              <a:gd name="connsiteY0" fmla="*/ 709121 h 709121"/>
              <a:gd name="connsiteX1" fmla="*/ 368300 w 4527550"/>
              <a:gd name="connsiteY1" fmla="*/ 493221 h 709121"/>
              <a:gd name="connsiteX2" fmla="*/ 774700 w 4527550"/>
              <a:gd name="connsiteY2" fmla="*/ 309071 h 709121"/>
              <a:gd name="connsiteX3" fmla="*/ 1174750 w 4527550"/>
              <a:gd name="connsiteY3" fmla="*/ 182071 h 709121"/>
              <a:gd name="connsiteX4" fmla="*/ 1854200 w 4527550"/>
              <a:gd name="connsiteY4" fmla="*/ 61421 h 709121"/>
              <a:gd name="connsiteX5" fmla="*/ 2368550 w 4527550"/>
              <a:gd name="connsiteY5" fmla="*/ 4271 h 709121"/>
              <a:gd name="connsiteX6" fmla="*/ 2768600 w 4527550"/>
              <a:gd name="connsiteY6" fmla="*/ 4271 h 709121"/>
              <a:gd name="connsiteX7" fmla="*/ 3282950 w 4527550"/>
              <a:gd name="connsiteY7" fmla="*/ 10621 h 709121"/>
              <a:gd name="connsiteX8" fmla="*/ 3956050 w 4527550"/>
              <a:gd name="connsiteY8" fmla="*/ 124921 h 709121"/>
              <a:gd name="connsiteX9" fmla="*/ 4279900 w 4527550"/>
              <a:gd name="connsiteY9" fmla="*/ 245571 h 709121"/>
              <a:gd name="connsiteX10" fmla="*/ 4527550 w 4527550"/>
              <a:gd name="connsiteY10" fmla="*/ 391621 h 709121"/>
              <a:gd name="connsiteX0" fmla="*/ 0 w 4527550"/>
              <a:gd name="connsiteY0" fmla="*/ 709576 h 709576"/>
              <a:gd name="connsiteX1" fmla="*/ 368300 w 4527550"/>
              <a:gd name="connsiteY1" fmla="*/ 493676 h 709576"/>
              <a:gd name="connsiteX2" fmla="*/ 774700 w 4527550"/>
              <a:gd name="connsiteY2" fmla="*/ 309526 h 709576"/>
              <a:gd name="connsiteX3" fmla="*/ 1174750 w 4527550"/>
              <a:gd name="connsiteY3" fmla="*/ 182526 h 709576"/>
              <a:gd name="connsiteX4" fmla="*/ 1854200 w 4527550"/>
              <a:gd name="connsiteY4" fmla="*/ 61876 h 709576"/>
              <a:gd name="connsiteX5" fmla="*/ 2368550 w 4527550"/>
              <a:gd name="connsiteY5" fmla="*/ 4726 h 709576"/>
              <a:gd name="connsiteX6" fmla="*/ 2768600 w 4527550"/>
              <a:gd name="connsiteY6" fmla="*/ 4726 h 709576"/>
              <a:gd name="connsiteX7" fmla="*/ 3282950 w 4527550"/>
              <a:gd name="connsiteY7" fmla="*/ 11076 h 709576"/>
              <a:gd name="connsiteX8" fmla="*/ 3924300 w 4527550"/>
              <a:gd name="connsiteY8" fmla="*/ 131726 h 709576"/>
              <a:gd name="connsiteX9" fmla="*/ 4279900 w 4527550"/>
              <a:gd name="connsiteY9" fmla="*/ 246026 h 709576"/>
              <a:gd name="connsiteX10" fmla="*/ 4527550 w 4527550"/>
              <a:gd name="connsiteY10" fmla="*/ 392076 h 709576"/>
              <a:gd name="connsiteX0" fmla="*/ 0 w 4527550"/>
              <a:gd name="connsiteY0" fmla="*/ 730250 h 730250"/>
              <a:gd name="connsiteX1" fmla="*/ 368300 w 4527550"/>
              <a:gd name="connsiteY1" fmla="*/ 514350 h 730250"/>
              <a:gd name="connsiteX2" fmla="*/ 774700 w 4527550"/>
              <a:gd name="connsiteY2" fmla="*/ 330200 h 730250"/>
              <a:gd name="connsiteX3" fmla="*/ 1174750 w 4527550"/>
              <a:gd name="connsiteY3" fmla="*/ 203200 h 730250"/>
              <a:gd name="connsiteX4" fmla="*/ 1854200 w 4527550"/>
              <a:gd name="connsiteY4" fmla="*/ 82550 h 730250"/>
              <a:gd name="connsiteX5" fmla="*/ 2368550 w 4527550"/>
              <a:gd name="connsiteY5" fmla="*/ 25400 h 730250"/>
              <a:gd name="connsiteX6" fmla="*/ 2768600 w 4527550"/>
              <a:gd name="connsiteY6" fmla="*/ 0 h 730250"/>
              <a:gd name="connsiteX7" fmla="*/ 3282950 w 4527550"/>
              <a:gd name="connsiteY7" fmla="*/ 31750 h 730250"/>
              <a:gd name="connsiteX8" fmla="*/ 3924300 w 4527550"/>
              <a:gd name="connsiteY8" fmla="*/ 152400 h 730250"/>
              <a:gd name="connsiteX9" fmla="*/ 4279900 w 4527550"/>
              <a:gd name="connsiteY9" fmla="*/ 266700 h 730250"/>
              <a:gd name="connsiteX10" fmla="*/ 4527550 w 4527550"/>
              <a:gd name="connsiteY10" fmla="*/ 412750 h 7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7550" h="730250">
                <a:moveTo>
                  <a:pt x="0" y="730250"/>
                </a:moveTo>
                <a:cubicBezTo>
                  <a:pt x="119591" y="655637"/>
                  <a:pt x="239183" y="581025"/>
                  <a:pt x="368300" y="514350"/>
                </a:cubicBezTo>
                <a:cubicBezTo>
                  <a:pt x="497417" y="447675"/>
                  <a:pt x="640292" y="382058"/>
                  <a:pt x="774700" y="330200"/>
                </a:cubicBezTo>
                <a:cubicBezTo>
                  <a:pt x="909108" y="278342"/>
                  <a:pt x="994834" y="244475"/>
                  <a:pt x="1174750" y="203200"/>
                </a:cubicBezTo>
                <a:cubicBezTo>
                  <a:pt x="1354666" y="161925"/>
                  <a:pt x="1655233" y="112183"/>
                  <a:pt x="1854200" y="82550"/>
                </a:cubicBezTo>
                <a:cubicBezTo>
                  <a:pt x="2053167" y="52917"/>
                  <a:pt x="2216150" y="39158"/>
                  <a:pt x="2368550" y="25400"/>
                </a:cubicBezTo>
                <a:cubicBezTo>
                  <a:pt x="2520950" y="11642"/>
                  <a:pt x="2768600" y="0"/>
                  <a:pt x="2768600" y="0"/>
                </a:cubicBezTo>
                <a:cubicBezTo>
                  <a:pt x="2921000" y="1058"/>
                  <a:pt x="3090333" y="6350"/>
                  <a:pt x="3282950" y="31750"/>
                </a:cubicBezTo>
                <a:cubicBezTo>
                  <a:pt x="3475567" y="57150"/>
                  <a:pt x="3758142" y="113242"/>
                  <a:pt x="3924300" y="152400"/>
                </a:cubicBezTo>
                <a:cubicBezTo>
                  <a:pt x="4090458" y="191558"/>
                  <a:pt x="4184650" y="222250"/>
                  <a:pt x="4279900" y="266700"/>
                </a:cubicBezTo>
                <a:cubicBezTo>
                  <a:pt x="4375150" y="311150"/>
                  <a:pt x="4451350" y="361950"/>
                  <a:pt x="4527550" y="412750"/>
                </a:cubicBez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841BED6-83CA-413B-A242-AE00C14DE22D}"/>
                  </a:ext>
                </a:extLst>
              </p:cNvPr>
              <p:cNvSpPr txBox="1"/>
              <p:nvPr/>
            </p:nvSpPr>
            <p:spPr>
              <a:xfrm>
                <a:off x="6324600" y="5721350"/>
                <a:ext cx="3382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841BED6-83CA-413B-A242-AE00C14DE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721350"/>
                <a:ext cx="338298" cy="276999"/>
              </a:xfrm>
              <a:prstGeom prst="rect">
                <a:avLst/>
              </a:prstGeom>
              <a:blipFill>
                <a:blip r:embed="rId2"/>
                <a:stretch>
                  <a:fillRect l="-12727" r="-363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FD1C86E-2E08-44D6-9BD9-E412018C43F3}"/>
                  </a:ext>
                </a:extLst>
              </p:cNvPr>
              <p:cNvSpPr txBox="1"/>
              <p:nvPr/>
            </p:nvSpPr>
            <p:spPr>
              <a:xfrm>
                <a:off x="1898650" y="2368550"/>
                <a:ext cx="2080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FD1C86E-2E08-44D6-9BD9-E412018C4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650" y="2368550"/>
                <a:ext cx="208069" cy="276999"/>
              </a:xfrm>
              <a:prstGeom prst="rect">
                <a:avLst/>
              </a:prstGeom>
              <a:blipFill>
                <a:blip r:embed="rId3"/>
                <a:stretch>
                  <a:fillRect l="-17143" r="-1714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521E40-A441-4FD9-A204-AC11EBD356A8}"/>
                  </a:ext>
                </a:extLst>
              </p:cNvPr>
              <p:cNvSpPr txBox="1"/>
              <p:nvPr/>
            </p:nvSpPr>
            <p:spPr>
              <a:xfrm>
                <a:off x="6559550" y="3600450"/>
                <a:ext cx="21238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single system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521E40-A441-4FD9-A204-AC11EBD35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550" y="3600450"/>
                <a:ext cx="2123851" cy="276999"/>
              </a:xfrm>
              <a:prstGeom prst="rect">
                <a:avLst/>
              </a:prstGeom>
              <a:blipFill>
                <a:blip r:embed="rId4"/>
                <a:stretch>
                  <a:fillRect l="-3736" t="-28889" r="-3161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166FE3-BCE9-4551-9D8F-E4BC50F3AC52}"/>
                  </a:ext>
                </a:extLst>
              </p:cNvPr>
              <p:cNvSpPr txBox="1"/>
              <p:nvPr/>
            </p:nvSpPr>
            <p:spPr>
              <a:xfrm>
                <a:off x="5816600" y="4565650"/>
                <a:ext cx="2150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single system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166FE3-BCE9-4551-9D8F-E4BC50F3A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00" y="4565650"/>
                <a:ext cx="2150140" cy="276999"/>
              </a:xfrm>
              <a:prstGeom prst="rect">
                <a:avLst/>
              </a:prstGeom>
              <a:blipFill>
                <a:blip r:embed="rId5"/>
                <a:stretch>
                  <a:fillRect l="-3683" t="-28889" r="-2833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0B18EE-34C8-4EA5-AAE2-3955D358168F}"/>
                  </a:ext>
                </a:extLst>
              </p:cNvPr>
              <p:cNvSpPr txBox="1"/>
              <p:nvPr/>
            </p:nvSpPr>
            <p:spPr>
              <a:xfrm>
                <a:off x="4470400" y="2679700"/>
                <a:ext cx="260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 combined A+B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0B18EE-34C8-4EA5-AAE2-3955D3581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400" y="2679700"/>
                <a:ext cx="2609625" cy="276999"/>
              </a:xfrm>
              <a:prstGeom prst="rect">
                <a:avLst/>
              </a:prstGeom>
              <a:blipFill>
                <a:blip r:embed="rId6"/>
                <a:stretch>
                  <a:fillRect l="-3037" t="-28889" r="-4907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DB7BF1-2CF9-4D16-B664-FA2F7C89827C}"/>
                  </a:ext>
                </a:extLst>
              </p:cNvPr>
              <p:cNvSpPr txBox="1"/>
              <p:nvPr/>
            </p:nvSpPr>
            <p:spPr>
              <a:xfrm>
                <a:off x="6561298" y="1676400"/>
                <a:ext cx="19223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const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DB7BF1-2CF9-4D16-B664-FA2F7C898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98" y="1676400"/>
                <a:ext cx="1922302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Right 20">
            <a:extLst>
              <a:ext uri="{FF2B5EF4-FFF2-40B4-BE49-F238E27FC236}">
                <a16:creationId xmlns:a16="http://schemas.microsoft.com/office/drawing/2014/main" id="{F579EE6A-986B-4D76-A3E9-E4BE45E0635A}"/>
              </a:ext>
            </a:extLst>
          </p:cNvPr>
          <p:cNvSpPr/>
          <p:nvPr/>
        </p:nvSpPr>
        <p:spPr>
          <a:xfrm>
            <a:off x="4216400" y="5784850"/>
            <a:ext cx="704850" cy="14604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1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03B6-01A8-43C1-9DEF-FA7667F5F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“official” definition of temperature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EF029C-F1D9-485E-88FC-DBFCF3461CE4}"/>
                  </a:ext>
                </a:extLst>
              </p:cNvPr>
              <p:cNvSpPr txBox="1"/>
              <p:nvPr/>
            </p:nvSpPr>
            <p:spPr>
              <a:xfrm>
                <a:off x="2000250" y="2247900"/>
                <a:ext cx="1879600" cy="9081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EF029C-F1D9-485E-88FC-DBFCF3461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50" y="2247900"/>
                <a:ext cx="1879600" cy="9081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21FADB-BAAC-4458-9F9F-FB512ACB2055}"/>
                  </a:ext>
                </a:extLst>
              </p:cNvPr>
              <p:cNvSpPr txBox="1"/>
              <p:nvPr/>
            </p:nvSpPr>
            <p:spPr>
              <a:xfrm>
                <a:off x="5220725" y="2457978"/>
                <a:ext cx="2944781" cy="572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221FADB-BAAC-4458-9F9F-FB512ACB2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725" y="2457978"/>
                <a:ext cx="2944781" cy="572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84C33F-A4F7-4F63-A2F1-ED83CA7C9400}"/>
              </a:ext>
            </a:extLst>
          </p:cNvPr>
          <p:cNvCxnSpPr/>
          <p:nvPr/>
        </p:nvCxnSpPr>
        <p:spPr>
          <a:xfrm>
            <a:off x="622300" y="5943600"/>
            <a:ext cx="226695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BB6B63-71BA-4B30-931B-D8C04CE4292D}"/>
              </a:ext>
            </a:extLst>
          </p:cNvPr>
          <p:cNvCxnSpPr/>
          <p:nvPr/>
        </p:nvCxnSpPr>
        <p:spPr>
          <a:xfrm flipV="1">
            <a:off x="711200" y="4216400"/>
            <a:ext cx="0" cy="1892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90ECC20-D9B3-4EF4-80E5-11384019A7A9}"/>
              </a:ext>
            </a:extLst>
          </p:cNvPr>
          <p:cNvSpPr/>
          <p:nvPr/>
        </p:nvSpPr>
        <p:spPr>
          <a:xfrm>
            <a:off x="806450" y="4457700"/>
            <a:ext cx="1854200" cy="1333500"/>
          </a:xfrm>
          <a:custGeom>
            <a:avLst/>
            <a:gdLst>
              <a:gd name="connsiteX0" fmla="*/ 0 w 1854200"/>
              <a:gd name="connsiteY0" fmla="*/ 1333500 h 1333500"/>
              <a:gd name="connsiteX1" fmla="*/ 298450 w 1854200"/>
              <a:gd name="connsiteY1" fmla="*/ 863600 h 1333500"/>
              <a:gd name="connsiteX2" fmla="*/ 615950 w 1854200"/>
              <a:gd name="connsiteY2" fmla="*/ 571500 h 1333500"/>
              <a:gd name="connsiteX3" fmla="*/ 977900 w 1854200"/>
              <a:gd name="connsiteY3" fmla="*/ 323850 h 1333500"/>
              <a:gd name="connsiteX4" fmla="*/ 1301750 w 1854200"/>
              <a:gd name="connsiteY4" fmla="*/ 171450 h 1333500"/>
              <a:gd name="connsiteX5" fmla="*/ 1631950 w 1854200"/>
              <a:gd name="connsiteY5" fmla="*/ 50800 h 1333500"/>
              <a:gd name="connsiteX6" fmla="*/ 1854200 w 1854200"/>
              <a:gd name="connsiteY6" fmla="*/ 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200" h="1333500">
                <a:moveTo>
                  <a:pt x="0" y="1333500"/>
                </a:moveTo>
                <a:cubicBezTo>
                  <a:pt x="97896" y="1162050"/>
                  <a:pt x="195792" y="990600"/>
                  <a:pt x="298450" y="863600"/>
                </a:cubicBezTo>
                <a:cubicBezTo>
                  <a:pt x="401108" y="736600"/>
                  <a:pt x="502708" y="661458"/>
                  <a:pt x="615950" y="571500"/>
                </a:cubicBezTo>
                <a:cubicBezTo>
                  <a:pt x="729192" y="481542"/>
                  <a:pt x="863600" y="390525"/>
                  <a:pt x="977900" y="323850"/>
                </a:cubicBezTo>
                <a:cubicBezTo>
                  <a:pt x="1092200" y="257175"/>
                  <a:pt x="1192742" y="216958"/>
                  <a:pt x="1301750" y="171450"/>
                </a:cubicBezTo>
                <a:cubicBezTo>
                  <a:pt x="1410758" y="125942"/>
                  <a:pt x="1539875" y="79375"/>
                  <a:pt x="1631950" y="50800"/>
                </a:cubicBezTo>
                <a:cubicBezTo>
                  <a:pt x="1724025" y="22225"/>
                  <a:pt x="1789112" y="11112"/>
                  <a:pt x="1854200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901446-E8CC-4399-A4F7-54E8E9B551FF}"/>
              </a:ext>
            </a:extLst>
          </p:cNvPr>
          <p:cNvSpPr txBox="1"/>
          <p:nvPr/>
        </p:nvSpPr>
        <p:spPr>
          <a:xfrm>
            <a:off x="1441449" y="6108700"/>
            <a:ext cx="111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338546-F756-4116-8033-7A59AD8DFF2D}"/>
              </a:ext>
            </a:extLst>
          </p:cNvPr>
          <p:cNvSpPr txBox="1"/>
          <p:nvPr/>
        </p:nvSpPr>
        <p:spPr>
          <a:xfrm>
            <a:off x="1289049" y="3905250"/>
            <a:ext cx="126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“normal”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1DB399-65EB-4E36-8A29-8A39AAAC4D47}"/>
              </a:ext>
            </a:extLst>
          </p:cNvPr>
          <p:cNvSpPr txBox="1"/>
          <p:nvPr/>
        </p:nvSpPr>
        <p:spPr>
          <a:xfrm rot="16200000">
            <a:off x="-266700" y="4703949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entropy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A907CC-D16E-40FA-88F6-0CC064D0EC82}"/>
              </a:ext>
            </a:extLst>
          </p:cNvPr>
          <p:cNvCxnSpPr/>
          <p:nvPr/>
        </p:nvCxnSpPr>
        <p:spPr>
          <a:xfrm>
            <a:off x="3448050" y="5943600"/>
            <a:ext cx="226695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B17187-DB2F-4630-A2E0-B494BA6E9FE6}"/>
              </a:ext>
            </a:extLst>
          </p:cNvPr>
          <p:cNvCxnSpPr/>
          <p:nvPr/>
        </p:nvCxnSpPr>
        <p:spPr>
          <a:xfrm flipV="1">
            <a:off x="3536950" y="4216400"/>
            <a:ext cx="0" cy="1892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57473CC-7EF7-4C69-B3CD-4D2A96F793AD}"/>
              </a:ext>
            </a:extLst>
          </p:cNvPr>
          <p:cNvSpPr txBox="1"/>
          <p:nvPr/>
        </p:nvSpPr>
        <p:spPr>
          <a:xfrm>
            <a:off x="4267199" y="6108700"/>
            <a:ext cx="111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A4176D-2D63-4739-8ACD-728CEB6806E3}"/>
              </a:ext>
            </a:extLst>
          </p:cNvPr>
          <p:cNvSpPr txBox="1"/>
          <p:nvPr/>
        </p:nvSpPr>
        <p:spPr>
          <a:xfrm>
            <a:off x="4114799" y="3905250"/>
            <a:ext cx="126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“miserly”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0DD714-3866-4672-8E33-36FD98F62B32}"/>
              </a:ext>
            </a:extLst>
          </p:cNvPr>
          <p:cNvSpPr txBox="1"/>
          <p:nvPr/>
        </p:nvSpPr>
        <p:spPr>
          <a:xfrm rot="16200000">
            <a:off x="2559050" y="4703949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entropy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572F80-11FF-460F-83E3-0C1D29985716}"/>
              </a:ext>
            </a:extLst>
          </p:cNvPr>
          <p:cNvCxnSpPr/>
          <p:nvPr/>
        </p:nvCxnSpPr>
        <p:spPr>
          <a:xfrm>
            <a:off x="6426200" y="5943600"/>
            <a:ext cx="226695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EB9749B-B4C6-4551-81D3-2A7A7B5F5273}"/>
              </a:ext>
            </a:extLst>
          </p:cNvPr>
          <p:cNvCxnSpPr/>
          <p:nvPr/>
        </p:nvCxnSpPr>
        <p:spPr>
          <a:xfrm flipV="1">
            <a:off x="6515100" y="4216400"/>
            <a:ext cx="0" cy="1892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A7A27DD-74A6-4241-B8F3-C43A03A62881}"/>
              </a:ext>
            </a:extLst>
          </p:cNvPr>
          <p:cNvSpPr txBox="1"/>
          <p:nvPr/>
        </p:nvSpPr>
        <p:spPr>
          <a:xfrm>
            <a:off x="7245349" y="6108700"/>
            <a:ext cx="111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87C431-A0E3-4CF0-B17B-ECB8C492C1AC}"/>
              </a:ext>
            </a:extLst>
          </p:cNvPr>
          <p:cNvSpPr txBox="1"/>
          <p:nvPr/>
        </p:nvSpPr>
        <p:spPr>
          <a:xfrm>
            <a:off x="7092949" y="3905250"/>
            <a:ext cx="176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“enlightened”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F511AF-F2AE-404C-ACAF-60A98B56A7D9}"/>
              </a:ext>
            </a:extLst>
          </p:cNvPr>
          <p:cNvSpPr txBox="1"/>
          <p:nvPr/>
        </p:nvSpPr>
        <p:spPr>
          <a:xfrm rot="16200000">
            <a:off x="5537200" y="4703949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entropy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8ED679A-8941-4992-A0E1-5D2C5D295CBC}"/>
              </a:ext>
            </a:extLst>
          </p:cNvPr>
          <p:cNvSpPr/>
          <p:nvPr/>
        </p:nvSpPr>
        <p:spPr>
          <a:xfrm>
            <a:off x="3784600" y="4673600"/>
            <a:ext cx="1847850" cy="1104900"/>
          </a:xfrm>
          <a:custGeom>
            <a:avLst/>
            <a:gdLst>
              <a:gd name="connsiteX0" fmla="*/ 0 w 1847850"/>
              <a:gd name="connsiteY0" fmla="*/ 1104900 h 1104900"/>
              <a:gd name="connsiteX1" fmla="*/ 933450 w 1847850"/>
              <a:gd name="connsiteY1" fmla="*/ 901700 h 1104900"/>
              <a:gd name="connsiteX2" fmla="*/ 1847850 w 184785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7850" h="1104900">
                <a:moveTo>
                  <a:pt x="0" y="1104900"/>
                </a:moveTo>
                <a:cubicBezTo>
                  <a:pt x="312737" y="1095375"/>
                  <a:pt x="625475" y="1085850"/>
                  <a:pt x="933450" y="901700"/>
                </a:cubicBezTo>
                <a:cubicBezTo>
                  <a:pt x="1241425" y="717550"/>
                  <a:pt x="1544637" y="358775"/>
                  <a:pt x="1847850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9E4875-9CF8-469B-AAF7-E08B3ED0F24B}"/>
              </a:ext>
            </a:extLst>
          </p:cNvPr>
          <p:cNvSpPr/>
          <p:nvPr/>
        </p:nvSpPr>
        <p:spPr>
          <a:xfrm>
            <a:off x="6883400" y="4603750"/>
            <a:ext cx="1428750" cy="1041400"/>
          </a:xfrm>
          <a:custGeom>
            <a:avLst/>
            <a:gdLst>
              <a:gd name="connsiteX0" fmla="*/ 0 w 1428750"/>
              <a:gd name="connsiteY0" fmla="*/ 0 h 1041400"/>
              <a:gd name="connsiteX1" fmla="*/ 742950 w 1428750"/>
              <a:gd name="connsiteY1" fmla="*/ 196850 h 1041400"/>
              <a:gd name="connsiteX2" fmla="*/ 1428750 w 1428750"/>
              <a:gd name="connsiteY2" fmla="*/ 104140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1041400">
                <a:moveTo>
                  <a:pt x="0" y="0"/>
                </a:moveTo>
                <a:cubicBezTo>
                  <a:pt x="252412" y="11641"/>
                  <a:pt x="504825" y="23283"/>
                  <a:pt x="742950" y="196850"/>
                </a:cubicBezTo>
                <a:cubicBezTo>
                  <a:pt x="981075" y="370417"/>
                  <a:pt x="1204912" y="705908"/>
                  <a:pt x="1428750" y="104140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450928-03CB-4D84-BFE1-ACD2C4749FF4}"/>
              </a:ext>
            </a:extLst>
          </p:cNvPr>
          <p:cNvSpPr txBox="1"/>
          <p:nvPr/>
        </p:nvSpPr>
        <p:spPr>
          <a:xfrm>
            <a:off x="6832600" y="1263650"/>
            <a:ext cx="226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money </a:t>
            </a:r>
            <a:r>
              <a:rPr lang="en-US" sz="1200" dirty="0">
                <a:sym typeface="Symbol" panose="05050102010706020507" pitchFamily="18" charset="2"/>
              </a:rPr>
              <a:t> energy</a:t>
            </a:r>
          </a:p>
          <a:p>
            <a:r>
              <a:rPr lang="en-US" sz="1200" dirty="0">
                <a:sym typeface="Symbol" panose="05050102010706020507" pitchFamily="18" charset="2"/>
              </a:rPr>
              <a:t>happiness  entropy</a:t>
            </a:r>
          </a:p>
          <a:p>
            <a:r>
              <a:rPr lang="en-US" sz="1200" dirty="0">
                <a:sym typeface="Symbol" panose="05050102010706020507" pitchFamily="18" charset="2"/>
              </a:rPr>
              <a:t>generosity  temperature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190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C699-848C-43DD-9DB8-F232872D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Temperature,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A440BF-AE54-4422-9773-6B19739F82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Einstein solid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≫1,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n-US" b="0" dirty="0"/>
                  <a:t> 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b="0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   </a:t>
                </a:r>
                <a:r>
                  <a:rPr lang="en-US" dirty="0"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A440BF-AE54-4422-9773-6B19739F8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  <a:blipFill>
                <a:blip r:embed="rId2"/>
                <a:stretch>
                  <a:fillRect l="-1391" t="-217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05C7DC0-7829-4CDD-940F-DF6B4CEEC991}"/>
              </a:ext>
            </a:extLst>
          </p:cNvPr>
          <p:cNvSpPr txBox="1"/>
          <p:nvPr/>
        </p:nvSpPr>
        <p:spPr>
          <a:xfrm>
            <a:off x="7768962" y="5846543"/>
            <a:ext cx="1216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Bose function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617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C699-848C-43DD-9DB8-F232872D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Temperature,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A440BF-AE54-4422-9773-6B19739F82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Monatomic ideal gas (Sackur-Tetrode)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function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𝑁𝑘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n-US" dirty="0"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𝑁𝑘𝑇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Recall the equipartition theorem – each degree contributes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dirty="0"/>
                  <a:t> to energy.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A440BF-AE54-4422-9773-6B19739F8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  <a:blipFill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26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1F2F4-A185-4350-A099-EF18ABD9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 and heat capacity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4790C-D75F-4A6C-BFE1-E5A5EB389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Heat capacity at constant volume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Einstein solid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𝑁𝑘𝑇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𝑁𝑘</m:t>
                    </m:r>
                  </m:oMath>
                </a14:m>
                <a:r>
                  <a:rPr lang="en-US" dirty="0"/>
                  <a:t>       Dulong-Petit law</a:t>
                </a:r>
              </a:p>
              <a:p>
                <a:endParaRPr lang="en-US" dirty="0"/>
              </a:p>
              <a:p>
                <a:r>
                  <a:rPr lang="en-US" dirty="0"/>
                  <a:t>Monatomic ideal gas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G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SG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𝑁𝑘𝑇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𝑁𝑘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4790C-D75F-4A6C-BFE1-E5A5EB389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36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35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7133-7484-405A-B457-E5DF21A9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entropies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16C121-AD79-4860-B234-A150BC05FE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926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dirty="0"/>
                  <a:t>      </a:t>
                </a:r>
                <a:r>
                  <a:rPr lang="en-US" dirty="0"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𝑑𝑈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/>
                  <a:t>  fixing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Constant volume, no work.  By first law,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SG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SG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, we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integrate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Water example, 200 g from 20</a:t>
                </a:r>
                <a:r>
                  <a:rPr lang="en-US" dirty="0">
                    <a:sym typeface="Symbol" panose="05050102010706020507" pitchFamily="18" charset="2"/>
                  </a:rPr>
                  <a:t> to 100 (heat capacity 1 </a:t>
                </a:r>
                <a:r>
                  <a:rPr lang="en-US" dirty="0" err="1">
                    <a:sym typeface="Symbol" panose="05050102010706020507" pitchFamily="18" charset="2"/>
                  </a:rPr>
                  <a:t>cal</a:t>
                </a:r>
                <a:r>
                  <a:rPr lang="en-US" dirty="0">
                    <a:sym typeface="Symbol" panose="05050102010706020507" pitchFamily="18" charset="2"/>
                  </a:rPr>
                  <a:t> per gram per kelvin).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16C121-AD79-4860-B234-A150BC05FE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92675"/>
              </a:xfrm>
              <a:blipFill>
                <a:blip r:embed="rId2"/>
                <a:stretch>
                  <a:fillRect l="-1391" t="-1494" r="-1159" b="-274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60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832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Verdana</vt:lpstr>
      <vt:lpstr>Office Theme</vt:lpstr>
      <vt:lpstr>Week 4  Interactions and Implications</vt:lpstr>
      <vt:lpstr>Equilibrium</vt:lpstr>
      <vt:lpstr>Entropies S_A,S_B and the sum S_total </vt:lpstr>
      <vt:lpstr>Entropy, single system vs composite system</vt:lpstr>
      <vt:lpstr>“official” definition of temperature </vt:lpstr>
      <vt:lpstr>Temperature, examples</vt:lpstr>
      <vt:lpstr>Temperature, examples</vt:lpstr>
      <vt:lpstr>Entropy and heat capacity</vt:lpstr>
      <vt:lpstr>Measuring entropies</vt:lpstr>
      <vt:lpstr>Macroscopic view of entropy (Clausius)</vt:lpstr>
      <vt:lpstr>Entropy increases in irreversible processes </vt:lpstr>
      <vt:lpstr>Clausius  inequality, changes over a cycle </vt:lpstr>
      <vt:lpstr>Third law of thermodynamics</vt:lpstr>
      <vt:lpstr>Paramagnets</vt:lpstr>
      <vt:lpstr>Numerical solution</vt:lpstr>
      <vt:lpstr>Analytic solution, N large</vt:lpstr>
      <vt:lpstr>Heat capacity and magnetization</vt:lpstr>
      <vt:lpstr>Magnetization, Bohr magneton, Curie’s law</vt:lpstr>
      <vt:lpstr>Verify Curie’s law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PC2230, Thermodynamics and Statistical Mechanics</dc:title>
  <dc:creator>Wang Jian-Sheng</dc:creator>
  <cp:lastModifiedBy>Wang Jian-Sheng</cp:lastModifiedBy>
  <cp:revision>61</cp:revision>
  <dcterms:created xsi:type="dcterms:W3CDTF">2021-10-08T06:30:06Z</dcterms:created>
  <dcterms:modified xsi:type="dcterms:W3CDTF">2024-02-05T03:03:36Z</dcterms:modified>
</cp:coreProperties>
</file>