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F0BEB-E4A4-4A24-8181-80BA03013ABA}" v="85" dt="2024-03-22T03:17:52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53AF0BEB-E4A4-4A24-8181-80BA03013ABA}"/>
    <pc:docChg chg="custSel modSld">
      <pc:chgData name="Wang Jian-Sheng" userId="7d25d710-0931-49a3-acef-49192cec40f2" providerId="ADAL" clId="{53AF0BEB-E4A4-4A24-8181-80BA03013ABA}" dt="2024-03-22T03:20:41.049" v="200" actId="167"/>
      <pc:docMkLst>
        <pc:docMk/>
      </pc:docMkLst>
      <pc:sldChg chg="modSp mod">
        <pc:chgData name="Wang Jian-Sheng" userId="7d25d710-0931-49a3-acef-49192cec40f2" providerId="ADAL" clId="{53AF0BEB-E4A4-4A24-8181-80BA03013ABA}" dt="2024-03-22T03:01:45.198" v="4" actId="20577"/>
        <pc:sldMkLst>
          <pc:docMk/>
          <pc:sldMk cId="2153188837" sldId="258"/>
        </pc:sldMkLst>
        <pc:spChg chg="mod">
          <ac:chgData name="Wang Jian-Sheng" userId="7d25d710-0931-49a3-acef-49192cec40f2" providerId="ADAL" clId="{53AF0BEB-E4A4-4A24-8181-80BA03013ABA}" dt="2024-03-22T03:01:45.198" v="4" actId="20577"/>
          <ac:spMkLst>
            <pc:docMk/>
            <pc:sldMk cId="2153188837" sldId="258"/>
            <ac:spMk id="4" creationId="{FE2F1026-AD94-4412-BD4F-59BB80E5138D}"/>
          </ac:spMkLst>
        </pc:spChg>
      </pc:sldChg>
      <pc:sldChg chg="modSp mod">
        <pc:chgData name="Wang Jian-Sheng" userId="7d25d710-0931-49a3-acef-49192cec40f2" providerId="ADAL" clId="{53AF0BEB-E4A4-4A24-8181-80BA03013ABA}" dt="2024-03-22T03:20:41.049" v="200" actId="167"/>
        <pc:sldMkLst>
          <pc:docMk/>
          <pc:sldMk cId="449480186" sldId="259"/>
        </pc:sldMkLst>
        <pc:spChg chg="mod">
          <ac:chgData name="Wang Jian-Sheng" userId="7d25d710-0931-49a3-acef-49192cec40f2" providerId="ADAL" clId="{53AF0BEB-E4A4-4A24-8181-80BA03013ABA}" dt="2024-03-22T03:04:54.379" v="8" actId="27636"/>
          <ac:spMkLst>
            <pc:docMk/>
            <pc:sldMk cId="449480186" sldId="259"/>
            <ac:spMk id="3" creationId="{033A1723-4DB1-4127-92AC-4187BF3AADAA}"/>
          </ac:spMkLst>
        </pc:spChg>
        <pc:picChg chg="ord">
          <ac:chgData name="Wang Jian-Sheng" userId="7d25d710-0931-49a3-acef-49192cec40f2" providerId="ADAL" clId="{53AF0BEB-E4A4-4A24-8181-80BA03013ABA}" dt="2024-03-22T03:20:41.049" v="200" actId="167"/>
          <ac:picMkLst>
            <pc:docMk/>
            <pc:sldMk cId="449480186" sldId="259"/>
            <ac:picMk id="5" creationId="{CC5B344E-F521-4DB1-8205-7042B2594493}"/>
          </ac:picMkLst>
        </pc:picChg>
      </pc:sldChg>
      <pc:sldChg chg="modSp mod">
        <pc:chgData name="Wang Jian-Sheng" userId="7d25d710-0931-49a3-acef-49192cec40f2" providerId="ADAL" clId="{53AF0BEB-E4A4-4A24-8181-80BA03013ABA}" dt="2024-03-22T03:04:05.382" v="5" actId="1076"/>
        <pc:sldMkLst>
          <pc:docMk/>
          <pc:sldMk cId="2509445938" sldId="260"/>
        </pc:sldMkLst>
        <pc:spChg chg="mod">
          <ac:chgData name="Wang Jian-Sheng" userId="7d25d710-0931-49a3-acef-49192cec40f2" providerId="ADAL" clId="{53AF0BEB-E4A4-4A24-8181-80BA03013ABA}" dt="2024-03-22T03:04:05.382" v="5" actId="1076"/>
          <ac:spMkLst>
            <pc:docMk/>
            <pc:sldMk cId="2509445938" sldId="260"/>
            <ac:spMk id="4" creationId="{3FFBF557-0B89-466E-8F98-1D79BE8B7456}"/>
          </ac:spMkLst>
        </pc:spChg>
      </pc:sldChg>
      <pc:sldChg chg="modSp">
        <pc:chgData name="Wang Jian-Sheng" userId="7d25d710-0931-49a3-acef-49192cec40f2" providerId="ADAL" clId="{53AF0BEB-E4A4-4A24-8181-80BA03013ABA}" dt="2024-03-22T03:05:29.424" v="12" actId="20577"/>
        <pc:sldMkLst>
          <pc:docMk/>
          <pc:sldMk cId="182844846" sldId="261"/>
        </pc:sldMkLst>
        <pc:spChg chg="mod">
          <ac:chgData name="Wang Jian-Sheng" userId="7d25d710-0931-49a3-acef-49192cec40f2" providerId="ADAL" clId="{53AF0BEB-E4A4-4A24-8181-80BA03013ABA}" dt="2024-03-22T03:05:29.424" v="12" actId="20577"/>
          <ac:spMkLst>
            <pc:docMk/>
            <pc:sldMk cId="182844846" sldId="261"/>
            <ac:spMk id="3" creationId="{387AE507-FB5A-4F55-A77E-409B9144DFCD}"/>
          </ac:spMkLst>
        </pc:spChg>
      </pc:sldChg>
      <pc:sldChg chg="modSp mod">
        <pc:chgData name="Wang Jian-Sheng" userId="7d25d710-0931-49a3-acef-49192cec40f2" providerId="ADAL" clId="{53AF0BEB-E4A4-4A24-8181-80BA03013ABA}" dt="2024-03-22T03:08:44.920" v="65" actId="1038"/>
        <pc:sldMkLst>
          <pc:docMk/>
          <pc:sldMk cId="955523929" sldId="265"/>
        </pc:sldMkLst>
        <pc:spChg chg="mod">
          <ac:chgData name="Wang Jian-Sheng" userId="7d25d710-0931-49a3-acef-49192cec40f2" providerId="ADAL" clId="{53AF0BEB-E4A4-4A24-8181-80BA03013ABA}" dt="2024-03-22T03:08:44.920" v="65" actId="1038"/>
          <ac:spMkLst>
            <pc:docMk/>
            <pc:sldMk cId="955523929" sldId="265"/>
            <ac:spMk id="7" creationId="{11E925AB-FD95-4791-B937-0F656482DE2A}"/>
          </ac:spMkLst>
        </pc:spChg>
      </pc:sldChg>
      <pc:sldChg chg="modSp">
        <pc:chgData name="Wang Jian-Sheng" userId="7d25d710-0931-49a3-acef-49192cec40f2" providerId="ADAL" clId="{53AF0BEB-E4A4-4A24-8181-80BA03013ABA}" dt="2024-03-22T03:10:03.670" v="69" actId="20577"/>
        <pc:sldMkLst>
          <pc:docMk/>
          <pc:sldMk cId="4168608832" sldId="267"/>
        </pc:sldMkLst>
        <pc:spChg chg="mod">
          <ac:chgData name="Wang Jian-Sheng" userId="7d25d710-0931-49a3-acef-49192cec40f2" providerId="ADAL" clId="{53AF0BEB-E4A4-4A24-8181-80BA03013ABA}" dt="2024-03-22T03:10:03.670" v="69" actId="20577"/>
          <ac:spMkLst>
            <pc:docMk/>
            <pc:sldMk cId="4168608832" sldId="267"/>
            <ac:spMk id="3" creationId="{8549DBEE-7E6D-4330-AD6A-84E7A4236813}"/>
          </ac:spMkLst>
        </pc:spChg>
      </pc:sldChg>
      <pc:sldChg chg="addSp modSp mod">
        <pc:chgData name="Wang Jian-Sheng" userId="7d25d710-0931-49a3-acef-49192cec40f2" providerId="ADAL" clId="{53AF0BEB-E4A4-4A24-8181-80BA03013ABA}" dt="2024-03-22T03:18:09.770" v="199" actId="1038"/>
        <pc:sldMkLst>
          <pc:docMk/>
          <pc:sldMk cId="1226673535" sldId="273"/>
        </pc:sldMkLst>
        <pc:spChg chg="add mod">
          <ac:chgData name="Wang Jian-Sheng" userId="7d25d710-0931-49a3-acef-49192cec40f2" providerId="ADAL" clId="{53AF0BEB-E4A4-4A24-8181-80BA03013ABA}" dt="2024-03-22T03:18:09.770" v="199" actId="1038"/>
          <ac:spMkLst>
            <pc:docMk/>
            <pc:sldMk cId="1226673535" sldId="273"/>
            <ac:spMk id="5" creationId="{DD3602EB-446E-AD85-95C3-B3CDCFFA2E83}"/>
          </ac:spMkLst>
        </pc:spChg>
      </pc:sldChg>
      <pc:sldChg chg="modSp mod">
        <pc:chgData name="Wang Jian-Sheng" userId="7d25d710-0931-49a3-acef-49192cec40f2" providerId="ADAL" clId="{53AF0BEB-E4A4-4A24-8181-80BA03013ABA}" dt="2024-03-22T03:04:54.300" v="7" actId="27636"/>
        <pc:sldMkLst>
          <pc:docMk/>
          <pc:sldMk cId="1225298605" sldId="274"/>
        </pc:sldMkLst>
        <pc:spChg chg="mod">
          <ac:chgData name="Wang Jian-Sheng" userId="7d25d710-0931-49a3-acef-49192cec40f2" providerId="ADAL" clId="{53AF0BEB-E4A4-4A24-8181-80BA03013ABA}" dt="2024-03-22T03:04:54.300" v="7" actId="27636"/>
          <ac:spMkLst>
            <pc:docMk/>
            <pc:sldMk cId="1225298605" sldId="274"/>
            <ac:spMk id="3" creationId="{9AB9230E-490F-4E4A-8D74-0C60190C56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311A-5F4A-4C27-A6DF-FFA8F282248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712E-843F-467F-BF38-250FC091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10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Canonical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91BA5-8DDB-40C5-BE7B-0221C4CEC28F}"/>
              </a:ext>
            </a:extLst>
          </p:cNvPr>
          <p:cNvSpPr/>
          <p:nvPr/>
        </p:nvSpPr>
        <p:spPr>
          <a:xfrm>
            <a:off x="5237018" y="1988127"/>
            <a:ext cx="3906982" cy="214052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A821F-30E3-4698-B2A7-78228EBA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function for composite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9DBEE-7E6D-4330-AD6A-84E7A42368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413" y="2137352"/>
                <a:ext cx="492702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9DBEE-7E6D-4330-AD6A-84E7A42368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413" y="2137352"/>
                <a:ext cx="4927023" cy="4351338"/>
              </a:xfrm>
              <a:blipFill>
                <a:blip r:embed="rId2"/>
                <a:stretch>
                  <a:fillRect l="-2228" t="-18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32B674F-F672-4990-9947-0A344B8A8E5E}"/>
              </a:ext>
            </a:extLst>
          </p:cNvPr>
          <p:cNvSpPr/>
          <p:nvPr/>
        </p:nvSpPr>
        <p:spPr>
          <a:xfrm>
            <a:off x="5763491" y="2431473"/>
            <a:ext cx="1149927" cy="114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4A587F-31F4-42B1-A267-930F8955499C}"/>
              </a:ext>
            </a:extLst>
          </p:cNvPr>
          <p:cNvSpPr/>
          <p:nvPr/>
        </p:nvSpPr>
        <p:spPr>
          <a:xfrm>
            <a:off x="7065818" y="2424545"/>
            <a:ext cx="1711037" cy="114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478F-E5E2-4FD9-9C28-168B35861F5B}"/>
              </a:ext>
            </a:extLst>
          </p:cNvPr>
          <p:cNvSpPr/>
          <p:nvPr/>
        </p:nvSpPr>
        <p:spPr>
          <a:xfrm>
            <a:off x="5867401" y="2535383"/>
            <a:ext cx="942108" cy="969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A489C-8CAF-4A48-9411-EBC63531D207}"/>
              </a:ext>
            </a:extLst>
          </p:cNvPr>
          <p:cNvSpPr/>
          <p:nvPr/>
        </p:nvSpPr>
        <p:spPr>
          <a:xfrm>
            <a:off x="7176656" y="2507673"/>
            <a:ext cx="1489362" cy="990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7BDC7D-54F0-4AD2-9A44-0121A0A0938D}"/>
                  </a:ext>
                </a:extLst>
              </p:cNvPr>
              <p:cNvSpPr txBox="1"/>
              <p:nvPr/>
            </p:nvSpPr>
            <p:spPr>
              <a:xfrm>
                <a:off x="5895108" y="2715491"/>
                <a:ext cx="94210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system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7BDC7D-54F0-4AD2-9A44-0121A0A09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08" y="2715491"/>
                <a:ext cx="942108" cy="553998"/>
              </a:xfrm>
              <a:prstGeom prst="rect">
                <a:avLst/>
              </a:prstGeom>
              <a:blipFill>
                <a:blip r:embed="rId3"/>
                <a:stretch>
                  <a:fillRect r="-5806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2AD84B-988A-4EC2-A97A-CB72D80105A7}"/>
                  </a:ext>
                </a:extLst>
              </p:cNvPr>
              <p:cNvSpPr txBox="1"/>
              <p:nvPr/>
            </p:nvSpPr>
            <p:spPr>
              <a:xfrm>
                <a:off x="7467600" y="2708563"/>
                <a:ext cx="10477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System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2AD84B-988A-4EC2-A97A-CB72D801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708563"/>
                <a:ext cx="1047750" cy="553998"/>
              </a:xfrm>
              <a:prstGeom prst="rect">
                <a:avLst/>
              </a:prstGeom>
              <a:blipFill>
                <a:blip r:embed="rId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ED3E64-8855-45DA-985E-1F3D542077F2}"/>
                  </a:ext>
                </a:extLst>
              </p:cNvPr>
              <p:cNvSpPr txBox="1"/>
              <p:nvPr/>
            </p:nvSpPr>
            <p:spPr>
              <a:xfrm>
                <a:off x="6179127" y="3726872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Same temperature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ED3E64-8855-45DA-985E-1F3D54207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7" y="3726872"/>
                <a:ext cx="2057400" cy="307777"/>
              </a:xfrm>
              <a:prstGeom prst="rect">
                <a:avLst/>
              </a:prstGeom>
              <a:blipFill>
                <a:blip r:embed="rId5"/>
                <a:stretch>
                  <a:fillRect l="-89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60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CCF43-8496-48CA-B767-B048DB6AE80B}"/>
              </a:ext>
            </a:extLst>
          </p:cNvPr>
          <p:cNvSpPr/>
          <p:nvPr/>
        </p:nvSpPr>
        <p:spPr>
          <a:xfrm>
            <a:off x="729842" y="2206305"/>
            <a:ext cx="2189527" cy="1795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EB2CF-5852-4093-8459-0185A5B8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identical particles as a composite system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DCE149-CDAC-4D0C-9F09-DA20169943CE}"/>
              </a:ext>
            </a:extLst>
          </p:cNvPr>
          <p:cNvSpPr/>
          <p:nvPr/>
        </p:nvSpPr>
        <p:spPr>
          <a:xfrm>
            <a:off x="1392382" y="2874818"/>
            <a:ext cx="83128" cy="831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A45DBA-BF13-4D15-8EC1-2B9EDBBB56B0}"/>
              </a:ext>
            </a:extLst>
          </p:cNvPr>
          <p:cNvSpPr/>
          <p:nvPr/>
        </p:nvSpPr>
        <p:spPr>
          <a:xfrm>
            <a:off x="1863435" y="3366655"/>
            <a:ext cx="83128" cy="831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F54992-882E-473E-9809-DCBEE93C3858}"/>
              </a:ext>
            </a:extLst>
          </p:cNvPr>
          <p:cNvCxnSpPr/>
          <p:nvPr/>
        </p:nvCxnSpPr>
        <p:spPr>
          <a:xfrm>
            <a:off x="1946563" y="3429000"/>
            <a:ext cx="394855" cy="1177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7B110-4AE2-4CC8-A37B-EA33B06C360F}"/>
              </a:ext>
            </a:extLst>
          </p:cNvPr>
          <p:cNvCxnSpPr>
            <a:cxnSpLocks/>
          </p:cNvCxnSpPr>
          <p:nvPr/>
        </p:nvCxnSpPr>
        <p:spPr>
          <a:xfrm flipH="1" flipV="1">
            <a:off x="1288474" y="2553205"/>
            <a:ext cx="131617" cy="3101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59C5C0-C7A1-410A-8C5A-0C686D30E1AD}"/>
              </a:ext>
            </a:extLst>
          </p:cNvPr>
          <p:cNvSpPr txBox="1"/>
          <p:nvPr/>
        </p:nvSpPr>
        <p:spPr>
          <a:xfrm>
            <a:off x="1662546" y="3387438"/>
            <a:ext cx="14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03D29-61EA-42C7-81D2-D71822A8B1AB}"/>
              </a:ext>
            </a:extLst>
          </p:cNvPr>
          <p:cNvSpPr txBox="1"/>
          <p:nvPr/>
        </p:nvSpPr>
        <p:spPr>
          <a:xfrm>
            <a:off x="1163783" y="2826329"/>
            <a:ext cx="14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0106D5-67A4-40FF-8539-2EDC088D97F1}"/>
                  </a:ext>
                </a:extLst>
              </p:cNvPr>
              <p:cNvSpPr txBox="1"/>
              <p:nvPr/>
            </p:nvSpPr>
            <p:spPr>
              <a:xfrm>
                <a:off x="3165764" y="2978726"/>
                <a:ext cx="2479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0106D5-67A4-40FF-8539-2EDC088D9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764" y="2978726"/>
                <a:ext cx="247951" cy="276999"/>
              </a:xfrm>
              <a:prstGeom prst="rect">
                <a:avLst/>
              </a:prstGeom>
              <a:blipFill>
                <a:blip r:embed="rId2"/>
                <a:stretch>
                  <a:fillRect l="-4878"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A43E300-4319-4F69-81E0-BC4B5AAED759}"/>
              </a:ext>
            </a:extLst>
          </p:cNvPr>
          <p:cNvSpPr/>
          <p:nvPr/>
        </p:nvSpPr>
        <p:spPr>
          <a:xfrm>
            <a:off x="3673939" y="2213233"/>
            <a:ext cx="2189527" cy="1795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694528-4304-4B15-8A16-670B10FD6318}"/>
              </a:ext>
            </a:extLst>
          </p:cNvPr>
          <p:cNvSpPr/>
          <p:nvPr/>
        </p:nvSpPr>
        <p:spPr>
          <a:xfrm>
            <a:off x="4336479" y="2881746"/>
            <a:ext cx="83128" cy="831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84FBF0-D3BB-4D4C-977E-43F5276FEEA6}"/>
              </a:ext>
            </a:extLst>
          </p:cNvPr>
          <p:cNvSpPr/>
          <p:nvPr/>
        </p:nvSpPr>
        <p:spPr>
          <a:xfrm>
            <a:off x="4807532" y="3373583"/>
            <a:ext cx="83128" cy="831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A698E6-3F27-43FD-8C31-366649884A67}"/>
              </a:ext>
            </a:extLst>
          </p:cNvPr>
          <p:cNvCxnSpPr/>
          <p:nvPr/>
        </p:nvCxnSpPr>
        <p:spPr>
          <a:xfrm>
            <a:off x="4890660" y="3435928"/>
            <a:ext cx="394855" cy="1177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6D57B3-4575-4E47-B500-30651192B12B}"/>
              </a:ext>
            </a:extLst>
          </p:cNvPr>
          <p:cNvCxnSpPr>
            <a:cxnSpLocks/>
          </p:cNvCxnSpPr>
          <p:nvPr/>
        </p:nvCxnSpPr>
        <p:spPr>
          <a:xfrm flipH="1" flipV="1">
            <a:off x="4232571" y="2560133"/>
            <a:ext cx="131617" cy="3101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2966499-1682-41DE-93B9-AEC0D6DDE1D1}"/>
              </a:ext>
            </a:extLst>
          </p:cNvPr>
          <p:cNvSpPr txBox="1"/>
          <p:nvPr/>
        </p:nvSpPr>
        <p:spPr>
          <a:xfrm>
            <a:off x="4606643" y="3394366"/>
            <a:ext cx="14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F0BD24-717A-4417-A5F4-A350351F36CC}"/>
              </a:ext>
            </a:extLst>
          </p:cNvPr>
          <p:cNvSpPr txBox="1"/>
          <p:nvPr/>
        </p:nvSpPr>
        <p:spPr>
          <a:xfrm>
            <a:off x="4107880" y="2833257"/>
            <a:ext cx="14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CCE56D-D4D6-4B91-B17A-1E0008FB0204}"/>
              </a:ext>
            </a:extLst>
          </p:cNvPr>
          <p:cNvSpPr txBox="1"/>
          <p:nvPr/>
        </p:nvSpPr>
        <p:spPr>
          <a:xfrm>
            <a:off x="6407727" y="2112818"/>
            <a:ext cx="2107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Interchange the states of two indistinguishable particles leave the system in the same state as before.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5EF87A-3E6F-4B0F-8E3E-34E8E8C63DCF}"/>
                  </a:ext>
                </a:extLst>
              </p:cNvPr>
              <p:cNvSpPr txBox="1"/>
              <p:nvPr/>
            </p:nvSpPr>
            <p:spPr>
              <a:xfrm>
                <a:off x="729842" y="4419600"/>
                <a:ext cx="6668485" cy="2110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  (noninteracting, distinguishable)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(noninteracting, indistinguishable)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5EF87A-3E6F-4B0F-8E3E-34E8E8C63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2" y="4419600"/>
                <a:ext cx="6668485" cy="2110065"/>
              </a:xfrm>
              <a:prstGeom prst="rect">
                <a:avLst/>
              </a:prstGeom>
              <a:blipFill>
                <a:blip r:embed="rId3"/>
                <a:stretch>
                  <a:fillRect b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20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38FC-1071-47F8-9175-29FF9701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gas, canonical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E8E14-E773-4487-9EF7-6A3BEB493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Energy, sum of translational degrees of freedom and other internal degrees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ranslational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states</m:t>
                              </m:r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tr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E8E14-E773-4487-9EF7-6A3BEB493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80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96DD-C5BD-4738-AB43-92A741BE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in a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DE73C-40BB-4D14-BE36-AEF2F50441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1970" y="1690689"/>
                <a:ext cx="4054384" cy="44357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=1,2,⋯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Momentum by de Broglie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Energy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Partition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DE73C-40BB-4D14-BE36-AEF2F5044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1970" y="1690689"/>
                <a:ext cx="4054384" cy="4435792"/>
              </a:xfrm>
              <a:blipFill>
                <a:blip r:embed="rId2"/>
                <a:stretch>
                  <a:fillRect l="-2703" t="-824" r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DA802E-DECF-428C-A37C-362E9B5C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3" y="1828849"/>
            <a:ext cx="4092089" cy="2717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BE48F-A9E3-4174-9846-A90256AEB013}"/>
              </a:ext>
            </a:extLst>
          </p:cNvPr>
          <p:cNvSpPr txBox="1"/>
          <p:nvPr/>
        </p:nvSpPr>
        <p:spPr>
          <a:xfrm>
            <a:off x="430538" y="4902064"/>
            <a:ext cx="374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is “wave”: the three lowest-energy wavefunctions for a particle confined to a one-dimensional box.</a:t>
            </a:r>
          </a:p>
        </p:txBody>
      </p:sp>
    </p:spTree>
    <p:extLst>
      <p:ext uri="{BB962C8B-B14F-4D97-AF65-F5344CB8AC3E}">
        <p14:creationId xmlns:p14="http://schemas.microsoft.com/office/powerpoint/2010/main" val="414028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49FEC5-4CF1-440E-A19B-B5EBF2DFF0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/(8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49FEC5-4CF1-440E-A19B-B5EBF2DFF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58D4E-3894-4A9E-AC0B-7FBCEA84F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896939" cy="4351338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</m:t>
                        </m:r>
                      </m:sup>
                    </m:sSup>
                  </m:oMath>
                </a14:m>
                <a:r>
                  <a:rPr lang="en-US" dirty="0"/>
                  <a:t> at room temperature, 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Quantum length (thermal wavelength)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𝑚𝑘𝑇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58D4E-3894-4A9E-AC0B-7FBCEA84F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896939" cy="4351338"/>
              </a:xfrm>
              <a:blipFill>
                <a:blip r:embed="rId3"/>
                <a:stretch>
                  <a:fillRect l="-186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1757F1-7523-492D-BA7C-896F1CE9CFB1}"/>
              </a:ext>
            </a:extLst>
          </p:cNvPr>
          <p:cNvCxnSpPr/>
          <p:nvPr/>
        </p:nvCxnSpPr>
        <p:spPr>
          <a:xfrm>
            <a:off x="5675811" y="5048794"/>
            <a:ext cx="33375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38ACB4-C632-4E0B-8E4D-1734C9E7C874}"/>
              </a:ext>
            </a:extLst>
          </p:cNvPr>
          <p:cNvCxnSpPr/>
          <p:nvPr/>
        </p:nvCxnSpPr>
        <p:spPr>
          <a:xfrm flipV="1">
            <a:off x="5767251" y="2338251"/>
            <a:ext cx="0" cy="2801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413ED2-1BB9-4D74-9833-DF8A94484E5E}"/>
              </a:ext>
            </a:extLst>
          </p:cNvPr>
          <p:cNvSpPr/>
          <p:nvPr/>
        </p:nvSpPr>
        <p:spPr>
          <a:xfrm>
            <a:off x="5767251" y="2696246"/>
            <a:ext cx="3056709" cy="2326423"/>
          </a:xfrm>
          <a:custGeom>
            <a:avLst/>
            <a:gdLst>
              <a:gd name="connsiteX0" fmla="*/ 0 w 3056709"/>
              <a:gd name="connsiteY0" fmla="*/ 1234 h 2326423"/>
              <a:gd name="connsiteX1" fmla="*/ 91440 w 3056709"/>
              <a:gd name="connsiteY1" fmla="*/ 7765 h 2326423"/>
              <a:gd name="connsiteX2" fmla="*/ 215538 w 3056709"/>
              <a:gd name="connsiteY2" fmla="*/ 60017 h 2326423"/>
              <a:gd name="connsiteX3" fmla="*/ 391886 w 3056709"/>
              <a:gd name="connsiteY3" fmla="*/ 197177 h 2326423"/>
              <a:gd name="connsiteX4" fmla="*/ 587829 w 3056709"/>
              <a:gd name="connsiteY4" fmla="*/ 393120 h 2326423"/>
              <a:gd name="connsiteX5" fmla="*/ 738052 w 3056709"/>
              <a:gd name="connsiteY5" fmla="*/ 615188 h 2326423"/>
              <a:gd name="connsiteX6" fmla="*/ 953589 w 3056709"/>
              <a:gd name="connsiteY6" fmla="*/ 915634 h 2326423"/>
              <a:gd name="connsiteX7" fmla="*/ 1129938 w 3056709"/>
              <a:gd name="connsiteY7" fmla="*/ 1176891 h 2326423"/>
              <a:gd name="connsiteX8" fmla="*/ 1319349 w 3056709"/>
              <a:gd name="connsiteY8" fmla="*/ 1425085 h 2326423"/>
              <a:gd name="connsiteX9" fmla="*/ 1534886 w 3056709"/>
              <a:gd name="connsiteY9" fmla="*/ 1686343 h 2326423"/>
              <a:gd name="connsiteX10" fmla="*/ 1645920 w 3056709"/>
              <a:gd name="connsiteY10" fmla="*/ 1816971 h 2326423"/>
              <a:gd name="connsiteX11" fmla="*/ 1802675 w 3056709"/>
              <a:gd name="connsiteY11" fmla="*/ 1941068 h 2326423"/>
              <a:gd name="connsiteX12" fmla="*/ 2031275 w 3056709"/>
              <a:gd name="connsiteY12" fmla="*/ 2091291 h 2326423"/>
              <a:gd name="connsiteX13" fmla="*/ 2155372 w 3056709"/>
              <a:gd name="connsiteY13" fmla="*/ 2156605 h 2326423"/>
              <a:gd name="connsiteX14" fmla="*/ 2344783 w 3056709"/>
              <a:gd name="connsiteY14" fmla="*/ 2234983 h 2326423"/>
              <a:gd name="connsiteX15" fmla="*/ 2579915 w 3056709"/>
              <a:gd name="connsiteY15" fmla="*/ 2274171 h 2326423"/>
              <a:gd name="connsiteX16" fmla="*/ 2834640 w 3056709"/>
              <a:gd name="connsiteY16" fmla="*/ 2313360 h 2326423"/>
              <a:gd name="connsiteX17" fmla="*/ 3056709 w 3056709"/>
              <a:gd name="connsiteY17" fmla="*/ 2326423 h 232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56709" h="2326423">
                <a:moveTo>
                  <a:pt x="0" y="1234"/>
                </a:moveTo>
                <a:cubicBezTo>
                  <a:pt x="27758" y="-399"/>
                  <a:pt x="55517" y="-2032"/>
                  <a:pt x="91440" y="7765"/>
                </a:cubicBezTo>
                <a:cubicBezTo>
                  <a:pt x="127363" y="17562"/>
                  <a:pt x="165464" y="28448"/>
                  <a:pt x="215538" y="60017"/>
                </a:cubicBezTo>
                <a:cubicBezTo>
                  <a:pt x="265612" y="91586"/>
                  <a:pt x="329837" y="141660"/>
                  <a:pt x="391886" y="197177"/>
                </a:cubicBezTo>
                <a:cubicBezTo>
                  <a:pt x="453935" y="252694"/>
                  <a:pt x="530135" y="323452"/>
                  <a:pt x="587829" y="393120"/>
                </a:cubicBezTo>
                <a:cubicBezTo>
                  <a:pt x="645523" y="462788"/>
                  <a:pt x="677092" y="528102"/>
                  <a:pt x="738052" y="615188"/>
                </a:cubicBezTo>
                <a:cubicBezTo>
                  <a:pt x="799012" y="702274"/>
                  <a:pt x="888275" y="822017"/>
                  <a:pt x="953589" y="915634"/>
                </a:cubicBezTo>
                <a:cubicBezTo>
                  <a:pt x="1018903" y="1009251"/>
                  <a:pt x="1068978" y="1091982"/>
                  <a:pt x="1129938" y="1176891"/>
                </a:cubicBezTo>
                <a:cubicBezTo>
                  <a:pt x="1190898" y="1261800"/>
                  <a:pt x="1251858" y="1340176"/>
                  <a:pt x="1319349" y="1425085"/>
                </a:cubicBezTo>
                <a:cubicBezTo>
                  <a:pt x="1386840" y="1509994"/>
                  <a:pt x="1480458" y="1621029"/>
                  <a:pt x="1534886" y="1686343"/>
                </a:cubicBezTo>
                <a:cubicBezTo>
                  <a:pt x="1589314" y="1751657"/>
                  <a:pt x="1601289" y="1774517"/>
                  <a:pt x="1645920" y="1816971"/>
                </a:cubicBezTo>
                <a:cubicBezTo>
                  <a:pt x="1690551" y="1859425"/>
                  <a:pt x="1738449" y="1895348"/>
                  <a:pt x="1802675" y="1941068"/>
                </a:cubicBezTo>
                <a:cubicBezTo>
                  <a:pt x="1866901" y="1986788"/>
                  <a:pt x="1972492" y="2055368"/>
                  <a:pt x="2031275" y="2091291"/>
                </a:cubicBezTo>
                <a:cubicBezTo>
                  <a:pt x="2090058" y="2127214"/>
                  <a:pt x="2103121" y="2132656"/>
                  <a:pt x="2155372" y="2156605"/>
                </a:cubicBezTo>
                <a:cubicBezTo>
                  <a:pt x="2207623" y="2180554"/>
                  <a:pt x="2274026" y="2215389"/>
                  <a:pt x="2344783" y="2234983"/>
                </a:cubicBezTo>
                <a:cubicBezTo>
                  <a:pt x="2415540" y="2254577"/>
                  <a:pt x="2579915" y="2274171"/>
                  <a:pt x="2579915" y="2274171"/>
                </a:cubicBezTo>
                <a:cubicBezTo>
                  <a:pt x="2661558" y="2287234"/>
                  <a:pt x="2755174" y="2304651"/>
                  <a:pt x="2834640" y="2313360"/>
                </a:cubicBezTo>
                <a:cubicBezTo>
                  <a:pt x="2914106" y="2322069"/>
                  <a:pt x="2985407" y="2324246"/>
                  <a:pt x="3056709" y="2326423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47CC-405A-42EF-8816-757DC08DF8A8}"/>
              </a:ext>
            </a:extLst>
          </p:cNvPr>
          <p:cNvCxnSpPr>
            <a:stCxn id="10" idx="5"/>
          </p:cNvCxnSpPr>
          <p:nvPr/>
        </p:nvCxnSpPr>
        <p:spPr>
          <a:xfrm flipH="1">
            <a:off x="6483927" y="3311434"/>
            <a:ext cx="21376" cy="17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22AA06-9372-4FE2-93DB-EF45B18B3054}"/>
              </a:ext>
            </a:extLst>
          </p:cNvPr>
          <p:cNvCxnSpPr/>
          <p:nvPr/>
        </p:nvCxnSpPr>
        <p:spPr>
          <a:xfrm flipH="1">
            <a:off x="6608619" y="3318365"/>
            <a:ext cx="21376" cy="17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6305D-7D2F-44D4-A9ED-A56ED1FBDF25}"/>
              </a:ext>
            </a:extLst>
          </p:cNvPr>
          <p:cNvCxnSpPr>
            <a:cxnSpLocks/>
          </p:cNvCxnSpPr>
          <p:nvPr/>
        </p:nvCxnSpPr>
        <p:spPr>
          <a:xfrm>
            <a:off x="6505303" y="3318361"/>
            <a:ext cx="12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A25930-9AD3-4EF5-8269-0013B41F85EA}"/>
                  </a:ext>
                </a:extLst>
              </p:cNvPr>
              <p:cNvSpPr txBox="1"/>
              <p:nvPr/>
            </p:nvSpPr>
            <p:spPr>
              <a:xfrm>
                <a:off x="8672945" y="5250873"/>
                <a:ext cx="340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A25930-9AD3-4EF5-8269-0013B41F8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45" y="5250873"/>
                <a:ext cx="3404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2E0224-3353-4171-9698-4F8FC4821605}"/>
                  </a:ext>
                </a:extLst>
              </p:cNvPr>
              <p:cNvSpPr txBox="1"/>
              <p:nvPr/>
            </p:nvSpPr>
            <p:spPr>
              <a:xfrm>
                <a:off x="5638793" y="1808009"/>
                <a:ext cx="340426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2E0224-3353-4171-9698-4F8FC4821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3" y="1808009"/>
                <a:ext cx="340426" cy="407163"/>
              </a:xfrm>
              <a:prstGeom prst="rect">
                <a:avLst/>
              </a:prstGeom>
              <a:blipFill>
                <a:blip r:embed="rId5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D426DB-4D4D-4AF1-AD04-3B02E4B66AA5}"/>
                  </a:ext>
                </a:extLst>
              </p:cNvPr>
              <p:cNvSpPr txBox="1"/>
              <p:nvPr/>
            </p:nvSpPr>
            <p:spPr>
              <a:xfrm>
                <a:off x="6144489" y="5140234"/>
                <a:ext cx="921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D426DB-4D4D-4AF1-AD04-3B02E4B66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489" y="5140234"/>
                <a:ext cx="9213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2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5BE9-3995-47D0-B193-F0F7B873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CD18A-53A4-441C-A81F-E89FD6C0B0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131" y="1790989"/>
                <a:ext cx="5876060" cy="503237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tr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CD18A-53A4-441C-A81F-E89FD6C0B0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31" y="1790989"/>
                <a:ext cx="5876060" cy="50323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be 3">
            <a:extLst>
              <a:ext uri="{FF2B5EF4-FFF2-40B4-BE49-F238E27FC236}">
                <a16:creationId xmlns:a16="http://schemas.microsoft.com/office/drawing/2014/main" id="{8B047D5B-E39D-4E92-B7E0-11FE023FBB43}"/>
              </a:ext>
            </a:extLst>
          </p:cNvPr>
          <p:cNvSpPr/>
          <p:nvPr/>
        </p:nvSpPr>
        <p:spPr>
          <a:xfrm>
            <a:off x="6844145" y="2362200"/>
            <a:ext cx="1671205" cy="1953491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A72E82-6BC8-4288-9546-29704BE23EF9}"/>
                  </a:ext>
                </a:extLst>
              </p:cNvPr>
              <p:cNvSpPr txBox="1"/>
              <p:nvPr/>
            </p:nvSpPr>
            <p:spPr>
              <a:xfrm>
                <a:off x="7086600" y="4475018"/>
                <a:ext cx="678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A72E82-6BC8-4288-9546-29704BE2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75018"/>
                <a:ext cx="6788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16BB24-753E-4A1B-A074-01268DDA7A12}"/>
                  </a:ext>
                </a:extLst>
              </p:cNvPr>
              <p:cNvSpPr txBox="1"/>
              <p:nvPr/>
            </p:nvSpPr>
            <p:spPr>
              <a:xfrm>
                <a:off x="8257307" y="3990108"/>
                <a:ext cx="678872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16BB24-753E-4A1B-A074-01268DDA7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307" y="3990108"/>
                <a:ext cx="678872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5556EE-CCA2-4AF4-9C26-533845790C49}"/>
                  </a:ext>
                </a:extLst>
              </p:cNvPr>
              <p:cNvSpPr txBox="1"/>
              <p:nvPr/>
            </p:nvSpPr>
            <p:spPr>
              <a:xfrm>
                <a:off x="6269181" y="3269672"/>
                <a:ext cx="678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5556EE-CCA2-4AF4-9C26-533845790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181" y="3269672"/>
                <a:ext cx="6788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A75C26-EFDE-4883-9700-C59EBF8B1637}"/>
                  </a:ext>
                </a:extLst>
              </p:cNvPr>
              <p:cNvSpPr txBox="1"/>
              <p:nvPr/>
            </p:nvSpPr>
            <p:spPr>
              <a:xfrm>
                <a:off x="7259782" y="3332018"/>
                <a:ext cx="401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A75C26-EFDE-4883-9700-C59EBF8B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82" y="3332018"/>
                <a:ext cx="4017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D0D0A-6351-4CE7-B2BC-701507991F56}"/>
                  </a:ext>
                </a:extLst>
              </p:cNvPr>
              <p:cNvSpPr txBox="1"/>
              <p:nvPr/>
            </p:nvSpPr>
            <p:spPr>
              <a:xfrm>
                <a:off x="4800600" y="5375563"/>
                <a:ext cx="3532909" cy="1398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partition function of a single atom is the counts of volume in units of the quantum volume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𝑚𝑘𝑇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D0D0A-6351-4CE7-B2BC-70150799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75563"/>
                <a:ext cx="3532909" cy="1398973"/>
              </a:xfrm>
              <a:prstGeom prst="rect">
                <a:avLst/>
              </a:prstGeom>
              <a:blipFill>
                <a:blip r:embed="rId7"/>
                <a:stretch>
                  <a:fillRect l="-1554" t="-2620" b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2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17C662-CC9F-4F20-AE35-D9AC8C8F3A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Partition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molecules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17C662-CC9F-4F20-AE35-D9AC8C8F3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825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745D0-EA79-4464-8437-0BF46DCFF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59848"/>
                <a:ext cx="4706748" cy="3326235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𝑚𝑘𝑇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int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int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int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745D0-EA79-4464-8437-0BF46DCFF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59848"/>
                <a:ext cx="4706748" cy="3326235"/>
              </a:xfrm>
              <a:blipFill>
                <a:blip r:embed="rId3"/>
                <a:stretch>
                  <a:fillRect l="-1166" r="-7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4FAB4A-2480-480E-A2FE-CC34E934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0" y="3166639"/>
            <a:ext cx="4748443" cy="3561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3602EB-446E-AD85-95C3-B3CDCFFA2E83}"/>
                  </a:ext>
                </a:extLst>
              </p:cNvPr>
              <p:cNvSpPr txBox="1"/>
              <p:nvPr/>
            </p:nvSpPr>
            <p:spPr>
              <a:xfrm>
                <a:off x="776264" y="4768825"/>
                <a:ext cx="3168365" cy="189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Classical approach: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  <a:p>
                <a:endParaRPr lang="en-S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3602EB-446E-AD85-95C3-B3CDCFFA2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4" y="4768825"/>
                <a:ext cx="3168365" cy="1891480"/>
              </a:xfrm>
              <a:prstGeom prst="rect">
                <a:avLst/>
              </a:prstGeom>
              <a:blipFill>
                <a:blip r:embed="rId5"/>
                <a:stretch>
                  <a:fillRect l="-1538" t="-16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67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764C-1083-4FDB-9A37-28DD6C25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energy, </a:t>
            </a:r>
            <a:r>
              <a:rPr lang="en-US" dirty="0" err="1"/>
              <a:t>etc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9230E-490F-4E4A-8D74-0C60190C56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𝑁𝑘𝑇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𝑁𝑘𝑇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int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9230E-490F-4E4A-8D74-0C60190C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9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89EA-0812-411A-8434-5BC5878D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problem 6.10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DCCA7-6343-40A8-A13C-7EED2CCD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015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1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B5D8-D1D7-43F7-956C-17A93AA5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problem 6.31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EC9CA-A989-44DE-BAF8-164DBA5B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375"/>
            <a:ext cx="9144000" cy="15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B344E-F521-4DB1-8205-7042B259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6" y="2730962"/>
            <a:ext cx="4380953" cy="2089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C908A9-542E-4E23-8019-9F4558FA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speed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A1723-4DB1-4127-92AC-4187BF3AA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669" y="1956251"/>
                <a:ext cx="4916532" cy="4351338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Probability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Probability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A1723-4DB1-4127-92AC-4187BF3AA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669" y="1956251"/>
                <a:ext cx="4916532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851D374-B5BF-44B5-9DE8-E8157EE0D9E6}"/>
              </a:ext>
            </a:extLst>
          </p:cNvPr>
          <p:cNvSpPr txBox="1"/>
          <p:nvPr/>
        </p:nvSpPr>
        <p:spPr>
          <a:xfrm>
            <a:off x="4955719" y="5384259"/>
            <a:ext cx="393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graph of the probability density for a gas molecule to have various speeds.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076B35-E5B8-4D0C-B422-194C431397F7}"/>
                  </a:ext>
                </a:extLst>
              </p:cNvPr>
              <p:cNvSpPr txBox="1"/>
              <p:nvPr/>
            </p:nvSpPr>
            <p:spPr>
              <a:xfrm>
                <a:off x="6688183" y="627017"/>
                <a:ext cx="2227217" cy="122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Velocity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076B35-E5B8-4D0C-B422-194C4313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83" y="627017"/>
                <a:ext cx="2227217" cy="1222258"/>
              </a:xfrm>
              <a:prstGeom prst="rect">
                <a:avLst/>
              </a:prstGeom>
              <a:blipFill>
                <a:blip r:embed="rId4"/>
                <a:stretch>
                  <a:fillRect l="-2186" t="-6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48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4EF88F-CB8E-4CE6-B348-ACED5F76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8043"/>
            <a:ext cx="9144000" cy="3669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CD438-CD17-42AF-9710-9A1D3663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43"/>
            <a:ext cx="9144000" cy="31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8E4008-99A1-4EFB-9CFA-2940E434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26" y="0"/>
            <a:ext cx="6499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86B1-D942-4716-A9B8-B28E050A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problem 6.40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61A0E-32B9-4D9B-AE3E-6BE7EA4A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8" y="2405543"/>
            <a:ext cx="8623883" cy="20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4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16AB-3D54-40B8-BDB5-FD4D63C7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&amp; velocity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D0AE0F-E2F7-4571-BA04-3B390D710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robability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molecule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having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vecity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umber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vectors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corresponding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speed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robability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molecule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having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vecity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umber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vectors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corresponding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speed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D0AE0F-E2F7-4571-BA04-3B390D710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5E9099-C2E3-4D6E-9470-9D3F2C71A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24" y="3370851"/>
            <a:ext cx="4016983" cy="3122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FBF557-0B89-466E-8F98-1D79BE8B7456}"/>
                  </a:ext>
                </a:extLst>
              </p:cNvPr>
              <p:cNvSpPr txBox="1"/>
              <p:nvPr/>
            </p:nvSpPr>
            <p:spPr>
              <a:xfrm>
                <a:off x="1609087" y="6000789"/>
                <a:ext cx="3012915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FBF557-0B89-466E-8F98-1D79BE8B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87" y="6000789"/>
                <a:ext cx="3012915" cy="668260"/>
              </a:xfrm>
              <a:prstGeom prst="rect">
                <a:avLst/>
              </a:prstGeom>
              <a:blipFill>
                <a:blip r:embed="rId4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44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C38D-43B7-4938-A2D7-8A2FF533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AE507-FB5A-4F55-A77E-409B9144DF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limLoc m:val="undOv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/(2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Integral of Gauss functions (Appendix B)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AE507-FB5A-4F55-A77E-409B9144D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r="-27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4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B398-D1A4-4622-8CF3-D4D92848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math formula Appendix B.1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95509-A93D-4927-856B-D13112400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Steps: two copies of Gaussian integrals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 as a 2D integral.   Go into polar coordinates.  Scale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  Differentiate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get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95509-A93D-4927-856B-D13112400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95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6BFB-4CAA-4F5F-A4E2-B031CF5A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179C7-2E19-40A7-A661-BF14DE7B9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0" y="1343611"/>
            <a:ext cx="9144000" cy="420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3C509F-9B10-4DC0-9B0E-C5436A796356}"/>
                  </a:ext>
                </a:extLst>
              </p:cNvPr>
              <p:cNvSpPr txBox="1"/>
              <p:nvPr/>
            </p:nvSpPr>
            <p:spPr>
              <a:xfrm>
                <a:off x="4885509" y="2103121"/>
                <a:ext cx="3722914" cy="632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3C509F-9B10-4DC0-9B0E-C5436A796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9" y="2103121"/>
                <a:ext cx="3722914" cy="632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396D4B-DD0D-490A-8814-93E7064F289D}"/>
                  </a:ext>
                </a:extLst>
              </p:cNvPr>
              <p:cNvSpPr txBox="1"/>
              <p:nvPr/>
            </p:nvSpPr>
            <p:spPr>
              <a:xfrm>
                <a:off x="197577" y="5799724"/>
                <a:ext cx="266319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396D4B-DD0D-490A-8814-93E7064F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77" y="5799724"/>
                <a:ext cx="266319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ECE584-8EF0-49C0-9070-EFBFF97A5D05}"/>
                  </a:ext>
                </a:extLst>
              </p:cNvPr>
              <p:cNvSpPr txBox="1"/>
              <p:nvPr/>
            </p:nvSpPr>
            <p:spPr>
              <a:xfrm>
                <a:off x="2867301" y="5760720"/>
                <a:ext cx="3833948" cy="96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ECE584-8EF0-49C0-9070-EFBFF97A5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01" y="5760720"/>
                <a:ext cx="3833948" cy="964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2F97F1-56C0-499C-A077-E395F2C4E2BE}"/>
                  </a:ext>
                </a:extLst>
              </p:cNvPr>
              <p:cNvSpPr txBox="1"/>
              <p:nvPr/>
            </p:nvSpPr>
            <p:spPr>
              <a:xfrm>
                <a:off x="7040881" y="5728065"/>
                <a:ext cx="155448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2F97F1-56C0-499C-A077-E395F2C4E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81" y="5728065"/>
                <a:ext cx="155448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C30145-70E0-413D-B855-5E38267D8840}"/>
              </a:ext>
            </a:extLst>
          </p:cNvPr>
          <p:cNvCxnSpPr/>
          <p:nvPr/>
        </p:nvCxnSpPr>
        <p:spPr>
          <a:xfrm>
            <a:off x="3034145" y="4876799"/>
            <a:ext cx="0" cy="228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D747E7-3AD2-44A8-AC15-70E7B76D0636}"/>
                  </a:ext>
                </a:extLst>
              </p:cNvPr>
              <p:cNvSpPr txBox="1"/>
              <p:nvPr/>
            </p:nvSpPr>
            <p:spPr>
              <a:xfrm>
                <a:off x="2881155" y="4488872"/>
                <a:ext cx="298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D747E7-3AD2-44A8-AC15-70E7B76D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155" y="4488872"/>
                <a:ext cx="2984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8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ECD100-51F4-4389-A8D2-FBD4F0C353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Maxwell velocity distribution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direction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ECD100-51F4-4389-A8D2-FBD4F0C35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52399C-F8AB-437F-95BA-1EE156D2503B}"/>
                  </a:ext>
                </a:extLst>
              </p:cNvPr>
              <p:cNvSpPr txBox="1"/>
              <p:nvPr/>
            </p:nvSpPr>
            <p:spPr>
              <a:xfrm>
                <a:off x="762987" y="2116182"/>
                <a:ext cx="3775168" cy="273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52399C-F8AB-437F-95BA-1EE156D25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87" y="2116182"/>
                <a:ext cx="3775168" cy="2734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E5DEDA-5026-4C8C-B3C3-A0B39E0E4AE1}"/>
              </a:ext>
            </a:extLst>
          </p:cNvPr>
          <p:cNvCxnSpPr/>
          <p:nvPr/>
        </p:nvCxnSpPr>
        <p:spPr>
          <a:xfrm>
            <a:off x="3269974" y="5964382"/>
            <a:ext cx="52453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2F86AD-36D7-49EB-A2E2-E46234A0171E}"/>
              </a:ext>
            </a:extLst>
          </p:cNvPr>
          <p:cNvCxnSpPr>
            <a:cxnSpLocks/>
          </p:cNvCxnSpPr>
          <p:nvPr/>
        </p:nvCxnSpPr>
        <p:spPr>
          <a:xfrm flipV="1">
            <a:off x="5895803" y="2677151"/>
            <a:ext cx="0" cy="3542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A57EC3-D015-4E80-ACAC-064E8533065A}"/>
              </a:ext>
            </a:extLst>
          </p:cNvPr>
          <p:cNvSpPr/>
          <p:nvPr/>
        </p:nvSpPr>
        <p:spPr>
          <a:xfrm>
            <a:off x="3409406" y="3063240"/>
            <a:ext cx="4996543" cy="2902009"/>
          </a:xfrm>
          <a:custGeom>
            <a:avLst/>
            <a:gdLst>
              <a:gd name="connsiteX0" fmla="*/ 0 w 4996543"/>
              <a:gd name="connsiteY0" fmla="*/ 2893423 h 2902009"/>
              <a:gd name="connsiteX1" fmla="*/ 306977 w 4996543"/>
              <a:gd name="connsiteY1" fmla="*/ 2899954 h 2902009"/>
              <a:gd name="connsiteX2" fmla="*/ 620485 w 4996543"/>
              <a:gd name="connsiteY2" fmla="*/ 2886891 h 2902009"/>
              <a:gd name="connsiteX3" fmla="*/ 927463 w 4996543"/>
              <a:gd name="connsiteY3" fmla="*/ 2899954 h 2902009"/>
              <a:gd name="connsiteX4" fmla="*/ 1227908 w 4996543"/>
              <a:gd name="connsiteY4" fmla="*/ 2834640 h 2902009"/>
              <a:gd name="connsiteX5" fmla="*/ 1456508 w 4996543"/>
              <a:gd name="connsiteY5" fmla="*/ 2717074 h 2902009"/>
              <a:gd name="connsiteX6" fmla="*/ 1619794 w 4996543"/>
              <a:gd name="connsiteY6" fmla="*/ 2488474 h 2902009"/>
              <a:gd name="connsiteX7" fmla="*/ 1756954 w 4996543"/>
              <a:gd name="connsiteY7" fmla="*/ 2129246 h 2902009"/>
              <a:gd name="connsiteX8" fmla="*/ 1920240 w 4996543"/>
              <a:gd name="connsiteY8" fmla="*/ 1639389 h 2902009"/>
              <a:gd name="connsiteX9" fmla="*/ 2018211 w 4996543"/>
              <a:gd name="connsiteY9" fmla="*/ 1280160 h 2902009"/>
              <a:gd name="connsiteX10" fmla="*/ 2103120 w 4996543"/>
              <a:gd name="connsiteY10" fmla="*/ 933994 h 2902009"/>
              <a:gd name="connsiteX11" fmla="*/ 2188028 w 4996543"/>
              <a:gd name="connsiteY11" fmla="*/ 620486 h 2902009"/>
              <a:gd name="connsiteX12" fmla="*/ 2292531 w 4996543"/>
              <a:gd name="connsiteY12" fmla="*/ 287383 h 2902009"/>
              <a:gd name="connsiteX13" fmla="*/ 2364377 w 4996543"/>
              <a:gd name="connsiteY13" fmla="*/ 143691 h 2902009"/>
              <a:gd name="connsiteX14" fmla="*/ 2416628 w 4996543"/>
              <a:gd name="connsiteY14" fmla="*/ 32657 h 2902009"/>
              <a:gd name="connsiteX15" fmla="*/ 2481943 w 4996543"/>
              <a:gd name="connsiteY15" fmla="*/ 0 h 2902009"/>
              <a:gd name="connsiteX16" fmla="*/ 2560320 w 4996543"/>
              <a:gd name="connsiteY16" fmla="*/ 32657 h 2902009"/>
              <a:gd name="connsiteX17" fmla="*/ 2638697 w 4996543"/>
              <a:gd name="connsiteY17" fmla="*/ 163286 h 2902009"/>
              <a:gd name="connsiteX18" fmla="*/ 2697480 w 4996543"/>
              <a:gd name="connsiteY18" fmla="*/ 287383 h 2902009"/>
              <a:gd name="connsiteX19" fmla="*/ 2756263 w 4996543"/>
              <a:gd name="connsiteY19" fmla="*/ 502920 h 2902009"/>
              <a:gd name="connsiteX20" fmla="*/ 2815045 w 4996543"/>
              <a:gd name="connsiteY20" fmla="*/ 698863 h 2902009"/>
              <a:gd name="connsiteX21" fmla="*/ 2873828 w 4996543"/>
              <a:gd name="connsiteY21" fmla="*/ 914400 h 2902009"/>
              <a:gd name="connsiteX22" fmla="*/ 2945674 w 4996543"/>
              <a:gd name="connsiteY22" fmla="*/ 1188720 h 2902009"/>
              <a:gd name="connsiteX23" fmla="*/ 2997925 w 4996543"/>
              <a:gd name="connsiteY23" fmla="*/ 1384663 h 2902009"/>
              <a:gd name="connsiteX24" fmla="*/ 3050177 w 4996543"/>
              <a:gd name="connsiteY24" fmla="*/ 1561011 h 2902009"/>
              <a:gd name="connsiteX25" fmla="*/ 3108960 w 4996543"/>
              <a:gd name="connsiteY25" fmla="*/ 1776549 h 2902009"/>
              <a:gd name="connsiteX26" fmla="*/ 3154680 w 4996543"/>
              <a:gd name="connsiteY26" fmla="*/ 1952897 h 2902009"/>
              <a:gd name="connsiteX27" fmla="*/ 3213463 w 4996543"/>
              <a:gd name="connsiteY27" fmla="*/ 2129246 h 2902009"/>
              <a:gd name="connsiteX28" fmla="*/ 3285308 w 4996543"/>
              <a:gd name="connsiteY28" fmla="*/ 2305594 h 2902009"/>
              <a:gd name="connsiteX29" fmla="*/ 3344091 w 4996543"/>
              <a:gd name="connsiteY29" fmla="*/ 2429691 h 2902009"/>
              <a:gd name="connsiteX30" fmla="*/ 3409405 w 4996543"/>
              <a:gd name="connsiteY30" fmla="*/ 2560320 h 2902009"/>
              <a:gd name="connsiteX31" fmla="*/ 3487783 w 4996543"/>
              <a:gd name="connsiteY31" fmla="*/ 2658291 h 2902009"/>
              <a:gd name="connsiteX32" fmla="*/ 3559628 w 4996543"/>
              <a:gd name="connsiteY32" fmla="*/ 2743200 h 2902009"/>
              <a:gd name="connsiteX33" fmla="*/ 3670663 w 4996543"/>
              <a:gd name="connsiteY33" fmla="*/ 2808514 h 2902009"/>
              <a:gd name="connsiteX34" fmla="*/ 3742508 w 4996543"/>
              <a:gd name="connsiteY34" fmla="*/ 2834640 h 2902009"/>
              <a:gd name="connsiteX35" fmla="*/ 3918857 w 4996543"/>
              <a:gd name="connsiteY35" fmla="*/ 2867297 h 2902009"/>
              <a:gd name="connsiteX36" fmla="*/ 4056017 w 4996543"/>
              <a:gd name="connsiteY36" fmla="*/ 2886891 h 2902009"/>
              <a:gd name="connsiteX37" fmla="*/ 4395651 w 4996543"/>
              <a:gd name="connsiteY37" fmla="*/ 2893423 h 2902009"/>
              <a:gd name="connsiteX38" fmla="*/ 4702628 w 4996543"/>
              <a:gd name="connsiteY38" fmla="*/ 2886891 h 2902009"/>
              <a:gd name="connsiteX39" fmla="*/ 4996543 w 4996543"/>
              <a:gd name="connsiteY39" fmla="*/ 2893423 h 2902009"/>
              <a:gd name="connsiteX40" fmla="*/ 4996543 w 4996543"/>
              <a:gd name="connsiteY40" fmla="*/ 2893423 h 29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996543" h="2902009">
                <a:moveTo>
                  <a:pt x="0" y="2893423"/>
                </a:moveTo>
                <a:cubicBezTo>
                  <a:pt x="101781" y="2897233"/>
                  <a:pt x="203563" y="2901043"/>
                  <a:pt x="306977" y="2899954"/>
                </a:cubicBezTo>
                <a:cubicBezTo>
                  <a:pt x="410391" y="2898865"/>
                  <a:pt x="517071" y="2886891"/>
                  <a:pt x="620485" y="2886891"/>
                </a:cubicBezTo>
                <a:cubicBezTo>
                  <a:pt x="723899" y="2886891"/>
                  <a:pt x="826226" y="2908662"/>
                  <a:pt x="927463" y="2899954"/>
                </a:cubicBezTo>
                <a:cubicBezTo>
                  <a:pt x="1028700" y="2891246"/>
                  <a:pt x="1139734" y="2865120"/>
                  <a:pt x="1227908" y="2834640"/>
                </a:cubicBezTo>
                <a:cubicBezTo>
                  <a:pt x="1316082" y="2804160"/>
                  <a:pt x="1391194" y="2774768"/>
                  <a:pt x="1456508" y="2717074"/>
                </a:cubicBezTo>
                <a:cubicBezTo>
                  <a:pt x="1521822" y="2659380"/>
                  <a:pt x="1569720" y="2586445"/>
                  <a:pt x="1619794" y="2488474"/>
                </a:cubicBezTo>
                <a:cubicBezTo>
                  <a:pt x="1669868" y="2390503"/>
                  <a:pt x="1706880" y="2270760"/>
                  <a:pt x="1756954" y="2129246"/>
                </a:cubicBezTo>
                <a:cubicBezTo>
                  <a:pt x="1807028" y="1987732"/>
                  <a:pt x="1876697" y="1780903"/>
                  <a:pt x="1920240" y="1639389"/>
                </a:cubicBezTo>
                <a:cubicBezTo>
                  <a:pt x="1963783" y="1497875"/>
                  <a:pt x="1987731" y="1397726"/>
                  <a:pt x="2018211" y="1280160"/>
                </a:cubicBezTo>
                <a:cubicBezTo>
                  <a:pt x="2048691" y="1162594"/>
                  <a:pt x="2074817" y="1043940"/>
                  <a:pt x="2103120" y="933994"/>
                </a:cubicBezTo>
                <a:cubicBezTo>
                  <a:pt x="2131423" y="824048"/>
                  <a:pt x="2156460" y="728254"/>
                  <a:pt x="2188028" y="620486"/>
                </a:cubicBezTo>
                <a:cubicBezTo>
                  <a:pt x="2219596" y="512718"/>
                  <a:pt x="2263140" y="366849"/>
                  <a:pt x="2292531" y="287383"/>
                </a:cubicBezTo>
                <a:cubicBezTo>
                  <a:pt x="2321923" y="207917"/>
                  <a:pt x="2343694" y="186145"/>
                  <a:pt x="2364377" y="143691"/>
                </a:cubicBezTo>
                <a:cubicBezTo>
                  <a:pt x="2385060" y="101237"/>
                  <a:pt x="2397034" y="56605"/>
                  <a:pt x="2416628" y="32657"/>
                </a:cubicBezTo>
                <a:cubicBezTo>
                  <a:pt x="2436222" y="8708"/>
                  <a:pt x="2457994" y="0"/>
                  <a:pt x="2481943" y="0"/>
                </a:cubicBezTo>
                <a:cubicBezTo>
                  <a:pt x="2505892" y="0"/>
                  <a:pt x="2534194" y="5443"/>
                  <a:pt x="2560320" y="32657"/>
                </a:cubicBezTo>
                <a:cubicBezTo>
                  <a:pt x="2586446" y="59871"/>
                  <a:pt x="2615837" y="120832"/>
                  <a:pt x="2638697" y="163286"/>
                </a:cubicBezTo>
                <a:cubicBezTo>
                  <a:pt x="2661557" y="205740"/>
                  <a:pt x="2677886" y="230777"/>
                  <a:pt x="2697480" y="287383"/>
                </a:cubicBezTo>
                <a:cubicBezTo>
                  <a:pt x="2717074" y="343989"/>
                  <a:pt x="2736669" y="434340"/>
                  <a:pt x="2756263" y="502920"/>
                </a:cubicBezTo>
                <a:cubicBezTo>
                  <a:pt x="2775857" y="571500"/>
                  <a:pt x="2795451" y="630283"/>
                  <a:pt x="2815045" y="698863"/>
                </a:cubicBezTo>
                <a:cubicBezTo>
                  <a:pt x="2834639" y="767443"/>
                  <a:pt x="2852057" y="832757"/>
                  <a:pt x="2873828" y="914400"/>
                </a:cubicBezTo>
                <a:cubicBezTo>
                  <a:pt x="2895599" y="996043"/>
                  <a:pt x="2924991" y="1110343"/>
                  <a:pt x="2945674" y="1188720"/>
                </a:cubicBezTo>
                <a:cubicBezTo>
                  <a:pt x="2966357" y="1267097"/>
                  <a:pt x="2980508" y="1322615"/>
                  <a:pt x="2997925" y="1384663"/>
                </a:cubicBezTo>
                <a:cubicBezTo>
                  <a:pt x="3015342" y="1446711"/>
                  <a:pt x="3031671" y="1495697"/>
                  <a:pt x="3050177" y="1561011"/>
                </a:cubicBezTo>
                <a:cubicBezTo>
                  <a:pt x="3068683" y="1626325"/>
                  <a:pt x="3091543" y="1711235"/>
                  <a:pt x="3108960" y="1776549"/>
                </a:cubicBezTo>
                <a:cubicBezTo>
                  <a:pt x="3126377" y="1841863"/>
                  <a:pt x="3137263" y="1894114"/>
                  <a:pt x="3154680" y="1952897"/>
                </a:cubicBezTo>
                <a:cubicBezTo>
                  <a:pt x="3172097" y="2011680"/>
                  <a:pt x="3191692" y="2070463"/>
                  <a:pt x="3213463" y="2129246"/>
                </a:cubicBezTo>
                <a:cubicBezTo>
                  <a:pt x="3235234" y="2188029"/>
                  <a:pt x="3263537" y="2255520"/>
                  <a:pt x="3285308" y="2305594"/>
                </a:cubicBezTo>
                <a:cubicBezTo>
                  <a:pt x="3307079" y="2355668"/>
                  <a:pt x="3323408" y="2387237"/>
                  <a:pt x="3344091" y="2429691"/>
                </a:cubicBezTo>
                <a:cubicBezTo>
                  <a:pt x="3364774" y="2472145"/>
                  <a:pt x="3385456" y="2522220"/>
                  <a:pt x="3409405" y="2560320"/>
                </a:cubicBezTo>
                <a:cubicBezTo>
                  <a:pt x="3433354" y="2598420"/>
                  <a:pt x="3462746" y="2627811"/>
                  <a:pt x="3487783" y="2658291"/>
                </a:cubicBezTo>
                <a:cubicBezTo>
                  <a:pt x="3512820" y="2688771"/>
                  <a:pt x="3529148" y="2718163"/>
                  <a:pt x="3559628" y="2743200"/>
                </a:cubicBezTo>
                <a:cubicBezTo>
                  <a:pt x="3590108" y="2768237"/>
                  <a:pt x="3640183" y="2793274"/>
                  <a:pt x="3670663" y="2808514"/>
                </a:cubicBezTo>
                <a:cubicBezTo>
                  <a:pt x="3701143" y="2823754"/>
                  <a:pt x="3701142" y="2824843"/>
                  <a:pt x="3742508" y="2834640"/>
                </a:cubicBezTo>
                <a:cubicBezTo>
                  <a:pt x="3783874" y="2844437"/>
                  <a:pt x="3866606" y="2858588"/>
                  <a:pt x="3918857" y="2867297"/>
                </a:cubicBezTo>
                <a:cubicBezTo>
                  <a:pt x="3971109" y="2876005"/>
                  <a:pt x="3976551" y="2882537"/>
                  <a:pt x="4056017" y="2886891"/>
                </a:cubicBezTo>
                <a:cubicBezTo>
                  <a:pt x="4135483" y="2891245"/>
                  <a:pt x="4287883" y="2893423"/>
                  <a:pt x="4395651" y="2893423"/>
                </a:cubicBezTo>
                <a:cubicBezTo>
                  <a:pt x="4503419" y="2893423"/>
                  <a:pt x="4602479" y="2886891"/>
                  <a:pt x="4702628" y="2886891"/>
                </a:cubicBezTo>
                <a:cubicBezTo>
                  <a:pt x="4802777" y="2886891"/>
                  <a:pt x="4996543" y="2893423"/>
                  <a:pt x="4996543" y="2893423"/>
                </a:cubicBezTo>
                <a:lnTo>
                  <a:pt x="4996543" y="2893423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773098-0FA3-4033-AEF5-DC7F24C99715}"/>
              </a:ext>
            </a:extLst>
          </p:cNvPr>
          <p:cNvCxnSpPr/>
          <p:nvPr/>
        </p:nvCxnSpPr>
        <p:spPr>
          <a:xfrm>
            <a:off x="5264331" y="5812971"/>
            <a:ext cx="0" cy="306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2693C-48D2-42D7-BFBC-0DD485275B40}"/>
              </a:ext>
            </a:extLst>
          </p:cNvPr>
          <p:cNvCxnSpPr/>
          <p:nvPr/>
        </p:nvCxnSpPr>
        <p:spPr>
          <a:xfrm>
            <a:off x="6520536" y="5815150"/>
            <a:ext cx="0" cy="306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8BF396-9920-4006-834D-8EFCACFA241E}"/>
              </a:ext>
            </a:extLst>
          </p:cNvPr>
          <p:cNvCxnSpPr/>
          <p:nvPr/>
        </p:nvCxnSpPr>
        <p:spPr>
          <a:xfrm>
            <a:off x="4646020" y="5782491"/>
            <a:ext cx="0" cy="306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950B09-232C-451A-AE9C-6067F4BAD2F8}"/>
              </a:ext>
            </a:extLst>
          </p:cNvPr>
          <p:cNvCxnSpPr/>
          <p:nvPr/>
        </p:nvCxnSpPr>
        <p:spPr>
          <a:xfrm>
            <a:off x="7154086" y="5795555"/>
            <a:ext cx="0" cy="306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C95B8C-A447-4A4D-BF0F-D0D5C0B34BF9}"/>
              </a:ext>
            </a:extLst>
          </p:cNvPr>
          <p:cNvCxnSpPr/>
          <p:nvPr/>
        </p:nvCxnSpPr>
        <p:spPr>
          <a:xfrm>
            <a:off x="4019006" y="5821684"/>
            <a:ext cx="0" cy="306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E9E7FC-2143-4700-9C3F-B910759112B8}"/>
              </a:ext>
            </a:extLst>
          </p:cNvPr>
          <p:cNvCxnSpPr/>
          <p:nvPr/>
        </p:nvCxnSpPr>
        <p:spPr>
          <a:xfrm>
            <a:off x="7774570" y="5821683"/>
            <a:ext cx="0" cy="306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BA3167-16D4-496A-B7B9-3485DABF29E8}"/>
                  </a:ext>
                </a:extLst>
              </p:cNvPr>
              <p:cNvSpPr txBox="1"/>
              <p:nvPr/>
            </p:nvSpPr>
            <p:spPr>
              <a:xfrm>
                <a:off x="8700655" y="5715000"/>
                <a:ext cx="424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BA3167-16D4-496A-B7B9-3485DABF2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655" y="5715000"/>
                <a:ext cx="4242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4AE3F4-0C7D-4E0F-8A72-032627BF2F69}"/>
                  </a:ext>
                </a:extLst>
              </p:cNvPr>
              <p:cNvSpPr txBox="1"/>
              <p:nvPr/>
            </p:nvSpPr>
            <p:spPr>
              <a:xfrm>
                <a:off x="6144491" y="2438400"/>
                <a:ext cx="734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4AE3F4-0C7D-4E0F-8A72-032627BF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491" y="2438400"/>
                <a:ext cx="734290" cy="369332"/>
              </a:xfrm>
              <a:prstGeom prst="rect">
                <a:avLst/>
              </a:prstGeom>
              <a:blipFill>
                <a:blip r:embed="rId5"/>
                <a:stretch>
                  <a:fillRect r="-333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D81B25-9783-4324-8522-182C123A180B}"/>
              </a:ext>
            </a:extLst>
          </p:cNvPr>
          <p:cNvCxnSpPr/>
          <p:nvPr/>
        </p:nvCxnSpPr>
        <p:spPr>
          <a:xfrm>
            <a:off x="5902730" y="4807525"/>
            <a:ext cx="624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C01D56-C2AF-472D-8D6D-432178BCF3D6}"/>
                  </a:ext>
                </a:extLst>
              </p:cNvPr>
              <p:cNvSpPr txBox="1"/>
              <p:nvPr/>
            </p:nvSpPr>
            <p:spPr>
              <a:xfrm>
                <a:off x="6664035" y="4281054"/>
                <a:ext cx="1537854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/>
                  <a:t>Standard deviation</a:t>
                </a:r>
              </a:p>
              <a:p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C01D56-C2AF-472D-8D6D-432178BCF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35" y="4281054"/>
                <a:ext cx="1537854" cy="1086901"/>
              </a:xfrm>
              <a:prstGeom prst="rect">
                <a:avLst/>
              </a:prstGeom>
              <a:blipFill>
                <a:blip r:embed="rId6"/>
                <a:stretch>
                  <a:fillRect l="-1190" t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BAA93F0-D3F2-4451-886F-83B1D054F46E}"/>
              </a:ext>
            </a:extLst>
          </p:cNvPr>
          <p:cNvSpPr txBox="1"/>
          <p:nvPr/>
        </p:nvSpPr>
        <p:spPr>
          <a:xfrm>
            <a:off x="5756564" y="6331527"/>
            <a:ext cx="22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A6D29E-7776-4935-81BE-33437E1300C2}"/>
                  </a:ext>
                </a:extLst>
              </p:cNvPr>
              <p:cNvSpPr txBox="1"/>
              <p:nvPr/>
            </p:nvSpPr>
            <p:spPr>
              <a:xfrm>
                <a:off x="6380019" y="6213050"/>
                <a:ext cx="221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A6D29E-7776-4935-81BE-33437E130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19" y="6213050"/>
                <a:ext cx="221671" cy="369332"/>
              </a:xfrm>
              <a:prstGeom prst="rect">
                <a:avLst/>
              </a:prstGeom>
              <a:blipFill>
                <a:blip r:embed="rId7"/>
                <a:stretch>
                  <a:fillRect r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1CB8DF-7D2E-4E2F-9C9D-F0515A0AAF79}"/>
                  </a:ext>
                </a:extLst>
              </p:cNvPr>
              <p:cNvSpPr txBox="1"/>
              <p:nvPr/>
            </p:nvSpPr>
            <p:spPr>
              <a:xfrm>
                <a:off x="6941127" y="6213050"/>
                <a:ext cx="221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1CB8DF-7D2E-4E2F-9C9D-F0515A0AA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127" y="6213050"/>
                <a:ext cx="221671" cy="369332"/>
              </a:xfrm>
              <a:prstGeom prst="rect">
                <a:avLst/>
              </a:prstGeom>
              <a:blipFill>
                <a:blip r:embed="rId8"/>
                <a:stretch>
                  <a:fillRect r="-9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37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3BA0-8570-4F85-9E88-CAB86857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function and free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CDC04-E992-41B2-ACDD-5638D7AD5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29534"/>
                <a:ext cx="78867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r>
                  <a:rPr lang="en-US" dirty="0"/>
                  <a:t>   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CDC04-E992-41B2-ACDD-5638D7AD5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29534"/>
                <a:ext cx="7886700" cy="4351338"/>
              </a:xfrm>
              <a:blipFill>
                <a:blip r:embed="rId2"/>
                <a:stretch>
                  <a:fillRect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B6A9CAA-8F22-412D-BB10-1D94FD51BECA}"/>
              </a:ext>
            </a:extLst>
          </p:cNvPr>
          <p:cNvSpPr/>
          <p:nvPr/>
        </p:nvSpPr>
        <p:spPr>
          <a:xfrm>
            <a:off x="1219199" y="4204854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CD155-F7A1-4498-BF21-8B49A40C72AE}"/>
              </a:ext>
            </a:extLst>
          </p:cNvPr>
          <p:cNvSpPr/>
          <p:nvPr/>
        </p:nvSpPr>
        <p:spPr>
          <a:xfrm>
            <a:off x="1350818" y="4322618"/>
            <a:ext cx="1565565" cy="1607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4D01F-218B-4A58-99CD-47D1106D9631}"/>
                  </a:ext>
                </a:extLst>
              </p:cNvPr>
              <p:cNvSpPr txBox="1"/>
              <p:nvPr/>
            </p:nvSpPr>
            <p:spPr>
              <a:xfrm>
                <a:off x="1534390" y="4700613"/>
                <a:ext cx="11984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fixed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4D01F-218B-4A58-99CD-47D1106D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90" y="4700613"/>
                <a:ext cx="1198418" cy="923330"/>
              </a:xfrm>
              <a:prstGeom prst="rect">
                <a:avLst/>
              </a:prstGeom>
              <a:blipFill>
                <a:blip r:embed="rId3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EBE7EC-1EB4-4FEF-BC83-4351E3BAD580}"/>
              </a:ext>
            </a:extLst>
          </p:cNvPr>
          <p:cNvSpPr txBox="1"/>
          <p:nvPr/>
        </p:nvSpPr>
        <p:spPr>
          <a:xfrm>
            <a:off x="1177637" y="3512128"/>
            <a:ext cx="250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Isolated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0038A-761A-4DA8-92CC-BE1EC56E2E74}"/>
              </a:ext>
            </a:extLst>
          </p:cNvPr>
          <p:cNvSpPr/>
          <p:nvPr/>
        </p:nvSpPr>
        <p:spPr>
          <a:xfrm>
            <a:off x="4267200" y="3574473"/>
            <a:ext cx="3394363" cy="2521526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AB141-CA67-40C7-8A24-9C50EF8A5C3F}"/>
              </a:ext>
            </a:extLst>
          </p:cNvPr>
          <p:cNvSpPr/>
          <p:nvPr/>
        </p:nvSpPr>
        <p:spPr>
          <a:xfrm>
            <a:off x="5548745" y="4308763"/>
            <a:ext cx="990600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212FB-66F2-4C71-A7EB-37B907A025F4}"/>
              </a:ext>
            </a:extLst>
          </p:cNvPr>
          <p:cNvSpPr/>
          <p:nvPr/>
        </p:nvSpPr>
        <p:spPr>
          <a:xfrm>
            <a:off x="5604162" y="4384963"/>
            <a:ext cx="879763" cy="8035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3CE6C-7B97-4E24-BB72-B4C9DD7D51F7}"/>
              </a:ext>
            </a:extLst>
          </p:cNvPr>
          <p:cNvSpPr txBox="1"/>
          <p:nvPr/>
        </p:nvSpPr>
        <p:spPr>
          <a:xfrm>
            <a:off x="5015345" y="2782669"/>
            <a:ext cx="231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in contact with reservoir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6C2737-31FA-4795-A791-0561E2472BEA}"/>
                  </a:ext>
                </a:extLst>
              </p:cNvPr>
              <p:cNvSpPr txBox="1"/>
              <p:nvPr/>
            </p:nvSpPr>
            <p:spPr>
              <a:xfrm>
                <a:off x="4641272" y="3696794"/>
                <a:ext cx="2542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fixed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6C2737-31FA-4795-A791-0561E2472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2" y="3696794"/>
                <a:ext cx="2542309" cy="369332"/>
              </a:xfrm>
              <a:prstGeom prst="rect">
                <a:avLst/>
              </a:prstGeom>
              <a:blipFill>
                <a:blip r:embed="rId4"/>
                <a:stretch>
                  <a:fillRect l="-19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026A48-7DE8-405A-AE53-B92F1E719ED2}"/>
                  </a:ext>
                </a:extLst>
              </p:cNvPr>
              <p:cNvSpPr txBox="1"/>
              <p:nvPr/>
            </p:nvSpPr>
            <p:spPr>
              <a:xfrm>
                <a:off x="5056907" y="5465618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026A48-7DE8-405A-AE53-B92F1E71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07" y="5465618"/>
                <a:ext cx="2057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67AD1D-AFFF-4AE7-8011-7E63A0C5145F}"/>
              </a:ext>
            </a:extLst>
          </p:cNvPr>
          <p:cNvCxnSpPr/>
          <p:nvPr/>
        </p:nvCxnSpPr>
        <p:spPr>
          <a:xfrm flipH="1" flipV="1">
            <a:off x="5548745" y="4066126"/>
            <a:ext cx="187037" cy="24263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B23D9-6D19-4840-A5F8-A89409C80408}"/>
              </a:ext>
            </a:extLst>
          </p:cNvPr>
          <p:cNvCxnSpPr/>
          <p:nvPr/>
        </p:nvCxnSpPr>
        <p:spPr>
          <a:xfrm flipH="1">
            <a:off x="5153891" y="4980709"/>
            <a:ext cx="394854" cy="159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9A0F17-28AD-47B4-BEC1-CAFE0900398A}"/>
              </a:ext>
            </a:extLst>
          </p:cNvPr>
          <p:cNvCxnSpPr/>
          <p:nvPr/>
        </p:nvCxnSpPr>
        <p:spPr>
          <a:xfrm flipV="1">
            <a:off x="6539345" y="4322618"/>
            <a:ext cx="318656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E827B1-1942-4468-8804-90E1F05EA9E9}"/>
              </a:ext>
            </a:extLst>
          </p:cNvPr>
          <p:cNvCxnSpPr/>
          <p:nvPr/>
        </p:nvCxnSpPr>
        <p:spPr>
          <a:xfrm flipV="1">
            <a:off x="5867400" y="4876800"/>
            <a:ext cx="110836" cy="31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637B83-AE8D-4E61-8A74-3DAAA85D7438}"/>
              </a:ext>
            </a:extLst>
          </p:cNvPr>
          <p:cNvCxnSpPr>
            <a:stCxn id="11" idx="3"/>
          </p:cNvCxnSpPr>
          <p:nvPr/>
        </p:nvCxnSpPr>
        <p:spPr>
          <a:xfrm flipH="1" flipV="1">
            <a:off x="6109855" y="4700613"/>
            <a:ext cx="374070" cy="8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E925AB-FD95-4791-B937-0F656482DE2A}"/>
              </a:ext>
            </a:extLst>
          </p:cNvPr>
          <p:cNvSpPr txBox="1"/>
          <p:nvPr/>
        </p:nvSpPr>
        <p:spPr>
          <a:xfrm>
            <a:off x="8149503" y="4374054"/>
            <a:ext cx="82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also fixed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552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2BA4F6-DF06-418A-BE07-13438A0C37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“Prove”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2BA4F6-DF06-418A-BE07-13438A0C3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85AFBD-B350-4620-8FEF-A63254D3D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so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r>
                  <a:rPr lang="en-US" dirty="0"/>
                  <a:t> satisfies the same equation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e>
                      </m:func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85AFBD-B350-4620-8FEF-A63254D3D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1681" r="-9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79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2411</TotalTime>
  <Words>699</Words>
  <Application>Microsoft Office PowerPoint</Application>
  <PresentationFormat>On-screen Show (4:3)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Verdana</vt:lpstr>
      <vt:lpstr>Office Theme</vt:lpstr>
      <vt:lpstr>Week 10   Canonical distribution </vt:lpstr>
      <vt:lpstr>The Maxwell speed distribution</vt:lpstr>
      <vt:lpstr>Speed &amp; velocity distributions</vt:lpstr>
      <vt:lpstr>Fixing normalization</vt:lpstr>
      <vt:lpstr>Prove the math formula Appendix B.1</vt:lpstr>
      <vt:lpstr>Maxwell’s distribution</vt:lpstr>
      <vt:lpstr>Maxwell velocity distribution in x direction</vt:lpstr>
      <vt:lpstr>Partition function and free energy</vt:lpstr>
      <vt:lpstr>“Prove” that F=-kT ln⁡Z</vt:lpstr>
      <vt:lpstr>Partition function for composite systems</vt:lpstr>
      <vt:lpstr>Two identical particles as a composite system</vt:lpstr>
      <vt:lpstr>Ideal gas, canonical way</vt:lpstr>
      <vt:lpstr>Particle in a box</vt:lpstr>
      <vt:lpstr>Small a=h^2/(8mL^2 kT)</vt:lpstr>
      <vt:lpstr>3D box</vt:lpstr>
      <vt:lpstr>Partition function of N molecules</vt:lpstr>
      <vt:lpstr>Free energy, etc</vt:lpstr>
      <vt:lpstr>Tutorial problem 6.10</vt:lpstr>
      <vt:lpstr>Tutorial problem 6.31</vt:lpstr>
      <vt:lpstr>PowerPoint Presentation</vt:lpstr>
      <vt:lpstr>PowerPoint Presentation</vt:lpstr>
      <vt:lpstr>Tutorial problem 6.40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PC2230, Thermodynamics and Statistical Mechanics</dc:title>
  <dc:creator>Wang Jian-Sheng</dc:creator>
  <cp:lastModifiedBy>Wang Jian-Sheng</cp:lastModifiedBy>
  <cp:revision>105</cp:revision>
  <dcterms:created xsi:type="dcterms:W3CDTF">2021-10-08T06:30:06Z</dcterms:created>
  <dcterms:modified xsi:type="dcterms:W3CDTF">2024-03-22T03:20:52Z</dcterms:modified>
</cp:coreProperties>
</file>